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65" r:id="rId2"/>
    <p:sldId id="273" r:id="rId3"/>
    <p:sldId id="267" r:id="rId4"/>
  </p:sldIdLst>
  <p:sldSz cx="6858000" cy="9906000" type="A4"/>
  <p:notesSz cx="6858000" cy="9144000"/>
  <p:defaultTextStyle>
    <a:defPPr>
      <a:defRPr lang="zh-CN"/>
    </a:defPPr>
    <a:lvl1pPr marL="0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6859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3719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0578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7437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4297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1156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198016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4876" algn="l" defTabSz="913719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63" userDrawn="1">
          <p15:clr>
            <a:srgbClr val="A4A3A4"/>
          </p15:clr>
        </p15:guide>
        <p15:guide id="2" pos="11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AD07E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76" y="66"/>
      </p:cViewPr>
      <p:guideLst>
        <p:guide orient="horz" pos="4163"/>
        <p:guide pos="11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16E51-CF0C-48FD-A5BD-9C3E58E25E41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C8A5F5-0D0C-45DA-A350-0293B21EAC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5464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1pPr>
    <a:lvl2pPr marL="179634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2pPr>
    <a:lvl3pPr marL="359268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3pPr>
    <a:lvl4pPr marL="538902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4pPr>
    <a:lvl5pPr marL="718536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5pPr>
    <a:lvl6pPr marL="898169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6pPr>
    <a:lvl7pPr marL="1077803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7pPr>
    <a:lvl8pPr marL="1257437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8pPr>
    <a:lvl9pPr marL="1437071" algn="l" defTabSz="359268" rtl="0" eaLnBrk="1" latinLnBrk="0" hangingPunct="1">
      <a:defRPr sz="47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C8A5F5-0D0C-45DA-A350-0293B21EACA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6496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C8A5F5-0D0C-45DA-A350-0293B21EACA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896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97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1629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010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467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423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212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635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28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2946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67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28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6379B-F8F5-4801-A984-23824875E279}" type="datetimeFigureOut">
              <a:rPr lang="zh-CN" altLang="en-US" smtClean="0"/>
              <a:t>2023/2/24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AAB28-D410-46A1-A01B-DCDF7C7C8F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4828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AF61AD-8CE7-D2EA-E93F-783702F40E44}"/>
              </a:ext>
            </a:extLst>
          </p:cNvPr>
          <p:cNvSpPr txBox="1"/>
          <p:nvPr/>
        </p:nvSpPr>
        <p:spPr>
          <a:xfrm>
            <a:off x="42498" y="58366"/>
            <a:ext cx="6415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1200" b="1" dirty="0"/>
              <a:t>Table 1: </a:t>
            </a:r>
            <a:r>
              <a:rPr lang="en-US" altLang="zh-CN" sz="1200" b="1" dirty="0"/>
              <a:t>List of </a:t>
            </a:r>
            <a:r>
              <a:rPr lang="en-US" altLang="zh-CN" sz="1200" b="1" dirty="0" err="1"/>
              <a:t>qRT</a:t>
            </a:r>
            <a:r>
              <a:rPr lang="en-US" altLang="zh-CN" sz="1200" b="1" dirty="0"/>
              <a:t>-PCR primers used in the study</a:t>
            </a:r>
            <a:endParaRPr lang="de-DE" sz="1200" b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2CD5A35-F327-FEF1-9D83-916E30DD5E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264517"/>
              </p:ext>
            </p:extLst>
          </p:nvPr>
        </p:nvGraphicFramePr>
        <p:xfrm>
          <a:off x="695551" y="495300"/>
          <a:ext cx="5254399" cy="7331836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491658">
                  <a:extLst>
                    <a:ext uri="{9D8B030D-6E8A-4147-A177-3AD203B41FA5}">
                      <a16:colId xmlns:a16="http://schemas.microsoft.com/office/drawing/2014/main" val="583824911"/>
                    </a:ext>
                  </a:extLst>
                </a:gridCol>
                <a:gridCol w="1867932">
                  <a:extLst>
                    <a:ext uri="{9D8B030D-6E8A-4147-A177-3AD203B41FA5}">
                      <a16:colId xmlns:a16="http://schemas.microsoft.com/office/drawing/2014/main" val="2971919856"/>
                    </a:ext>
                  </a:extLst>
                </a:gridCol>
                <a:gridCol w="1894809">
                  <a:extLst>
                    <a:ext uri="{9D8B030D-6E8A-4147-A177-3AD203B41FA5}">
                      <a16:colId xmlns:a16="http://schemas.microsoft.com/office/drawing/2014/main" val="2522643366"/>
                    </a:ext>
                  </a:extLst>
                </a:gridCol>
              </a:tblGrid>
              <a:tr h="206060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>
                          <a:effectLst/>
                        </a:rPr>
                        <a:t>Target </a:t>
                      </a:r>
                      <a:r>
                        <a:rPr lang="de-DE" sz="900" u="none" strike="noStrike" dirty="0" err="1">
                          <a:effectLst/>
                        </a:rPr>
                        <a:t>gene</a:t>
                      </a:r>
                      <a:r>
                        <a:rPr lang="de-DE" sz="900" u="none" strike="noStrike" dirty="0">
                          <a:effectLst/>
                        </a:rPr>
                        <a:t> </a:t>
                      </a:r>
                      <a:r>
                        <a:rPr lang="de-DE" sz="900" u="none" strike="noStrike" dirty="0" err="1">
                          <a:effectLst/>
                        </a:rPr>
                        <a:t>name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>
                          <a:effectLst/>
                        </a:rPr>
                        <a:t>Forward primer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>
                          <a:effectLst/>
                        </a:rPr>
                        <a:t>Reverse primer 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ctr"/>
                </a:tc>
                <a:extLst>
                  <a:ext uri="{0D108BD9-81ED-4DB2-BD59-A6C34878D82A}">
                    <a16:rowId xmlns:a16="http://schemas.microsoft.com/office/drawing/2014/main" val="832278039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RP11-146N23.4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TGTTTTGTCTCCGGTGTTCCA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ATAAGGCCAGGTGCGGTG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434321362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RP11-513M16.8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TATCTGCGCCTTAACCAGACC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AATGCAAGCTCTTTGTTGGCA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68196148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RP11-77K12.9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CCATGAAAGTCGGCCCAAGA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GCGTAGGGTCACACTCTTCC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10991969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KRT18P62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GCCTTCATCGTTCTGCACAC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CATGGATGTCGCTCCTCACA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87356769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AP000487.5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GAGCCTCTTCATCTCTCCATCC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CACGCATGTGGCCCTTTCT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90862361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RP11-252K23.1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GACCAACGTTTCTTGGCTTGA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GCTGGGACTCAGAAGTTGCTT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74123947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RP11-77K12.5 / TMEM231P1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AGGCAGAGCCATGAAACTCC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CACCCAGGCGAACTTTACCA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99582377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WBP1LP2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TACAGTGACTTCCAGCTACGC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CTTGGGGGTCTTGTGATGCT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777848352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ADORA2A-AS1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GCACCACATGCTTGTCTACGA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ATAGAGTCAGGGTTCCAGGCA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68513700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SNORD56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ATGTCAATAGTTTTCATCAACAGCA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CCACTCAGACCCAAAGTATCGAC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45584154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RPL10AP1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CCCACGAATCCTCGGCATAG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TGCACAAGCTCATCGTCTGT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19388184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SUMO2P17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TGAGGTAGATCAGATTCCCATTC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TATCTTCATCCTCCATTTCCAACT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105004837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HIF1AP1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TGGAACATTATTAACAGCAGCCAG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TTGCATTCTTTTACACGTTTCTAGG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49424432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POM121L9P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CCAGCATCTTATTAGAGGACGGAA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TCCCTGAGGACTCTAGCACG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46141755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RP11-98F14.12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CCTGGATGCAGGCATGCTAA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GACCTGACCTGGCACAGTTG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87356632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OR7E7P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ATGGTGTAGTGGCGTCAGTG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CTCCGCAGGGCACTTTGTAT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804013111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RP11-253E3.3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CACCTAGTGGCTCTTTGGGG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GAGTGCCAGACACACGGTAA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092456097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RP11-479F13.1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TGGACATGGGATTGGTTGAGT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GTTTCTCATGCTGAGAGTGGC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39105146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RNA5SP320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TGAACACAAATGCGCAGAGT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AGTTCTCAGTTCATCTCCCATCC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215499170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RP11-98F14.11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GGAGGTCCTGTAGATCCGGT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GCTGAGAAGGCGCTGATTTT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718499642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RPL23AP92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GCGACCAACAAGTTCTCCCA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GCCCTGATCACGGTGTTGAT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4302781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RP11-433J22.2-transcript201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AACTGTAAAGGAGCTGCAGGG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GCCCTGGGGGAAAATTCTTGG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204729414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RP11-433J22.2-transcript202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GGCCATCTCACCACTACTCC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CACAGACAACCTGATCACCCT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03390279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KB-1440D3.13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ATCTCTTGTGCCCACCTTGAG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ACCTCCTTAGTTCCCAGCGT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94489230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IGBP1P1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GATCAGGGAATAGCCAAGGCA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CTCTGTTGGCTGCCATAGTC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62527032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RP11-326N17.2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AGTGCTGGTTACCAACTTTCCT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GGAGTGCCAAGATCGCATGA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423150967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HLA-DQB1-AS1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CAGCTTGATGCAGATGTGTGG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CATGATGGTGGCTACTGCCT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84570492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ZMYM4-AS1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GACATGCTGTCAAGGGTAGGA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CCAGACTGACCTTATCATTGTGGT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386434209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HLA-DRB6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TTGGAGCAGGCTAAGTGTGAG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TCCGTAACTGCCTGGAACTC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26115958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Y RNA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GCTGGTAGTGAGTTATCTTG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ACAGACTAGCCAAGTGCAGTA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184742761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RP11-624L4.1-transcript 1-4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ACCAGAAGCACTCCAAGAACAA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GACTTTGAAGTGACAGGCTGG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249086614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RP11-624L4.1-transcript 5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ATGCAGCCATCAGCCTCAAT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GCTTTTGGGTTGGTTGCCTT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929457531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RP11-624L4.1-transcript 6,9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CCTGCTGTGGGAGTAACCAT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AAGCCCTAGAGGGACAAGGT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951600110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RP11-624L4.1-transcript 7-8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TGGCCTGCATCCACTGTCT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AGACCCAAGATGGCCGAATAGG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25821455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RP11-649A18.4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TCAAGCTCAGCTCACAGCAT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TCACCAAGCAGGTAACCAATGT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830457000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Metazoa SRP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ATACTGATGGGGTGTCTGCA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GTCCCGAACTCCTGACCTC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091749697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CTD-2383I20.1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GACTCTGGCCTGAAGAAAGCA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TTGGCTCTCGGTGATCCTACT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169318014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RPL23AP36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GCTAAAAGGCATCCACCCCA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GGCTGCGTTTGGAACCATAG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68883451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RP11-378J18.8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AATGACCGCTCTGTCTTCTGT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AGGGTACAGTTGTTAGGGTAACG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148198020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RP11-20J15.3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CCTGTGACCCGGATCCAAC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CAAATGAACAGAAGCTGGGGG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537749509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MIR4269 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CCTGCAGGCACAGACAGC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CCATCCCAGGCCTGACAGA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59963984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CTC-215O4.4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AGGCCGCATTAAGAGCATGA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GTAGCAGGTCCTGTGTGAGG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4780830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KRT8P15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TTCGGCAACTGCTCCTATGC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CACTGGCCCCACCATAACTT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835121736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RP11-218C14.8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GGGCCTGTAAATGCCTCCC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AGATGAAAGGTGCAAGGGCG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33441816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COL3A1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TTGAAGGAGGATGTTCCCATCT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ACAGACACATATTTGGCATGGTT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340651297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MMP2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TACAGGATCATTGGCTACACACC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GGTCACATCGCTCCAGACT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887477934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 dirty="0">
                          <a:effectLst/>
                        </a:rPr>
                        <a:t>TGFb1</a:t>
                      </a:r>
                      <a:endParaRPr lang="de-DE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CAATTCCTGGCGATACCTCAG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GCACAACTCCGGTGACATCAA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123874419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 dirty="0">
                          <a:effectLst/>
                        </a:rPr>
                        <a:t>NPPA</a:t>
                      </a:r>
                      <a:endParaRPr lang="de-DE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CAACGCAGACCTGATGGATTT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 dirty="0">
                          <a:effectLst/>
                        </a:rPr>
                        <a:t>AGCCCCCGCTTCTTCATTC</a:t>
                      </a:r>
                      <a:endParaRPr lang="de-DE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143471178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NPPB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TGGAAACGTCCGGGTTACAG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 dirty="0">
                          <a:effectLst/>
                        </a:rPr>
                        <a:t>CTGATCCGGTCCATCTTCCT</a:t>
                      </a:r>
                      <a:endParaRPr lang="de-DE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4032794692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MYH7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GACCAGATGAATGAGCACCG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GGTGAGGTCGTTGACAGAAC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790326717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MYH6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CTCCTCCTACGCAACTGCCG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CGACACCGTCTGGAAGGATGA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455465963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RP11-98F14.11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TAAATTGAAGCACGCGGAGAG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GCTGACCTCTGAGAAGCGTG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002305602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RPL23AP92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GCGACCAACAAGTTCTCCCA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GCCCTGATCACGGTGTTGAT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064987530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IGBP1P1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GATCAGGGAATAGCCAAGGCA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CTCTGTTGGCTGCCATAGTC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753929684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CTD-2383I20.1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TGGCCTCATCAGAACCAAGAC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CAAGCTGGCCATTTTGTTTGT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1439187211"/>
                  </a:ext>
                </a:extLst>
              </a:tr>
              <a:tr h="117973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HPRT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>
                          <a:effectLst/>
                        </a:rPr>
                        <a:t>CCTGGCGTCGTGATTAGTGAT</a:t>
                      </a:r>
                      <a:endParaRPr lang="de-DE" sz="8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800" u="none" strike="noStrike" dirty="0">
                          <a:effectLst/>
                        </a:rPr>
                        <a:t>AGACGTTCAGTCCTGTCCATAA</a:t>
                      </a:r>
                      <a:endParaRPr lang="de-DE" sz="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26" marR="5326" marT="5326" marB="0" anchor="b"/>
                </a:tc>
                <a:extLst>
                  <a:ext uri="{0D108BD9-81ED-4DB2-BD59-A6C34878D82A}">
                    <a16:rowId xmlns:a16="http://schemas.microsoft.com/office/drawing/2014/main" val="2616482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5329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AF61AD-8CE7-D2EA-E93F-783702F40E44}"/>
              </a:ext>
            </a:extLst>
          </p:cNvPr>
          <p:cNvSpPr txBox="1"/>
          <p:nvPr/>
        </p:nvSpPr>
        <p:spPr>
          <a:xfrm>
            <a:off x="42498" y="58366"/>
            <a:ext cx="6415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1200" b="1" dirty="0"/>
              <a:t>Table 2: </a:t>
            </a:r>
            <a:r>
              <a:rPr lang="en-US" altLang="zh-CN" sz="1200" b="1" dirty="0"/>
              <a:t>Characteristics of the LNA </a:t>
            </a:r>
            <a:r>
              <a:rPr lang="en-US" altLang="zh-CN" sz="1200" b="1" dirty="0" err="1"/>
              <a:t>GapmeRs</a:t>
            </a:r>
            <a:r>
              <a:rPr lang="en-US" altLang="zh-CN" sz="1200" b="1" dirty="0"/>
              <a:t> used in the study</a:t>
            </a:r>
            <a:endParaRPr lang="de-DE" sz="1200" b="1" dirty="0"/>
          </a:p>
        </p:txBody>
      </p:sp>
      <p:graphicFrame>
        <p:nvGraphicFramePr>
          <p:cNvPr id="6" name="表格 3">
            <a:extLst>
              <a:ext uri="{FF2B5EF4-FFF2-40B4-BE49-F238E27FC236}">
                <a16:creationId xmlns:a16="http://schemas.microsoft.com/office/drawing/2014/main" id="{17657352-E807-8E25-75A3-FB16629B09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767039"/>
              </p:ext>
            </p:extLst>
          </p:nvPr>
        </p:nvGraphicFramePr>
        <p:xfrm>
          <a:off x="403466" y="599870"/>
          <a:ext cx="3025534" cy="3048106"/>
        </p:xfrm>
        <a:graphic>
          <a:graphicData uri="http://schemas.openxmlformats.org/drawingml/2006/table">
            <a:tbl>
              <a:tblPr/>
              <a:tblGrid>
                <a:gridCol w="16591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6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8085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ID</a:t>
                      </a:r>
                    </a:p>
                  </a:txBody>
                  <a:tcPr marL="3558" marR="3558" marT="3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Sequence (5’-3’)</a:t>
                      </a:r>
                    </a:p>
                  </a:txBody>
                  <a:tcPr marL="3558" marR="3558" marT="3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negative Control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AACACGTCTATACGC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RP11-98F14.11 #1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CGCGTGCTTCAATTTA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RP11-98F14.11 #2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CTCCGCGTGCTTCAAT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744378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RP11-98F14.11 #3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CTGAGAAGGCGCTGAT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1073507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RP11-98F14.11 #4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TCGCTGAGAAGGCGCT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806362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RPL23AP92 #1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TTGGTCGCATAGTGGT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529094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RPL23AP92 #2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TTTTGACCTCGACATC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6592735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RPL23AP92 #3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CGACATCCACAATGAA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1218216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RPL23AP92 #4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GCTTTTTGACCTCGAC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827885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IGBP1P1 #1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TGGCGAGATGAATTAG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2978047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IGBP1P1 #2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GGATAAGCCATGGAGA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616149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IGBP1P1 #3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GAAATTAGCAGTGTGA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432310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IGBP1P1 #4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GCAATGAGGCTAGGAT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47808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CTD-2383I20.1 #1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GAAGGTTGGTCGTCTT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626702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C</a:t>
                      </a: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TD-2383I20.1 #2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GTTGGTCGTCTTGGTT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9038265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CTD-2383I20.1 #3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CTTGCCAGCATCTGAT</a:t>
                      </a:r>
                      <a:endParaRPr lang="zh-CN" altLang="en-US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+mn-cs"/>
                      </a:endParaRP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9930960"/>
                  </a:ext>
                </a:extLst>
              </a:tr>
              <a:tr h="159413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GapmeR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 </a:t>
                      </a:r>
                      <a:r>
                        <a:rPr lang="en-GB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rPr>
                        <a:t>CTD-2383I20.1 #4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AACAAGCTGGCCATTT</a:t>
                      </a:r>
                    </a:p>
                  </a:txBody>
                  <a:tcPr marL="3558" marR="3558" marT="35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772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1950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D5ABBD9-5DFF-B9BA-8740-1492684B3D32}"/>
              </a:ext>
            </a:extLst>
          </p:cNvPr>
          <p:cNvSpPr txBox="1"/>
          <p:nvPr/>
        </p:nvSpPr>
        <p:spPr>
          <a:xfrm>
            <a:off x="42498" y="58366"/>
            <a:ext cx="6415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1200" b="1" dirty="0"/>
              <a:t>Table 3 : </a:t>
            </a:r>
            <a:r>
              <a:rPr lang="en-US" altLang="zh-CN" sz="1200" b="1" dirty="0"/>
              <a:t>List of ncRNAs</a:t>
            </a:r>
            <a:endParaRPr lang="de-DE" sz="1200" b="1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66820A3-D557-EB96-D8BA-BDC66C2787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913508"/>
              </p:ext>
            </p:extLst>
          </p:nvPr>
        </p:nvGraphicFramePr>
        <p:xfrm>
          <a:off x="906463" y="545254"/>
          <a:ext cx="3862921" cy="6284931"/>
        </p:xfrm>
        <a:graphic>
          <a:graphicData uri="http://schemas.openxmlformats.org/drawingml/2006/table">
            <a:tbl>
              <a:tblPr firstRow="1">
                <a:tableStyleId>{9D7B26C5-4107-4FEC-AEDC-1716B250A1EF}</a:tableStyleId>
              </a:tblPr>
              <a:tblGrid>
                <a:gridCol w="1062814">
                  <a:extLst>
                    <a:ext uri="{9D8B030D-6E8A-4147-A177-3AD203B41FA5}">
                      <a16:colId xmlns:a16="http://schemas.microsoft.com/office/drawing/2014/main" val="1706141091"/>
                    </a:ext>
                  </a:extLst>
                </a:gridCol>
                <a:gridCol w="1440931">
                  <a:extLst>
                    <a:ext uri="{9D8B030D-6E8A-4147-A177-3AD203B41FA5}">
                      <a16:colId xmlns:a16="http://schemas.microsoft.com/office/drawing/2014/main" val="3187117256"/>
                    </a:ext>
                  </a:extLst>
                </a:gridCol>
                <a:gridCol w="1359176">
                  <a:extLst>
                    <a:ext uri="{9D8B030D-6E8A-4147-A177-3AD203B41FA5}">
                      <a16:colId xmlns:a16="http://schemas.microsoft.com/office/drawing/2014/main" val="3724820925"/>
                    </a:ext>
                  </a:extLst>
                </a:gridCol>
              </a:tblGrid>
              <a:tr h="153291"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>
                          <a:effectLst/>
                        </a:rPr>
                        <a:t>Gene ID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>
                          <a:effectLst/>
                        </a:rPr>
                        <a:t>Gene Name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de-DE" sz="900" u="none" strike="noStrike" dirty="0" err="1">
                          <a:effectLst/>
                        </a:rPr>
                        <a:t>Related</a:t>
                      </a:r>
                      <a:r>
                        <a:rPr lang="de-DE" sz="900" u="none" strike="noStrike" dirty="0">
                          <a:effectLst/>
                        </a:rPr>
                        <a:t> Human Disease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792139129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ENSG00000232978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RP11-146N23.4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Aortic</a:t>
                      </a:r>
                      <a:r>
                        <a:rPr lang="de-DE" sz="800" u="none" strike="noStrike" dirty="0">
                          <a:effectLst/>
                        </a:rPr>
                        <a:t> Stenosis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512490763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ENSG00000273226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RP11-513M16.8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Aortic</a:t>
                      </a:r>
                      <a:r>
                        <a:rPr lang="de-DE" sz="800" u="none" strike="noStrike" dirty="0">
                          <a:effectLst/>
                        </a:rPr>
                        <a:t> Stenosis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369631656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ENSG00000274220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RP11-77K12.9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634051802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ENSG00000233471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KRT18P62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668896744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ENSG00000246889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AP000487.5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4221442257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ENSG00000259999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RP11-252K23.1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79241972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ENSG00000262583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RP11-77K12.5 / TMEM231P1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4253275676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ENSG00000250474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WBP1LP2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87917618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ENSG00000178803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ADORA2A-AS1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91974924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ENSG00000201151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SNORD56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016436781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ENSG00000244691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RPL10AP1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218559038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ENSG00000248278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SUMO2P17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855984899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ENSG00000258978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HIF1AP1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63026186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ENSG00000128262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POM121L9P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CAD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881359724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ENSG00000283828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RP11-98F14.12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520629542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ENSG00000238228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OR7E7P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647142963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ENSG00000250899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RP11-253E3.3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127044500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ENSG00000271146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RP11-479F13.1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74844033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ENSG00000252072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RNA5SP320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20622368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ENSG00000269125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RP11-98F14.11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672746948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ENSG00000270723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RPL23AP92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404523018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ENSG00000274415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RP11-433J22.2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Cardiac </a:t>
                      </a:r>
                      <a:r>
                        <a:rPr lang="de-DE" sz="800" u="none" strike="noStrike" dirty="0" err="1">
                          <a:effectLst/>
                        </a:rPr>
                        <a:t>Arrythmia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149975747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ENSG00000272954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KB-1440D3.13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385416639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ENSG00000226677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IGBP1P1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441106100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ENSG00000274281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RP11-326N17.2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45755556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ENSG00000223534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HLA-DQB1-AS1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164799327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ENSG00000227409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ZMYM4-AS1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377664497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ENSG00000229391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HLA-DRB6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879522454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ENSG00000252042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Y RNA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769855226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ENSG00000259345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RP11-624L4.1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009378059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ENSG00000263786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RP11-649A18.4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107459977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ENSG00000275293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Metazoa SRP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Cardiomyopathy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50721287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ENSG00000249994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CTD-2383I20.1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675029796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ENSG00000225124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RPL23AP36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380558283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ENSG00000272750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RP11-378J18.8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261950615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ENSG00000229116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RP11-20J15.3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3458345944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ENSG00000265215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MIR4269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911660343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ENSG00000266936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CTC-215O4.4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2088409444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ENSG00000233579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KRT8P15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Infarction</a:t>
                      </a:r>
                      <a:r>
                        <a:rPr lang="de-DE" sz="800" u="none" strike="noStrike" dirty="0">
                          <a:effectLst/>
                        </a:rPr>
                        <a:t> &amp; CAD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721224291"/>
                  </a:ext>
                </a:extLst>
              </a:tr>
              <a:tr h="153291"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>
                          <a:effectLst/>
                        </a:rPr>
                        <a:t>ENSG00000270001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>
                          <a:effectLst/>
                        </a:rPr>
                        <a:t>RP11-218C14.8</a:t>
                      </a:r>
                      <a:endParaRPr lang="de-DE" sz="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u="none" strike="noStrike" dirty="0" err="1">
                          <a:effectLst/>
                        </a:rPr>
                        <a:t>Myocardial</a:t>
                      </a:r>
                      <a:r>
                        <a:rPr lang="de-DE" sz="800" u="none" strike="noStrike" dirty="0">
                          <a:effectLst/>
                        </a:rPr>
                        <a:t> </a:t>
                      </a:r>
                      <a:r>
                        <a:rPr lang="de-DE" sz="800" u="none" strike="noStrike" dirty="0" err="1">
                          <a:effectLst/>
                        </a:rPr>
                        <a:t>Ischemia</a:t>
                      </a:r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5" marR="7665" marT="7665" marB="0" anchor="b"/>
                </a:tc>
                <a:extLst>
                  <a:ext uri="{0D108BD9-81ED-4DB2-BD59-A6C34878D82A}">
                    <a16:rowId xmlns:a16="http://schemas.microsoft.com/office/drawing/2014/main" val="12668819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949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456</Words>
  <Application>Microsoft Office PowerPoint</Application>
  <PresentationFormat>A4 Paper (210x297 mm)</PresentationFormat>
  <Paragraphs>335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Office 主题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 Z</dc:creator>
  <cp:lastModifiedBy>Ting Yuan</cp:lastModifiedBy>
  <cp:revision>210</cp:revision>
  <dcterms:created xsi:type="dcterms:W3CDTF">2022-06-24T08:29:20Z</dcterms:created>
  <dcterms:modified xsi:type="dcterms:W3CDTF">2023-02-24T14:00:02Z</dcterms:modified>
</cp:coreProperties>
</file>