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handoutMasterIdLst>
    <p:handoutMasterId r:id="rId9"/>
  </p:handoutMasterIdLst>
  <p:sldIdLst>
    <p:sldId id="264" r:id="rId5"/>
    <p:sldId id="266" r:id="rId6"/>
    <p:sldId id="269" r:id="rId7"/>
  </p:sldIdLst>
  <p:sldSz cx="6858000" cy="12192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 S. Edwards" initials="KSE" lastIdx="2" clrIdx="0">
    <p:extLst>
      <p:ext uri="{19B8F6BF-5375-455C-9EA6-DF929625EA0E}">
        <p15:presenceInfo xmlns:p15="http://schemas.microsoft.com/office/powerpoint/2012/main" userId="S-1-5-21-352802823-1380143767-619646970-303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F941FB-9E45-45E2-B65D-5112D42E31FC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7180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8"/>
            <a:ext cx="297180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B35827D-4940-44AE-A20E-78097D85B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9B599-3EC7-4A6E-941C-774E1628D890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1162050"/>
            <a:ext cx="17621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73576"/>
            <a:ext cx="5485158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86614-F278-428B-9340-1AC886F27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86614-F278-428B-9340-1AC886F27A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8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86614-F278-428B-9340-1AC886F27A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20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86614-F278-428B-9340-1AC886F27A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31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8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43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4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0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8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6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4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1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9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1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3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C401E-CF04-4C05-989A-1CF4C88F99A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F3ACE-0230-4976-8FE2-3D239C1F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9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e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1811655-4E67-4304-986D-7C3426EF17E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203960" y="594678"/>
          <a:ext cx="3994293" cy="292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Prism 9" r:id="rId4" imgW="5557254" imgH="4067940" progId="Prism9.Document">
                  <p:embed/>
                </p:oleObj>
              </mc:Choice>
              <mc:Fallback>
                <p:oleObj name="Prism 9" r:id="rId4" imgW="5557254" imgH="4067940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1811655-4E67-4304-986D-7C3426EF17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3960" y="594678"/>
                        <a:ext cx="3994293" cy="2922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3D20825-5B22-450C-8168-8C930045FF5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200496" y="3838493"/>
          <a:ext cx="3997757" cy="297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Prism 9" r:id="rId6" imgW="5392312" imgH="4012836" progId="Prism9.Document">
                  <p:embed/>
                </p:oleObj>
              </mc:Choice>
              <mc:Fallback>
                <p:oleObj name="Prism 9" r:id="rId6" imgW="5392312" imgH="4012836" progId="Prism9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3D20825-5B22-450C-8168-8C930045FF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00496" y="3838493"/>
                        <a:ext cx="3997757" cy="297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21A48A4-F6A1-4750-9BEC-5E919DA305A4}"/>
              </a:ext>
            </a:extLst>
          </p:cNvPr>
          <p:cNvSpPr txBox="1"/>
          <p:nvPr/>
        </p:nvSpPr>
        <p:spPr>
          <a:xfrm>
            <a:off x="383089" y="7134396"/>
            <a:ext cx="6091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Colon length was decreased in both male (A) and female (B)  IBD rats on days 2 and 3 following injection (* = p ≤ 0.05; ** = p ≤ 0.01). The colon lengths return to normal at day 7 and day 30.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03A74-F986-4947-B09F-BE3C587D6313}"/>
              </a:ext>
            </a:extLst>
          </p:cNvPr>
          <p:cNvSpPr txBox="1"/>
          <p:nvPr/>
        </p:nvSpPr>
        <p:spPr>
          <a:xfrm>
            <a:off x="1611894" y="547911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7B9A54-DCE2-4634-9343-E2453F9ED6BE}"/>
              </a:ext>
            </a:extLst>
          </p:cNvPr>
          <p:cNvSpPr txBox="1"/>
          <p:nvPr/>
        </p:nvSpPr>
        <p:spPr>
          <a:xfrm>
            <a:off x="1611894" y="3838493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79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3D7BF3E-D62B-4011-ACC7-D2F8336249F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599406" y="1187450"/>
          <a:ext cx="3659187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Prism 9" r:id="rId4" imgW="5412120" imgH="3994468" progId="Prism9.Document">
                  <p:embed/>
                </p:oleObj>
              </mc:Choice>
              <mc:Fallback>
                <p:oleObj name="Prism 9" r:id="rId4" imgW="5412120" imgH="3994468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3D7BF3E-D62B-4011-ACC7-D2F8336249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9406" y="1187450"/>
                        <a:ext cx="3659187" cy="2700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C7CF0ECC-E5B6-4465-AF74-FAD3CE2A569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492810" y="4455637"/>
          <a:ext cx="3872378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Prism 9" r:id="rId6" imgW="5410679" imgH="3775135" progId="Prism9.Document">
                  <p:embed/>
                </p:oleObj>
              </mc:Choice>
              <mc:Fallback>
                <p:oleObj name="Prism 9" r:id="rId6" imgW="5410679" imgH="3775135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7CF0ECC-E5B6-4465-AF74-FAD3CE2A5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92810" y="4455637"/>
                        <a:ext cx="3872378" cy="2700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4F88AA-3201-4EBA-9936-A14E3A405279}"/>
              </a:ext>
            </a:extLst>
          </p:cNvPr>
          <p:cNvSpPr txBox="1"/>
          <p:nvPr/>
        </p:nvSpPr>
        <p:spPr>
          <a:xfrm>
            <a:off x="492271" y="7503097"/>
            <a:ext cx="6091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2.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(A) Complex I-driven mitochondrial respiration (20 mM glutamate and 10 mM malate plus 2mM ADP) shows a significant decrease in females with IBD compared to controls (* = p ≤ 0.05; ** = p ≤ 0.01) at days 2 and 3 with activity returning on day 7 and day 30. (B) No significant difference was observed in males with IBD compared to controls for all days.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6209B9-49F4-4CD5-8999-123CAEE874D9}"/>
              </a:ext>
            </a:extLst>
          </p:cNvPr>
          <p:cNvSpPr txBox="1"/>
          <p:nvPr/>
        </p:nvSpPr>
        <p:spPr>
          <a:xfrm>
            <a:off x="1995983" y="1031003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9256D8-568E-4EBF-8B20-482F9BD8D5A1}"/>
              </a:ext>
            </a:extLst>
          </p:cNvPr>
          <p:cNvSpPr txBox="1"/>
          <p:nvPr/>
        </p:nvSpPr>
        <p:spPr>
          <a:xfrm>
            <a:off x="1995983" y="4311146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18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A11DCE7-CA23-4BFB-B5CC-5F6C2E161AF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5468" y="524932"/>
          <a:ext cx="3415714" cy="2655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Prism 9" r:id="rId4" imgW="5360260" imgH="4166982" progId="Prism9.Document">
                  <p:embed/>
                </p:oleObj>
              </mc:Choice>
              <mc:Fallback>
                <p:oleObj name="Prism 9" r:id="rId4" imgW="5360260" imgH="4166982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A11DCE7-CA23-4BFB-B5CC-5F6C2E161A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5468" y="524932"/>
                        <a:ext cx="3415714" cy="2655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25632E6-471A-4BA9-ABE7-01E35A401F8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598863" y="501650"/>
          <a:ext cx="3313112" cy="270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Prism 9" r:id="rId6" imgW="5119689" imgH="4175986" progId="Prism9.Document">
                  <p:embed/>
                </p:oleObj>
              </mc:Choice>
              <mc:Fallback>
                <p:oleObj name="Prism 9" r:id="rId6" imgW="5119689" imgH="4175986" progId="Prism9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25632E6-471A-4BA9-ABE7-01E35A401F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98863" y="501650"/>
                        <a:ext cx="3313112" cy="2701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76077A3-CCEB-4E56-9B6E-E77104A277C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35468" y="3605742"/>
          <a:ext cx="3343275" cy="261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Prism 9" r:id="rId8" imgW="5099882" imgH="3984024" progId="Prism9.Document">
                  <p:embed/>
                </p:oleObj>
              </mc:Choice>
              <mc:Fallback>
                <p:oleObj name="Prism 9" r:id="rId8" imgW="5099882" imgH="3984024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76077A3-CCEB-4E56-9B6E-E77104A277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5468" y="3605742"/>
                        <a:ext cx="3343275" cy="2611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D54F2D1-1763-466E-9AB1-6F4E77D9C17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29000" y="3560548"/>
          <a:ext cx="3206910" cy="2701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Prism 9" r:id="rId10" imgW="4848147" imgH="4084507" progId="Prism9.Document">
                  <p:embed/>
                </p:oleObj>
              </mc:Choice>
              <mc:Fallback>
                <p:oleObj name="Prism 9" r:id="rId10" imgW="4848147" imgH="4084507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D54F2D1-1763-466E-9AB1-6F4E77D9C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29000" y="3560548"/>
                        <a:ext cx="3206910" cy="2701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64B0965-DEAE-4025-B69F-1084EC342A3D}"/>
              </a:ext>
            </a:extLst>
          </p:cNvPr>
          <p:cNvSpPr txBox="1"/>
          <p:nvPr/>
        </p:nvSpPr>
        <p:spPr>
          <a:xfrm>
            <a:off x="596754" y="35565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3615AA-0F2F-4F05-8519-047F9C33CDDD}"/>
              </a:ext>
            </a:extLst>
          </p:cNvPr>
          <p:cNvSpPr txBox="1"/>
          <p:nvPr/>
        </p:nvSpPr>
        <p:spPr>
          <a:xfrm>
            <a:off x="3803664" y="35565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B31754-EE25-42FC-9A35-418FF78E1F1A}"/>
              </a:ext>
            </a:extLst>
          </p:cNvPr>
          <p:cNvSpPr txBox="1"/>
          <p:nvPr/>
        </p:nvSpPr>
        <p:spPr>
          <a:xfrm>
            <a:off x="594317" y="328562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6B2B7E-44E4-4A02-94AB-C7CA1D9F79FF}"/>
              </a:ext>
            </a:extLst>
          </p:cNvPr>
          <p:cNvSpPr txBox="1"/>
          <p:nvPr/>
        </p:nvSpPr>
        <p:spPr>
          <a:xfrm>
            <a:off x="3801227" y="328562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AACC58-8E9A-42AA-A463-617CD69EDB7A}"/>
              </a:ext>
            </a:extLst>
          </p:cNvPr>
          <p:cNvSpPr txBox="1"/>
          <p:nvPr/>
        </p:nvSpPr>
        <p:spPr>
          <a:xfrm>
            <a:off x="432832" y="9332254"/>
            <a:ext cx="6091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3.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 change was observed in colon antioxidant defenses such as (A) glutathione reductase (GR), (B) glutathione S-transferase (GST), (C) glutathione peroxidase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GPx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), (D) glutathione (GLT), and (E) superoxide dismutase (SOD) between control and IBD animals.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9B3A51F-97B8-415A-8877-3BCF66A1C6E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10831" y="6537302"/>
          <a:ext cx="3590396" cy="2639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Prism 9" r:id="rId12" imgW="4820777" imgH="3544996" progId="Prism9.Document">
                  <p:embed/>
                </p:oleObj>
              </mc:Choice>
              <mc:Fallback>
                <p:oleObj name="Prism 9" r:id="rId12" imgW="4820777" imgH="3544996" progId="Prism9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9B3A51F-97B8-415A-8877-3BCF66A1C6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0831" y="6537302"/>
                        <a:ext cx="3590396" cy="2639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E98E489-C24E-4787-A10E-97C360463901}"/>
              </a:ext>
            </a:extLst>
          </p:cNvPr>
          <p:cNvSpPr txBox="1"/>
          <p:nvPr/>
        </p:nvSpPr>
        <p:spPr>
          <a:xfrm>
            <a:off x="594317" y="638224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9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2CB7D59F712B4FB96FB92E0E256840" ma:contentTypeVersion="15" ma:contentTypeDescription="Create a new document." ma:contentTypeScope="" ma:versionID="f2a35b36765e82b16eed8d43ab339efb">
  <xsd:schema xmlns:xsd="http://www.w3.org/2001/XMLSchema" xmlns:xs="http://www.w3.org/2001/XMLSchema" xmlns:p="http://schemas.microsoft.com/office/2006/metadata/properties" xmlns:ns3="6123c0fc-110d-4708-be1e-09a887b1287f" xmlns:ns4="6c0a25bb-bb97-479a-9f6b-8b2877f4a269" targetNamespace="http://schemas.microsoft.com/office/2006/metadata/properties" ma:root="true" ma:fieldsID="a884405a13d4d97204ab774a1325cb59" ns3:_="" ns4:_="">
    <xsd:import namespace="6123c0fc-110d-4708-be1e-09a887b1287f"/>
    <xsd:import namespace="6c0a25bb-bb97-479a-9f6b-8b2877f4a2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3c0fc-110d-4708-be1e-09a887b128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a25bb-bb97-479a-9f6b-8b2877f4a2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123c0fc-110d-4708-be1e-09a887b1287f" xsi:nil="true"/>
  </documentManagement>
</p:properties>
</file>

<file path=customXml/itemProps1.xml><?xml version="1.0" encoding="utf-8"?>
<ds:datastoreItem xmlns:ds="http://schemas.openxmlformats.org/officeDocument/2006/customXml" ds:itemID="{F415394F-A732-4A1B-8278-D8925A3659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23c0fc-110d-4708-be1e-09a887b1287f"/>
    <ds:schemaRef ds:uri="6c0a25bb-bb97-479a-9f6b-8b2877f4a2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FCE640-08C9-4281-A5DA-49C27BC0C4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70B18D-7B39-44C5-B48F-69AFF2D8AF90}">
  <ds:schemaRefs>
    <ds:schemaRef ds:uri="6c0a25bb-bb97-479a-9f6b-8b2877f4a269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6123c0fc-110d-4708-be1e-09a887b1287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5301</TotalTime>
  <Words>205</Words>
  <Application>Microsoft Office PowerPoint</Application>
  <PresentationFormat>Widescreen</PresentationFormat>
  <Paragraphs>15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Prism 9</vt:lpstr>
      <vt:lpstr>PowerPoint Presentation</vt:lpstr>
      <vt:lpstr>PowerPoint Presentation</vt:lpstr>
      <vt:lpstr>PowerPoint Presentation</vt:lpstr>
    </vt:vector>
  </TitlesOfParts>
  <Company>University of Mississippi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S. Edwards</dc:creator>
  <cp:lastModifiedBy>Kristin S. Edwards</cp:lastModifiedBy>
  <cp:revision>140</cp:revision>
  <cp:lastPrinted>2023-02-23T19:48:45Z</cp:lastPrinted>
  <dcterms:created xsi:type="dcterms:W3CDTF">2022-02-03T21:29:37Z</dcterms:created>
  <dcterms:modified xsi:type="dcterms:W3CDTF">2023-02-24T20:16:59Z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0x0101000A2CB7D59F712B4FB96FB92E0E256840</vt:lpwstr>
  </property>
</Properties>
</file>