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8" autoAdjust="0"/>
    <p:restoredTop sz="94660"/>
  </p:normalViewPr>
  <p:slideViewPr>
    <p:cSldViewPr snapToGrid="0">
      <p:cViewPr varScale="1">
        <p:scale>
          <a:sx n="111" d="100"/>
          <a:sy n="111" d="100"/>
        </p:scale>
        <p:origin x="28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9A99E174-0C5B-40AE-A5CE-7205F938C5EB}" type="datetimeFigureOut">
              <a:rPr lang="fr-FR" smtClean="0"/>
              <a:t>24/02/2023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27F5F21-4D5A-4D45-B652-A4654889B8FA}" type="slidenum">
              <a:rPr lang="fr-FR" smtClean="0"/>
              <a:t>‹N°›</a:t>
            </a:fld>
            <a:endParaRPr lang="fr-FR"/>
          </a:p>
        </p:txBody>
      </p:sp>
    </p:spTree>
    <p:extLst>
      <p:ext uri="{BB962C8B-B14F-4D97-AF65-F5344CB8AC3E}">
        <p14:creationId xmlns:p14="http://schemas.microsoft.com/office/powerpoint/2010/main" val="266032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A99E174-0C5B-40AE-A5CE-7205F938C5EB}" type="datetimeFigureOut">
              <a:rPr lang="fr-FR" smtClean="0"/>
              <a:t>24/02/2023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27F5F21-4D5A-4D45-B652-A4654889B8FA}" type="slidenum">
              <a:rPr lang="fr-FR" smtClean="0"/>
              <a:t>‹N°›</a:t>
            </a:fld>
            <a:endParaRPr lang="fr-FR"/>
          </a:p>
        </p:txBody>
      </p:sp>
    </p:spTree>
    <p:extLst>
      <p:ext uri="{BB962C8B-B14F-4D97-AF65-F5344CB8AC3E}">
        <p14:creationId xmlns:p14="http://schemas.microsoft.com/office/powerpoint/2010/main" val="268894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9A99E174-0C5B-40AE-A5CE-7205F938C5EB}" type="datetimeFigureOut">
              <a:rPr lang="fr-FR" smtClean="0"/>
              <a:t>24/02/2023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27F5F21-4D5A-4D45-B652-A4654889B8FA}" type="slidenum">
              <a:rPr lang="fr-FR" smtClean="0"/>
              <a:t>‹N°›</a:t>
            </a:fld>
            <a:endParaRPr lang="fr-FR"/>
          </a:p>
        </p:txBody>
      </p:sp>
    </p:spTree>
    <p:extLst>
      <p:ext uri="{BB962C8B-B14F-4D97-AF65-F5344CB8AC3E}">
        <p14:creationId xmlns:p14="http://schemas.microsoft.com/office/powerpoint/2010/main" val="329709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A99E174-0C5B-40AE-A5CE-7205F938C5EB}" type="datetimeFigureOut">
              <a:rPr lang="fr-FR" smtClean="0"/>
              <a:t>24/02/2023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27F5F21-4D5A-4D45-B652-A4654889B8FA}" type="slidenum">
              <a:rPr lang="fr-FR" smtClean="0"/>
              <a:t>‹N°›</a:t>
            </a:fld>
            <a:endParaRPr lang="fr-FR"/>
          </a:p>
        </p:txBody>
      </p:sp>
    </p:spTree>
    <p:extLst>
      <p:ext uri="{BB962C8B-B14F-4D97-AF65-F5344CB8AC3E}">
        <p14:creationId xmlns:p14="http://schemas.microsoft.com/office/powerpoint/2010/main" val="133876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A99E174-0C5B-40AE-A5CE-7205F938C5EB}" type="datetimeFigureOut">
              <a:rPr lang="fr-FR" smtClean="0"/>
              <a:t>24/02/2023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27F5F21-4D5A-4D45-B652-A4654889B8FA}" type="slidenum">
              <a:rPr lang="fr-FR" smtClean="0"/>
              <a:t>‹N°›</a:t>
            </a:fld>
            <a:endParaRPr lang="fr-FR"/>
          </a:p>
        </p:txBody>
      </p:sp>
    </p:spTree>
    <p:extLst>
      <p:ext uri="{BB962C8B-B14F-4D97-AF65-F5344CB8AC3E}">
        <p14:creationId xmlns:p14="http://schemas.microsoft.com/office/powerpoint/2010/main" val="510629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A99E174-0C5B-40AE-A5CE-7205F938C5EB}" type="datetimeFigureOut">
              <a:rPr lang="fr-FR" smtClean="0"/>
              <a:t>24/02/2023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27F5F21-4D5A-4D45-B652-A4654889B8FA}" type="slidenum">
              <a:rPr lang="fr-FR" smtClean="0"/>
              <a:t>‹N°›</a:t>
            </a:fld>
            <a:endParaRPr lang="fr-FR"/>
          </a:p>
        </p:txBody>
      </p:sp>
    </p:spTree>
    <p:extLst>
      <p:ext uri="{BB962C8B-B14F-4D97-AF65-F5344CB8AC3E}">
        <p14:creationId xmlns:p14="http://schemas.microsoft.com/office/powerpoint/2010/main" val="1494106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A99E174-0C5B-40AE-A5CE-7205F938C5EB}" type="datetimeFigureOut">
              <a:rPr lang="fr-FR" smtClean="0"/>
              <a:t>24/02/2023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27F5F21-4D5A-4D45-B652-A4654889B8FA}" type="slidenum">
              <a:rPr lang="fr-FR" smtClean="0"/>
              <a:t>‹N°›</a:t>
            </a:fld>
            <a:endParaRPr lang="fr-FR"/>
          </a:p>
        </p:txBody>
      </p:sp>
    </p:spTree>
    <p:extLst>
      <p:ext uri="{BB962C8B-B14F-4D97-AF65-F5344CB8AC3E}">
        <p14:creationId xmlns:p14="http://schemas.microsoft.com/office/powerpoint/2010/main" val="2040170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9A99E174-0C5B-40AE-A5CE-7205F938C5EB}" type="datetimeFigureOut">
              <a:rPr lang="fr-FR" smtClean="0"/>
              <a:t>24/02/2023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27F5F21-4D5A-4D45-B652-A4654889B8FA}" type="slidenum">
              <a:rPr lang="fr-FR" smtClean="0"/>
              <a:t>‹N°›</a:t>
            </a:fld>
            <a:endParaRPr lang="fr-FR"/>
          </a:p>
        </p:txBody>
      </p:sp>
    </p:spTree>
    <p:extLst>
      <p:ext uri="{BB962C8B-B14F-4D97-AF65-F5344CB8AC3E}">
        <p14:creationId xmlns:p14="http://schemas.microsoft.com/office/powerpoint/2010/main" val="1944919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9A99E174-0C5B-40AE-A5CE-7205F938C5EB}" type="datetimeFigureOut">
              <a:rPr lang="fr-FR" smtClean="0"/>
              <a:t>24/02/2023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27F5F21-4D5A-4D45-B652-A4654889B8FA}" type="slidenum">
              <a:rPr lang="fr-FR" smtClean="0"/>
              <a:t>‹N°›</a:t>
            </a:fld>
            <a:endParaRPr lang="fr-FR"/>
          </a:p>
        </p:txBody>
      </p:sp>
    </p:spTree>
    <p:extLst>
      <p:ext uri="{BB962C8B-B14F-4D97-AF65-F5344CB8AC3E}">
        <p14:creationId xmlns:p14="http://schemas.microsoft.com/office/powerpoint/2010/main" val="898372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A99E174-0C5B-40AE-A5CE-7205F938C5EB}" type="datetimeFigureOut">
              <a:rPr lang="fr-FR" smtClean="0"/>
              <a:t>24/02/2023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27F5F21-4D5A-4D45-B652-A4654889B8FA}" type="slidenum">
              <a:rPr lang="fr-FR" smtClean="0"/>
              <a:t>‹N°›</a:t>
            </a:fld>
            <a:endParaRPr lang="fr-FR"/>
          </a:p>
        </p:txBody>
      </p:sp>
    </p:spTree>
    <p:extLst>
      <p:ext uri="{BB962C8B-B14F-4D97-AF65-F5344CB8AC3E}">
        <p14:creationId xmlns:p14="http://schemas.microsoft.com/office/powerpoint/2010/main" val="1572338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A99E174-0C5B-40AE-A5CE-7205F938C5EB}" type="datetimeFigureOut">
              <a:rPr lang="fr-FR" smtClean="0"/>
              <a:t>24/02/2023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27F5F21-4D5A-4D45-B652-A4654889B8FA}" type="slidenum">
              <a:rPr lang="fr-FR" smtClean="0"/>
              <a:t>‹N°›</a:t>
            </a:fld>
            <a:endParaRPr lang="fr-FR"/>
          </a:p>
        </p:txBody>
      </p:sp>
    </p:spTree>
    <p:extLst>
      <p:ext uri="{BB962C8B-B14F-4D97-AF65-F5344CB8AC3E}">
        <p14:creationId xmlns:p14="http://schemas.microsoft.com/office/powerpoint/2010/main" val="4072759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99E174-0C5B-40AE-A5CE-7205F938C5EB}" type="datetimeFigureOut">
              <a:rPr lang="fr-FR" smtClean="0"/>
              <a:t>24/02/2023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F5F21-4D5A-4D45-B652-A4654889B8FA}" type="slidenum">
              <a:rPr lang="fr-FR" smtClean="0"/>
              <a:t>‹N°›</a:t>
            </a:fld>
            <a:endParaRPr lang="fr-FR"/>
          </a:p>
        </p:txBody>
      </p:sp>
    </p:spTree>
    <p:extLst>
      <p:ext uri="{BB962C8B-B14F-4D97-AF65-F5344CB8AC3E}">
        <p14:creationId xmlns:p14="http://schemas.microsoft.com/office/powerpoint/2010/main" val="1963817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Image 70"/>
          <p:cNvPicPr>
            <a:picLocks noChangeAspect="1"/>
          </p:cNvPicPr>
          <p:nvPr/>
        </p:nvPicPr>
        <p:blipFill>
          <a:blip r:embed="rId2"/>
          <a:stretch>
            <a:fillRect/>
          </a:stretch>
        </p:blipFill>
        <p:spPr>
          <a:xfrm>
            <a:off x="35728" y="2786332"/>
            <a:ext cx="3302652" cy="4009935"/>
          </a:xfrm>
          <a:prstGeom prst="rect">
            <a:avLst/>
          </a:prstGeom>
        </p:spPr>
      </p:pic>
      <p:pic>
        <p:nvPicPr>
          <p:cNvPr id="70" name="Image 69"/>
          <p:cNvPicPr>
            <a:picLocks noChangeAspect="1"/>
          </p:cNvPicPr>
          <p:nvPr/>
        </p:nvPicPr>
        <p:blipFill>
          <a:blip r:embed="rId3"/>
          <a:stretch>
            <a:fillRect/>
          </a:stretch>
        </p:blipFill>
        <p:spPr>
          <a:xfrm>
            <a:off x="8806701" y="9266"/>
            <a:ext cx="3277160" cy="3200278"/>
          </a:xfrm>
          <a:prstGeom prst="rect">
            <a:avLst/>
          </a:prstGeom>
        </p:spPr>
      </p:pic>
      <p:pic>
        <p:nvPicPr>
          <p:cNvPr id="14" name="Image 13"/>
          <p:cNvPicPr>
            <a:picLocks noChangeAspect="1"/>
          </p:cNvPicPr>
          <p:nvPr/>
        </p:nvPicPr>
        <p:blipFill>
          <a:blip r:embed="rId4"/>
          <a:stretch>
            <a:fillRect/>
          </a:stretch>
        </p:blipFill>
        <p:spPr>
          <a:xfrm>
            <a:off x="-89672" y="9266"/>
            <a:ext cx="3224528" cy="2853892"/>
          </a:xfrm>
          <a:prstGeom prst="rect">
            <a:avLst/>
          </a:prstGeom>
        </p:spPr>
      </p:pic>
      <p:sp>
        <p:nvSpPr>
          <p:cNvPr id="5" name="ZoneTexte 4"/>
          <p:cNvSpPr txBox="1"/>
          <p:nvPr/>
        </p:nvSpPr>
        <p:spPr>
          <a:xfrm>
            <a:off x="217714" y="250762"/>
            <a:ext cx="420915" cy="369332"/>
          </a:xfrm>
          <a:prstGeom prst="rect">
            <a:avLst/>
          </a:prstGeom>
          <a:noFill/>
        </p:spPr>
        <p:txBody>
          <a:bodyPr wrap="square" rtlCol="0">
            <a:spAutoFit/>
          </a:bodyPr>
          <a:lstStyle/>
          <a:p>
            <a:pPr algn="ctr"/>
            <a:r>
              <a:rPr lang="fr-FR" dirty="0" smtClean="0"/>
              <a:t>A</a:t>
            </a:r>
            <a:endParaRPr lang="fr-FR" dirty="0"/>
          </a:p>
        </p:txBody>
      </p:sp>
      <p:sp>
        <p:nvSpPr>
          <p:cNvPr id="8" name="ZoneTexte 7"/>
          <p:cNvSpPr txBox="1"/>
          <p:nvPr/>
        </p:nvSpPr>
        <p:spPr>
          <a:xfrm>
            <a:off x="3021980" y="175837"/>
            <a:ext cx="420915" cy="369332"/>
          </a:xfrm>
          <a:prstGeom prst="rect">
            <a:avLst/>
          </a:prstGeom>
          <a:noFill/>
        </p:spPr>
        <p:txBody>
          <a:bodyPr wrap="square" rtlCol="0">
            <a:spAutoFit/>
          </a:bodyPr>
          <a:lstStyle/>
          <a:p>
            <a:pPr algn="ctr"/>
            <a:r>
              <a:rPr lang="fr-FR" dirty="0"/>
              <a:t>B</a:t>
            </a:r>
          </a:p>
        </p:txBody>
      </p:sp>
      <p:sp>
        <p:nvSpPr>
          <p:cNvPr id="19" name="ZoneTexte 18"/>
          <p:cNvSpPr txBox="1"/>
          <p:nvPr/>
        </p:nvSpPr>
        <p:spPr>
          <a:xfrm>
            <a:off x="3463780" y="3527179"/>
            <a:ext cx="8424550" cy="3785652"/>
          </a:xfrm>
          <a:prstGeom prst="rect">
            <a:avLst/>
          </a:prstGeom>
          <a:noFill/>
        </p:spPr>
        <p:txBody>
          <a:bodyPr wrap="square" rtlCol="0">
            <a:spAutoFit/>
          </a:bodyPr>
          <a:lstStyle/>
          <a:p>
            <a:pPr algn="just"/>
            <a:r>
              <a:rPr lang="fr-FR" sz="1600" b="1" dirty="0" smtClean="0"/>
              <a:t>Figure 1: </a:t>
            </a:r>
            <a:r>
              <a:rPr lang="en-US" sz="1600" b="1" dirty="0"/>
              <a:t>More severe impact on </a:t>
            </a:r>
            <a:r>
              <a:rPr lang="en-US" sz="1600" b="1" dirty="0" err="1"/>
              <a:t>adaptative</a:t>
            </a:r>
            <a:r>
              <a:rPr lang="en-US" sz="1600" b="1" dirty="0"/>
              <a:t> behaviors related to socialization is associated with maternal immune activation during pregnancy</a:t>
            </a:r>
            <a:r>
              <a:rPr lang="en-US" sz="1600" b="1" dirty="0" smtClean="0"/>
              <a:t>. </a:t>
            </a:r>
            <a:r>
              <a:rPr lang="en-US" sz="1600" dirty="0"/>
              <a:t>A) </a:t>
            </a:r>
            <a:r>
              <a:rPr lang="en-US" sz="1600" dirty="0" err="1"/>
              <a:t>Correlogram</a:t>
            </a:r>
            <a:r>
              <a:rPr lang="en-US" sz="1600" dirty="0"/>
              <a:t> of the different </a:t>
            </a:r>
            <a:r>
              <a:rPr lang="en-US" sz="1600" dirty="0" err="1"/>
              <a:t>subscores</a:t>
            </a:r>
            <a:r>
              <a:rPr lang="en-US" sz="1600" dirty="0"/>
              <a:t> of the Vineland II with clinical parameters. B) Classification decision tree of the risk of maternal immune activation during pregnancy depending on Vineland II – </a:t>
            </a:r>
            <a:r>
              <a:rPr lang="en-US" sz="1600" dirty="0" err="1"/>
              <a:t>Socialisation</a:t>
            </a:r>
            <a:r>
              <a:rPr lang="en-US" sz="1600" dirty="0"/>
              <a:t> sub-score and ADOS total score on the autistic offspring. C) Feature importance for the supervised </a:t>
            </a:r>
            <a:r>
              <a:rPr lang="en-US" sz="1600" dirty="0" smtClean="0"/>
              <a:t>analysis</a:t>
            </a:r>
            <a:r>
              <a:rPr lang="en-US" sz="1600" dirty="0"/>
              <a:t>. Feature importance computes the importance of features by calculating the increase in the model prediction error after permuting the feature. D) Feature importance for the supervised linear discriminant analysis. E) Classification decision tree of the risk of maternal immune activation during pregnancy depending on Vineland II – Communication sub-score and ADOS total score on the autistic offspring</a:t>
            </a:r>
            <a:r>
              <a:rPr lang="en-US" sz="1600" dirty="0" smtClean="0"/>
              <a:t>. </a:t>
            </a:r>
          </a:p>
          <a:p>
            <a:pPr algn="just"/>
            <a:r>
              <a:rPr lang="en-US" sz="1600" dirty="0" smtClean="0"/>
              <a:t>MIA</a:t>
            </a:r>
            <a:r>
              <a:rPr lang="en-US" sz="1600" dirty="0"/>
              <a:t>: Maternal immune activation, SRS: Social Responsiveness Scale 2nd edition; ADOS Autism Diagnostic Observation Schedule 2</a:t>
            </a:r>
            <a:r>
              <a:rPr lang="en-US" sz="1600" baseline="30000" dirty="0"/>
              <a:t>nd</a:t>
            </a:r>
            <a:r>
              <a:rPr lang="en-US" sz="1600" dirty="0"/>
              <a:t>  </a:t>
            </a:r>
            <a:r>
              <a:rPr lang="en-US" sz="1600" dirty="0" smtClean="0"/>
              <a:t>edition, VABS: </a:t>
            </a:r>
            <a:r>
              <a:rPr lang="en-US" sz="1600" dirty="0"/>
              <a:t>Vineland Adaptive Behavior Scales </a:t>
            </a:r>
            <a:r>
              <a:rPr lang="en-US" sz="1600" dirty="0" smtClean="0"/>
              <a:t>2</a:t>
            </a:r>
            <a:r>
              <a:rPr lang="en-US" sz="1600" baseline="30000" dirty="0" smtClean="0"/>
              <a:t>nd</a:t>
            </a:r>
            <a:r>
              <a:rPr lang="en-US" sz="1600" dirty="0" smtClean="0"/>
              <a:t> edition</a:t>
            </a:r>
            <a:endParaRPr lang="fr-FR" sz="1600" dirty="0"/>
          </a:p>
          <a:p>
            <a:pPr algn="just"/>
            <a:endParaRPr lang="fr-FR" altLang="en-US" dirty="0"/>
          </a:p>
          <a:p>
            <a:endParaRPr lang="fr-FR" sz="1200" dirty="0"/>
          </a:p>
          <a:p>
            <a:endParaRPr lang="fr-FR" b="1" dirty="0"/>
          </a:p>
        </p:txBody>
      </p:sp>
      <p:sp>
        <p:nvSpPr>
          <p:cNvPr id="20" name="ZoneTexte 19"/>
          <p:cNvSpPr txBox="1"/>
          <p:nvPr/>
        </p:nvSpPr>
        <p:spPr>
          <a:xfrm>
            <a:off x="5854242" y="252977"/>
            <a:ext cx="420915" cy="369332"/>
          </a:xfrm>
          <a:prstGeom prst="rect">
            <a:avLst/>
          </a:prstGeom>
          <a:noFill/>
        </p:spPr>
        <p:txBody>
          <a:bodyPr wrap="square" rtlCol="0">
            <a:spAutoFit/>
          </a:bodyPr>
          <a:lstStyle/>
          <a:p>
            <a:pPr algn="ctr"/>
            <a:r>
              <a:rPr lang="fr-FR" dirty="0"/>
              <a:t>C</a:t>
            </a:r>
          </a:p>
        </p:txBody>
      </p:sp>
      <p:sp>
        <p:nvSpPr>
          <p:cNvPr id="21" name="ZoneTexte 20"/>
          <p:cNvSpPr txBox="1"/>
          <p:nvPr/>
        </p:nvSpPr>
        <p:spPr>
          <a:xfrm>
            <a:off x="8911999" y="144150"/>
            <a:ext cx="420915" cy="369332"/>
          </a:xfrm>
          <a:prstGeom prst="rect">
            <a:avLst/>
          </a:prstGeom>
          <a:noFill/>
        </p:spPr>
        <p:txBody>
          <a:bodyPr wrap="square" rtlCol="0">
            <a:spAutoFit/>
          </a:bodyPr>
          <a:lstStyle/>
          <a:p>
            <a:pPr algn="ctr"/>
            <a:r>
              <a:rPr lang="fr-FR" dirty="0" smtClean="0"/>
              <a:t>D</a:t>
            </a:r>
            <a:endParaRPr lang="fr-FR" dirty="0"/>
          </a:p>
        </p:txBody>
      </p:sp>
      <p:sp>
        <p:nvSpPr>
          <p:cNvPr id="22" name="ZoneTexte 21"/>
          <p:cNvSpPr txBox="1"/>
          <p:nvPr/>
        </p:nvSpPr>
        <p:spPr>
          <a:xfrm>
            <a:off x="217713" y="3023956"/>
            <a:ext cx="420915" cy="369332"/>
          </a:xfrm>
          <a:prstGeom prst="rect">
            <a:avLst/>
          </a:prstGeom>
          <a:noFill/>
        </p:spPr>
        <p:txBody>
          <a:bodyPr wrap="square" rtlCol="0">
            <a:spAutoFit/>
          </a:bodyPr>
          <a:lstStyle/>
          <a:p>
            <a:pPr algn="ctr"/>
            <a:r>
              <a:rPr lang="fr-FR" dirty="0" smtClean="0"/>
              <a:t>E</a:t>
            </a:r>
            <a:endParaRPr lang="fr-FR" dirty="0"/>
          </a:p>
        </p:txBody>
      </p:sp>
      <p:sp>
        <p:nvSpPr>
          <p:cNvPr id="24" name="Rectangle 23"/>
          <p:cNvSpPr/>
          <p:nvPr/>
        </p:nvSpPr>
        <p:spPr>
          <a:xfrm>
            <a:off x="428170" y="6300552"/>
            <a:ext cx="381836" cy="230832"/>
          </a:xfrm>
          <a:prstGeom prst="rect">
            <a:avLst/>
          </a:prstGeom>
        </p:spPr>
        <p:txBody>
          <a:bodyPr wrap="none">
            <a:spAutoFit/>
          </a:bodyPr>
          <a:lstStyle/>
          <a:p>
            <a:r>
              <a:rPr lang="en-US" sz="900" dirty="0">
                <a:solidFill>
                  <a:schemeClr val="bg1"/>
                </a:solidFill>
                <a:latin typeface="Calibri" charset="-122"/>
              </a:rPr>
              <a:t>18%</a:t>
            </a:r>
            <a:endParaRPr lang="fr-FR" sz="900" dirty="0">
              <a:solidFill>
                <a:schemeClr val="bg1"/>
              </a:solidFill>
            </a:endParaRPr>
          </a:p>
        </p:txBody>
      </p:sp>
      <p:sp>
        <p:nvSpPr>
          <p:cNvPr id="26" name="Rectangle 25"/>
          <p:cNvSpPr/>
          <p:nvPr/>
        </p:nvSpPr>
        <p:spPr>
          <a:xfrm>
            <a:off x="2481000" y="6398716"/>
            <a:ext cx="381836" cy="230832"/>
          </a:xfrm>
          <a:prstGeom prst="rect">
            <a:avLst/>
          </a:prstGeom>
        </p:spPr>
        <p:txBody>
          <a:bodyPr wrap="none">
            <a:spAutoFit/>
          </a:bodyPr>
          <a:lstStyle/>
          <a:p>
            <a:r>
              <a:rPr lang="en-US" sz="900" dirty="0">
                <a:solidFill>
                  <a:schemeClr val="bg1"/>
                </a:solidFill>
                <a:latin typeface="Calibri" charset="-122"/>
              </a:rPr>
              <a:t>10%</a:t>
            </a:r>
            <a:endParaRPr lang="fr-FR" sz="900" dirty="0">
              <a:solidFill>
                <a:schemeClr val="bg1"/>
              </a:solidFill>
            </a:endParaRPr>
          </a:p>
        </p:txBody>
      </p:sp>
      <p:sp>
        <p:nvSpPr>
          <p:cNvPr id="28" name="Rectangle 27"/>
          <p:cNvSpPr/>
          <p:nvPr/>
        </p:nvSpPr>
        <p:spPr>
          <a:xfrm>
            <a:off x="1454585" y="6381464"/>
            <a:ext cx="381836" cy="230832"/>
          </a:xfrm>
          <a:prstGeom prst="rect">
            <a:avLst/>
          </a:prstGeom>
        </p:spPr>
        <p:txBody>
          <a:bodyPr wrap="none">
            <a:spAutoFit/>
          </a:bodyPr>
          <a:lstStyle/>
          <a:p>
            <a:r>
              <a:rPr lang="en-US" sz="900" dirty="0" smtClean="0">
                <a:solidFill>
                  <a:schemeClr val="bg1"/>
                </a:solidFill>
                <a:latin typeface="Calibri" charset="-122"/>
              </a:rPr>
              <a:t>12%</a:t>
            </a:r>
            <a:endParaRPr lang="fr-FR" sz="900" dirty="0">
              <a:solidFill>
                <a:schemeClr val="bg1"/>
              </a:solidFill>
            </a:endParaRPr>
          </a:p>
        </p:txBody>
      </p:sp>
      <p:pic>
        <p:nvPicPr>
          <p:cNvPr id="67" name="Image 66"/>
          <p:cNvPicPr>
            <a:picLocks noChangeAspect="1"/>
          </p:cNvPicPr>
          <p:nvPr/>
        </p:nvPicPr>
        <p:blipFill>
          <a:blip r:embed="rId5"/>
          <a:stretch>
            <a:fillRect/>
          </a:stretch>
        </p:blipFill>
        <p:spPr>
          <a:xfrm>
            <a:off x="3338645" y="120874"/>
            <a:ext cx="2952459" cy="2742284"/>
          </a:xfrm>
          <a:prstGeom prst="rect">
            <a:avLst/>
          </a:prstGeom>
        </p:spPr>
      </p:pic>
      <p:pic>
        <p:nvPicPr>
          <p:cNvPr id="68" name="Image 67"/>
          <p:cNvPicPr>
            <a:picLocks noChangeAspect="1"/>
          </p:cNvPicPr>
          <p:nvPr/>
        </p:nvPicPr>
        <p:blipFill>
          <a:blip r:embed="rId6"/>
          <a:stretch>
            <a:fillRect/>
          </a:stretch>
        </p:blipFill>
        <p:spPr>
          <a:xfrm>
            <a:off x="6229175" y="0"/>
            <a:ext cx="2688547" cy="3115932"/>
          </a:xfrm>
          <a:prstGeom prst="rect">
            <a:avLst/>
          </a:prstGeom>
        </p:spPr>
      </p:pic>
      <p:sp>
        <p:nvSpPr>
          <p:cNvPr id="69" name="ZoneTexte 68"/>
          <p:cNvSpPr txBox="1"/>
          <p:nvPr/>
        </p:nvSpPr>
        <p:spPr>
          <a:xfrm>
            <a:off x="6341626" y="120874"/>
            <a:ext cx="420915" cy="369332"/>
          </a:xfrm>
          <a:prstGeom prst="rect">
            <a:avLst/>
          </a:prstGeom>
          <a:noFill/>
        </p:spPr>
        <p:txBody>
          <a:bodyPr wrap="square" rtlCol="0">
            <a:spAutoFit/>
          </a:bodyPr>
          <a:lstStyle/>
          <a:p>
            <a:pPr algn="ctr"/>
            <a:r>
              <a:rPr lang="fr-FR" dirty="0" smtClean="0"/>
              <a:t>C</a:t>
            </a:r>
            <a:endParaRPr lang="fr-FR" dirty="0"/>
          </a:p>
        </p:txBody>
      </p:sp>
    </p:spTree>
    <p:extLst>
      <p:ext uri="{BB962C8B-B14F-4D97-AF65-F5344CB8AC3E}">
        <p14:creationId xmlns:p14="http://schemas.microsoft.com/office/powerpoint/2010/main" val="119472189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179</Words>
  <Application>Microsoft Office PowerPoint</Application>
  <PresentationFormat>Grand écran</PresentationFormat>
  <Paragraphs>12</Paragraphs>
  <Slides>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vt:i4>
      </vt:variant>
    </vt:vector>
  </HeadingPairs>
  <TitlesOfParts>
    <vt:vector size="5" baseType="lpstr">
      <vt:lpstr>Arial</vt:lpstr>
      <vt:lpstr>Calibri</vt:lpstr>
      <vt:lpstr>Calibri Light</vt:lpstr>
      <vt:lpstr>Thème Office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Pierre Ellul</dc:creator>
  <cp:lastModifiedBy>Pierre Ellul</cp:lastModifiedBy>
  <cp:revision>17</cp:revision>
  <dcterms:created xsi:type="dcterms:W3CDTF">2022-12-15T13:01:41Z</dcterms:created>
  <dcterms:modified xsi:type="dcterms:W3CDTF">2023-02-24T09:11:46Z</dcterms:modified>
</cp:coreProperties>
</file>