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FF00"/>
    <a:srgbClr val="8A0000"/>
    <a:srgbClr val="B31346"/>
    <a:srgbClr val="941100"/>
    <a:srgbClr val="A80000"/>
    <a:srgbClr val="941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04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DE35F79-46BE-4CDF-9E70-C18D31DB3277}" type="datetimeFigureOut">
              <a:rPr lang="es-ES_tradnl"/>
              <a:pPr>
                <a:defRPr/>
              </a:pPr>
              <a:t>15/02/2023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_tradnl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noProof="0"/>
              <a:t>Haga clic para modificar el estilo de texto del patrón</a:t>
            </a:r>
          </a:p>
          <a:p>
            <a:pPr lvl="1"/>
            <a:r>
              <a:rPr lang="es-ES_tradnl" noProof="0"/>
              <a:t>Segundo nivel</a:t>
            </a:r>
          </a:p>
          <a:p>
            <a:pPr lvl="2"/>
            <a:r>
              <a:rPr lang="es-ES_tradnl" noProof="0"/>
              <a:t>Tercer nivel</a:t>
            </a:r>
          </a:p>
          <a:p>
            <a:pPr lvl="3"/>
            <a:r>
              <a:rPr lang="es-ES_tradnl" noProof="0"/>
              <a:t>Cuarto nivel</a:t>
            </a:r>
          </a:p>
          <a:p>
            <a:pPr lvl="4"/>
            <a:r>
              <a:rPr lang="es-ES_tradnl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41C961-783F-4558-8996-5737B1EE0110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537635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0CE2C-B3D0-461F-BC88-5C9C8156933F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65712-E6E3-4EA6-9917-4B62D618B8D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27BEA-5275-4C13-838E-66FF82FDF4E4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C8183-2E43-465D-B7E8-E402D256AAD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B6EA1-2A34-4265-BC82-3F598E092BFE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2AF6A-7C75-40BF-826D-FB747AF24DB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6BC-AEC2-4677-96FA-777E741BAE06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39DBB-E0DA-4391-8A61-D50CF099944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AFC8B-BACD-4EF7-A98A-5C353A6C34CE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6F9FD-F1F9-4511-ACA9-8540175816A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C02CB-BB67-470C-ADD2-2A66ED59A829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87269-FECE-4AB8-860B-96E1BDDCDD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C6F91-23FC-4A49-A1BA-B8C7BA41C5B0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56D5E-FBE8-4D67-B050-B1F519F4B23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1847A-0F72-4AEB-A095-E7009A9FFE88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42870-FF9C-47C8-917E-EBDED2710FB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8DDF9-2D52-4B95-8218-47349552B6B9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9DA52-A191-4C8F-9878-B7FE74B619A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D962F-3F2E-4A4D-92FD-0F13B5616ACC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4F795-A230-4D94-81B5-AECB870EF26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040E0-783B-413C-BE4B-ADBF2E38839D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76424-1247-492A-8B1F-C1EC382747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FF73B4-AF63-496F-AD29-E749C02BCE57}" type="datetimeFigureOut">
              <a:rPr lang="en-US"/>
              <a:pPr>
                <a:defRPr/>
              </a:pPr>
              <a:t>2/15/2023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554B43-60B8-4C49-923D-0B0945D56CA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/>
          <p:cNvSpPr>
            <a:spLocks noChangeArrowheads="1"/>
          </p:cNvSpPr>
          <p:nvPr/>
        </p:nvSpPr>
        <p:spPr bwMode="auto">
          <a:xfrm>
            <a:off x="3876675" y="425450"/>
            <a:ext cx="4405313" cy="5811838"/>
          </a:xfrm>
          <a:prstGeom prst="rect">
            <a:avLst/>
          </a:prstGeom>
          <a:solidFill>
            <a:srgbClr val="FFCC00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4339" name="Rectángulo 4"/>
          <p:cNvSpPr>
            <a:spLocks noChangeArrowheads="1"/>
          </p:cNvSpPr>
          <p:nvPr/>
        </p:nvSpPr>
        <p:spPr bwMode="auto">
          <a:xfrm>
            <a:off x="0" y="0"/>
            <a:ext cx="12192000" cy="369332"/>
          </a:xfrm>
          <a:prstGeom prst="rect">
            <a:avLst/>
          </a:prstGeom>
          <a:solidFill>
            <a:srgbClr val="000080"/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>
            <a:spLocks noChangeArrowheads="1"/>
          </p:cNvSpPr>
          <p:nvPr/>
        </p:nvSpPr>
        <p:spPr bwMode="auto">
          <a:xfrm>
            <a:off x="0" y="6237288"/>
            <a:ext cx="12192000" cy="620712"/>
          </a:xfrm>
          <a:prstGeom prst="rect">
            <a:avLst/>
          </a:prstGeom>
          <a:solidFill>
            <a:srgbClr val="000080"/>
          </a:solidFill>
          <a:ln w="25400" algn="ctr">
            <a:solidFill>
              <a:srgbClr val="00008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solidFill>
                <a:prstClr val="white"/>
              </a:solidFill>
              <a:latin typeface="+mn-lt"/>
              <a:cs typeface="+mn-cs"/>
            </a:endParaRPr>
          </a:p>
        </p:txBody>
      </p:sp>
      <p:sp>
        <p:nvSpPr>
          <p:cNvPr id="14341" name="CuadroTexto 9"/>
          <p:cNvSpPr txBox="1">
            <a:spLocks noChangeArrowheads="1"/>
          </p:cNvSpPr>
          <p:nvPr/>
        </p:nvSpPr>
        <p:spPr bwMode="auto">
          <a:xfrm>
            <a:off x="171450" y="6342063"/>
            <a:ext cx="84661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_tradnl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4342" name="Rectángulo 79"/>
          <p:cNvSpPr>
            <a:spLocks noChangeArrowheads="1"/>
          </p:cNvSpPr>
          <p:nvPr/>
        </p:nvSpPr>
        <p:spPr bwMode="auto">
          <a:xfrm>
            <a:off x="0" y="4854196"/>
            <a:ext cx="3868737" cy="707886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GB" sz="2000" b="1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Times New Roman" pitchFamily="18" charset="0"/>
              </a:rPr>
              <a:t>Multicenter</a:t>
            </a:r>
            <a:r>
              <a:rPr lang="en-GB" sz="2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Times New Roman" pitchFamily="18" charset="0"/>
              </a:rPr>
              <a:t> longitudinal analytical observational study</a:t>
            </a:r>
            <a:r>
              <a:rPr lang="es-ES" sz="2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Avenir Book"/>
                <a:cs typeface="Avenir Book"/>
              </a:rPr>
              <a:t> </a:t>
            </a:r>
            <a:endParaRPr lang="en-US" sz="2000" b="1" dirty="0">
              <a:solidFill>
                <a:schemeClr val="bg2">
                  <a:lumMod val="10000"/>
                </a:schemeClr>
              </a:solidFill>
              <a:latin typeface="Calibri" pitchFamily="34" charset="0"/>
              <a:ea typeface="Avenir Book"/>
              <a:cs typeface="Avenir Book"/>
            </a:endParaRPr>
          </a:p>
        </p:txBody>
      </p:sp>
      <p:sp>
        <p:nvSpPr>
          <p:cNvPr id="14343" name="Rectángulo 91"/>
          <p:cNvSpPr>
            <a:spLocks noChangeArrowheads="1"/>
          </p:cNvSpPr>
          <p:nvPr/>
        </p:nvSpPr>
        <p:spPr bwMode="auto">
          <a:xfrm>
            <a:off x="1686147" y="839498"/>
            <a:ext cx="2016443" cy="203132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b="1" dirty="0">
                <a:solidFill>
                  <a:srgbClr val="FFFF00"/>
                </a:solidFill>
                <a:latin typeface="Calibri" pitchFamily="34" charset="0"/>
                <a:ea typeface="Avenir Book"/>
                <a:cs typeface="Avenir Book"/>
              </a:rPr>
              <a:t>Familial papillary thyroid </a:t>
            </a:r>
            <a:r>
              <a:rPr lang="en-US" b="1" dirty="0" err="1">
                <a:solidFill>
                  <a:srgbClr val="FFFF00"/>
                </a:solidFill>
                <a:latin typeface="Calibri" pitchFamily="34" charset="0"/>
                <a:ea typeface="Avenir Book"/>
                <a:cs typeface="Avenir Book"/>
              </a:rPr>
              <a:t>microcarcinoma</a:t>
            </a:r>
            <a:r>
              <a:rPr lang="en-US" b="1" dirty="0">
                <a:solidFill>
                  <a:srgbClr val="FFFF00"/>
                </a:solidFill>
                <a:latin typeface="Calibri" pitchFamily="34" charset="0"/>
                <a:ea typeface="Avenir Book"/>
                <a:cs typeface="Avenir Book"/>
              </a:rPr>
              <a:t> (FPTMC) </a:t>
            </a:r>
            <a:r>
              <a:rPr lang="en-US" b="1" dirty="0" smtClean="0">
                <a:solidFill>
                  <a:srgbClr val="FFFF00"/>
                </a:solidFill>
                <a:latin typeface="Calibri" pitchFamily="34" charset="0"/>
                <a:ea typeface="Avenir Book"/>
                <a:cs typeface="Avenir Book"/>
              </a:rPr>
              <a:t>is more aggressive that sporadic </a:t>
            </a:r>
            <a:r>
              <a:rPr lang="en-US" b="1" dirty="0" err="1" smtClean="0">
                <a:solidFill>
                  <a:srgbClr val="FFFF00"/>
                </a:solidFill>
                <a:latin typeface="Calibri" pitchFamily="34" charset="0"/>
                <a:ea typeface="Avenir Book"/>
                <a:cs typeface="Avenir Book"/>
              </a:rPr>
              <a:t>microcarcinoma</a:t>
            </a:r>
            <a:endParaRPr lang="en-US" b="1" dirty="0">
              <a:solidFill>
                <a:srgbClr val="FFFF00"/>
              </a:solidFill>
              <a:latin typeface="Calibri" pitchFamily="34" charset="0"/>
              <a:ea typeface="Avenir Book"/>
              <a:cs typeface="Avenir Book"/>
            </a:endParaRPr>
          </a:p>
        </p:txBody>
      </p:sp>
      <p:sp>
        <p:nvSpPr>
          <p:cNvPr id="14344" name="Rectángulo 92"/>
          <p:cNvSpPr>
            <a:spLocks noChangeArrowheads="1"/>
          </p:cNvSpPr>
          <p:nvPr/>
        </p:nvSpPr>
        <p:spPr bwMode="auto">
          <a:xfrm>
            <a:off x="3956051" y="792830"/>
            <a:ext cx="1905254" cy="117981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Avenir Book"/>
                <a:cs typeface="Avenir Book"/>
              </a:rPr>
              <a:t>Group 1</a:t>
            </a:r>
          </a:p>
          <a:p>
            <a:pPr algn="ctr">
              <a:spcAft>
                <a:spcPts val="1000"/>
              </a:spcAft>
            </a:pPr>
            <a:r>
              <a:rPr lang="en-US" b="1" dirty="0" err="1" smtClean="0">
                <a:latin typeface="Calibri" pitchFamily="34" charset="0"/>
                <a:ea typeface="Avenir Book"/>
                <a:cs typeface="Avenir Book"/>
              </a:rPr>
              <a:t>Unicentric</a:t>
            </a:r>
            <a:r>
              <a:rPr lang="en-US" b="1" dirty="0" smtClean="0">
                <a:latin typeface="Calibri" pitchFamily="34" charset="0"/>
                <a:ea typeface="Avenir Book"/>
                <a:cs typeface="Avenir Book"/>
              </a:rPr>
              <a:t> </a:t>
            </a:r>
            <a:r>
              <a:rPr lang="en-US" b="1" dirty="0">
                <a:latin typeface="Calibri" pitchFamily="34" charset="0"/>
                <a:ea typeface="Avenir Book"/>
                <a:cs typeface="Avenir Book"/>
              </a:rPr>
              <a:t>FPTMC </a:t>
            </a:r>
            <a:endParaRPr lang="en-US" b="1" dirty="0" smtClean="0">
              <a:latin typeface="Calibri" pitchFamily="34" charset="0"/>
              <a:ea typeface="Avenir Book"/>
              <a:cs typeface="Avenir Book"/>
            </a:endParaRPr>
          </a:p>
          <a:p>
            <a:pPr algn="ctr">
              <a:spcAft>
                <a:spcPts val="1000"/>
              </a:spcAft>
            </a:pPr>
            <a:r>
              <a:rPr lang="en-US" b="1" dirty="0" smtClean="0">
                <a:latin typeface="Calibri" pitchFamily="34" charset="0"/>
                <a:ea typeface="Avenir Book"/>
                <a:cs typeface="Avenir Book"/>
              </a:rPr>
              <a:t>n=41</a:t>
            </a:r>
            <a:endParaRPr lang="en-US" b="1" dirty="0">
              <a:latin typeface="Calibri" pitchFamily="34" charset="0"/>
              <a:ea typeface="Avenir Book"/>
              <a:cs typeface="Avenir Book"/>
            </a:endParaRPr>
          </a:p>
        </p:txBody>
      </p:sp>
      <p:sp>
        <p:nvSpPr>
          <p:cNvPr id="14345" name="Rectángulo 93"/>
          <p:cNvSpPr>
            <a:spLocks noChangeArrowheads="1"/>
          </p:cNvSpPr>
          <p:nvPr/>
        </p:nvSpPr>
        <p:spPr bwMode="auto">
          <a:xfrm>
            <a:off x="8403655" y="627502"/>
            <a:ext cx="3611563" cy="101566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GB" sz="2000" b="1" dirty="0" err="1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Unicentric</a:t>
            </a:r>
            <a:r>
              <a:rPr lang="en-GB" sz="20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 FPTMC has a similar prognosis to </a:t>
            </a:r>
            <a:r>
              <a:rPr lang="en-GB" sz="2000" b="1" dirty="0" err="1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multicentric</a:t>
            </a:r>
            <a:r>
              <a:rPr lang="en-GB" sz="20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GB" sz="2000" b="1" dirty="0" smtClean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FPTMC</a:t>
            </a:r>
            <a:endParaRPr lang="en-US" sz="20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4349" name="Rectángulo 91"/>
          <p:cNvSpPr>
            <a:spLocks noChangeArrowheads="1"/>
          </p:cNvSpPr>
          <p:nvPr/>
        </p:nvSpPr>
        <p:spPr bwMode="auto">
          <a:xfrm>
            <a:off x="408940" y="3172747"/>
            <a:ext cx="3108325" cy="119062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b="1" dirty="0">
                <a:solidFill>
                  <a:srgbClr val="FFC000"/>
                </a:solidFill>
                <a:latin typeface="Calibri" pitchFamily="34" charset="0"/>
                <a:ea typeface="Avenir Book"/>
                <a:cs typeface="Avenir Book"/>
              </a:rPr>
              <a:t>In papillary thyroid carcinoma, </a:t>
            </a:r>
            <a:r>
              <a:rPr lang="en-US" b="1" dirty="0" err="1">
                <a:solidFill>
                  <a:srgbClr val="FFC000"/>
                </a:solidFill>
                <a:latin typeface="Calibri" pitchFamily="34" charset="0"/>
                <a:ea typeface="Avenir Book"/>
                <a:cs typeface="Avenir Book"/>
              </a:rPr>
              <a:t>multifocality</a:t>
            </a:r>
            <a:r>
              <a:rPr lang="en-US" b="1" dirty="0">
                <a:solidFill>
                  <a:srgbClr val="FFC000"/>
                </a:solidFill>
                <a:latin typeface="Calibri" pitchFamily="34" charset="0"/>
                <a:ea typeface="Avenir Book"/>
                <a:cs typeface="Avenir Book"/>
              </a:rPr>
              <a:t> </a:t>
            </a:r>
            <a:r>
              <a:rPr lang="es-ES" b="1" dirty="0" err="1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is</a:t>
            </a:r>
            <a:r>
              <a:rPr lang="es-ES" b="1" dirty="0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 </a:t>
            </a:r>
            <a:r>
              <a:rPr lang="es-ES" b="1" dirty="0" err="1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associated</a:t>
            </a:r>
            <a:r>
              <a:rPr lang="es-ES" b="1" dirty="0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 </a:t>
            </a:r>
            <a:r>
              <a:rPr lang="es-ES" b="1" dirty="0" err="1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with</a:t>
            </a:r>
            <a:r>
              <a:rPr lang="es-ES" b="1" dirty="0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 </a:t>
            </a:r>
            <a:r>
              <a:rPr lang="es-ES" b="1" dirty="0" err="1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an</a:t>
            </a:r>
            <a:r>
              <a:rPr lang="es-ES" b="1" dirty="0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 </a:t>
            </a:r>
            <a:r>
              <a:rPr lang="es-ES" b="1" dirty="0" err="1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increased</a:t>
            </a:r>
            <a:r>
              <a:rPr lang="es-ES" b="1" dirty="0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 </a:t>
            </a:r>
            <a:r>
              <a:rPr lang="es-ES" b="1" dirty="0" err="1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risk</a:t>
            </a:r>
            <a:r>
              <a:rPr lang="es-ES" b="1" dirty="0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 of </a:t>
            </a:r>
            <a:r>
              <a:rPr lang="es-ES" b="1" dirty="0" err="1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recurrence</a:t>
            </a:r>
            <a:r>
              <a:rPr lang="es-ES" b="1" dirty="0">
                <a:solidFill>
                  <a:srgbClr val="FFC000"/>
                </a:solidFill>
                <a:latin typeface="Calibri" pitchFamily="34" charset="0"/>
                <a:ea typeface="BlinkMacSystemFont"/>
                <a:cs typeface="Avenir Book"/>
              </a:rPr>
              <a:t>.</a:t>
            </a:r>
            <a:r>
              <a:rPr lang="es-ES" b="1" dirty="0">
                <a:solidFill>
                  <a:srgbClr val="FFC000"/>
                </a:solidFill>
                <a:latin typeface="Calibri" pitchFamily="34" charset="0"/>
                <a:ea typeface="Avenir Book"/>
                <a:cs typeface="Avenir Book"/>
              </a:rPr>
              <a:t> </a:t>
            </a:r>
            <a:endParaRPr lang="en-US" b="1" dirty="0">
              <a:solidFill>
                <a:srgbClr val="FFC000"/>
              </a:solidFill>
              <a:latin typeface="Calibri" pitchFamily="34" charset="0"/>
              <a:ea typeface="Avenir Book"/>
              <a:cs typeface="Avenir Book"/>
            </a:endParaRPr>
          </a:p>
        </p:txBody>
      </p:sp>
      <p:sp>
        <p:nvSpPr>
          <p:cNvPr id="14351" name="Rectángulo 92"/>
          <p:cNvSpPr>
            <a:spLocks noChangeArrowheads="1"/>
          </p:cNvSpPr>
          <p:nvPr/>
        </p:nvSpPr>
        <p:spPr bwMode="auto">
          <a:xfrm>
            <a:off x="4106863" y="3748088"/>
            <a:ext cx="4014787" cy="33655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endParaRPr lang="es-ES" sz="1600" b="1">
              <a:latin typeface="Calibri" pitchFamily="34" charset="0"/>
              <a:ea typeface="Avenir Book"/>
              <a:cs typeface="Avenir Book"/>
            </a:endParaRPr>
          </a:p>
        </p:txBody>
      </p:sp>
      <p:sp>
        <p:nvSpPr>
          <p:cNvPr id="14352" name="Text Box 28"/>
          <p:cNvSpPr txBox="1">
            <a:spLocks noChangeArrowheads="1"/>
          </p:cNvSpPr>
          <p:nvPr/>
        </p:nvSpPr>
        <p:spPr bwMode="auto">
          <a:xfrm>
            <a:off x="3985196" y="3470044"/>
            <a:ext cx="4238625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 b="1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No differences according to socio-familial, clinical and histological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variables</a:t>
            </a:r>
            <a:endParaRPr lang="en-GB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GB" b="1" dirty="0">
                <a:latin typeface="Calibri" pitchFamily="34" charset="0"/>
                <a:cs typeface="Times New Roman" pitchFamily="18" charset="0"/>
              </a:rPr>
              <a:t>Mean follow-up of 90 ± 68.95 months: Disease persistence (9% vs. 5%; p=0.337) Disease recurrence (21% vs. 8%; p=0.159) Disease-free survival (p=0.075).</a:t>
            </a:r>
            <a:r>
              <a:rPr lang="es-ES" sz="1600" dirty="0">
                <a:latin typeface="Calibri" pitchFamily="34" charset="0"/>
              </a:rPr>
              <a:t>  </a:t>
            </a:r>
          </a:p>
        </p:txBody>
      </p:sp>
      <p:pic>
        <p:nvPicPr>
          <p:cNvPr id="1026" name="Picture 2" descr="El diagnóstico de la recidiva en cáncer de tiroides - AECA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1" t="18187" r="25981" b="23109"/>
          <a:stretch/>
        </p:blipFill>
        <p:spPr bwMode="auto">
          <a:xfrm>
            <a:off x="91441" y="1040733"/>
            <a:ext cx="1399032" cy="122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ángulo 92"/>
          <p:cNvSpPr>
            <a:spLocks noChangeArrowheads="1"/>
          </p:cNvSpPr>
          <p:nvPr/>
        </p:nvSpPr>
        <p:spPr bwMode="auto">
          <a:xfrm>
            <a:off x="3980434" y="2051654"/>
            <a:ext cx="2124075" cy="117981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Avenir Book"/>
                <a:cs typeface="Avenir Book"/>
              </a:rPr>
              <a:t>Group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Avenir Book"/>
                <a:cs typeface="Avenir Book"/>
              </a:rPr>
              <a:t>2</a:t>
            </a:r>
          </a:p>
          <a:p>
            <a:pPr algn="ctr">
              <a:spcAft>
                <a:spcPts val="1000"/>
              </a:spcAft>
            </a:pPr>
            <a:r>
              <a:rPr lang="en-US" b="1" dirty="0" err="1" smtClean="0">
                <a:latin typeface="Calibri" pitchFamily="34" charset="0"/>
                <a:ea typeface="Avenir Book"/>
                <a:cs typeface="Avenir Book"/>
              </a:rPr>
              <a:t>Multicentric</a:t>
            </a:r>
            <a:r>
              <a:rPr lang="en-US" b="1" dirty="0" smtClean="0">
                <a:latin typeface="Calibri" pitchFamily="34" charset="0"/>
                <a:ea typeface="Avenir Book"/>
                <a:cs typeface="Avenir Book"/>
              </a:rPr>
              <a:t> </a:t>
            </a:r>
            <a:r>
              <a:rPr lang="en-US" b="1" dirty="0">
                <a:latin typeface="Calibri" pitchFamily="34" charset="0"/>
                <a:ea typeface="Avenir Book"/>
                <a:cs typeface="Avenir Book"/>
              </a:rPr>
              <a:t>FPTMC </a:t>
            </a:r>
            <a:endParaRPr lang="en-US" b="1" dirty="0" smtClean="0">
              <a:latin typeface="Calibri" pitchFamily="34" charset="0"/>
              <a:ea typeface="Avenir Book"/>
              <a:cs typeface="Avenir Book"/>
            </a:endParaRPr>
          </a:p>
          <a:p>
            <a:pPr algn="ctr">
              <a:spcAft>
                <a:spcPts val="1000"/>
              </a:spcAft>
            </a:pPr>
            <a:r>
              <a:rPr lang="en-US" b="1" dirty="0" smtClean="0">
                <a:latin typeface="Calibri" pitchFamily="34" charset="0"/>
                <a:ea typeface="Avenir Book"/>
                <a:cs typeface="Avenir Book"/>
              </a:rPr>
              <a:t>n=53</a:t>
            </a:r>
            <a:endParaRPr lang="en-US" b="1" dirty="0">
              <a:latin typeface="Calibri" pitchFamily="34" charset="0"/>
              <a:ea typeface="Avenir Book"/>
              <a:cs typeface="Avenir Book"/>
            </a:endParaRPr>
          </a:p>
        </p:txBody>
      </p:sp>
      <p:pic>
        <p:nvPicPr>
          <p:cNvPr id="1028" name="Picture 4" descr="An Overview of Thyroid Cancer – Naturopathic Doctor News and Revie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t="30109" r="18968"/>
          <a:stretch/>
        </p:blipFill>
        <p:spPr bwMode="auto">
          <a:xfrm>
            <a:off x="6394990" y="790411"/>
            <a:ext cx="1353312" cy="101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An Overview of Thyroid Cancer – Naturopathic Doctor News and Revie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t="30109" r="18968"/>
          <a:stretch/>
        </p:blipFill>
        <p:spPr bwMode="auto">
          <a:xfrm>
            <a:off x="6419374" y="1994371"/>
            <a:ext cx="1353312" cy="101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e 1"/>
          <p:cNvSpPr/>
          <p:nvPr/>
        </p:nvSpPr>
        <p:spPr>
          <a:xfrm>
            <a:off x="7278624" y="1500188"/>
            <a:ext cx="81946" cy="90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Elipse 22"/>
          <p:cNvSpPr/>
          <p:nvPr/>
        </p:nvSpPr>
        <p:spPr>
          <a:xfrm>
            <a:off x="7303008" y="2502980"/>
            <a:ext cx="81946" cy="90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Elipse 23"/>
          <p:cNvSpPr/>
          <p:nvPr/>
        </p:nvSpPr>
        <p:spPr>
          <a:xfrm>
            <a:off x="7220712" y="2685860"/>
            <a:ext cx="81946" cy="90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Elipse 24"/>
          <p:cNvSpPr/>
          <p:nvPr/>
        </p:nvSpPr>
        <p:spPr>
          <a:xfrm>
            <a:off x="6928104" y="2566988"/>
            <a:ext cx="81946" cy="90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tángulo 93"/>
          <p:cNvSpPr>
            <a:spLocks noChangeArrowheads="1"/>
          </p:cNvSpPr>
          <p:nvPr/>
        </p:nvSpPr>
        <p:spPr bwMode="auto">
          <a:xfrm>
            <a:off x="8456073" y="3179415"/>
            <a:ext cx="3611563" cy="2811026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GB" sz="2000" b="1" dirty="0" err="1" smtClean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Unicentric</a:t>
            </a:r>
            <a:r>
              <a:rPr lang="en-GB" sz="2000" b="1" dirty="0" smtClean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GB" sz="20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FPTMC should not be considered as a sporadic papillary thyroid </a:t>
            </a:r>
            <a:r>
              <a:rPr lang="en-GB" sz="2000" b="1" dirty="0" err="1" smtClean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microcarcinoma</a:t>
            </a:r>
            <a:endParaRPr lang="en-GB" sz="2000" b="1" dirty="0">
              <a:solidFill>
                <a:srgbClr val="FFFF00"/>
              </a:solidFill>
              <a:latin typeface="Cambria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endParaRPr lang="en-GB" sz="2000" b="1" dirty="0">
              <a:solidFill>
                <a:srgbClr val="FFFF00"/>
              </a:solidFill>
              <a:latin typeface="Cambria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GB" sz="2000" b="1" dirty="0" err="1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Unicentric</a:t>
            </a:r>
            <a:r>
              <a:rPr lang="en-GB" sz="20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 FPTMC must be treated as a </a:t>
            </a:r>
            <a:r>
              <a:rPr lang="en-GB" sz="2000" b="1" dirty="0" err="1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multicentric</a:t>
            </a:r>
            <a:r>
              <a:rPr lang="en-GB" sz="2000" b="1" dirty="0">
                <a:solidFill>
                  <a:srgbClr val="FFFF00"/>
                </a:solidFill>
                <a:latin typeface="Cambria" pitchFamily="18" charset="0"/>
                <a:cs typeface="Times New Roman" pitchFamily="18" charset="0"/>
              </a:rPr>
              <a:t> FPTMC</a:t>
            </a:r>
            <a:r>
              <a:rPr lang="es-ES" sz="20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GB" sz="20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27" name="Picture 4" descr="An Overview of Thyroid Cancer – Naturopathic Doctor News and Revie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t="30109" r="18968"/>
          <a:stretch/>
        </p:blipFill>
        <p:spPr bwMode="auto">
          <a:xfrm>
            <a:off x="8339614" y="1866355"/>
            <a:ext cx="1353312" cy="101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Elipse 27"/>
          <p:cNvSpPr/>
          <p:nvPr/>
        </p:nvSpPr>
        <p:spPr>
          <a:xfrm>
            <a:off x="9223248" y="2576132"/>
            <a:ext cx="81946" cy="90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9" name="Picture 4" descr="An Overview of Thyroid Cancer – Naturopathic Doctor News and Revie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t="30109" r="18968"/>
          <a:stretch/>
        </p:blipFill>
        <p:spPr bwMode="auto">
          <a:xfrm>
            <a:off x="10741438" y="1872451"/>
            <a:ext cx="1353312" cy="101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Elipse 29"/>
          <p:cNvSpPr/>
          <p:nvPr/>
        </p:nvSpPr>
        <p:spPr>
          <a:xfrm>
            <a:off x="11625072" y="2381060"/>
            <a:ext cx="81946" cy="90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Elipse 30"/>
          <p:cNvSpPr/>
          <p:nvPr/>
        </p:nvSpPr>
        <p:spPr>
          <a:xfrm>
            <a:off x="11542776" y="2563940"/>
            <a:ext cx="81946" cy="90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Elipse 31"/>
          <p:cNvSpPr/>
          <p:nvPr/>
        </p:nvSpPr>
        <p:spPr>
          <a:xfrm>
            <a:off x="11250168" y="2445068"/>
            <a:ext cx="81946" cy="90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9829800" y="2115167"/>
            <a:ext cx="746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</a:rPr>
              <a:t>=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34" name="Elipse 33"/>
          <p:cNvSpPr/>
          <p:nvPr/>
        </p:nvSpPr>
        <p:spPr>
          <a:xfrm>
            <a:off x="984504" y="1652588"/>
            <a:ext cx="81946" cy="90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1988" y="6216146"/>
            <a:ext cx="3923670" cy="6629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119</Words>
  <Application>Microsoft Office PowerPoint</Application>
  <PresentationFormat>Panorámica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Arial</vt:lpstr>
      <vt:lpstr>Avenir Book</vt:lpstr>
      <vt:lpstr>BlinkMacSystemFont</vt:lpstr>
      <vt:lpstr>Calibri</vt:lpstr>
      <vt:lpstr>Calibri Light</vt:lpstr>
      <vt:lpstr>Cambria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Eduardo M Targarona</dc:creator>
  <cp:lastModifiedBy>Andres Balaguer Roman</cp:lastModifiedBy>
  <cp:revision>56</cp:revision>
  <dcterms:created xsi:type="dcterms:W3CDTF">2017-06-05T19:32:59Z</dcterms:created>
  <dcterms:modified xsi:type="dcterms:W3CDTF">2023-02-15T17:37:08Z</dcterms:modified>
</cp:coreProperties>
</file>