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74" r:id="rId2"/>
    <p:sldId id="270" r:id="rId3"/>
    <p:sldId id="273" r:id="rId4"/>
  </p:sldIdLst>
  <p:sldSz cx="6858000" cy="9906000" type="A4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1608" y="3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08D170-AD05-4543-9E26-078569C84377}" type="datetimeFigureOut">
              <a:rPr lang="es-MX" smtClean="0"/>
              <a:t>04/02/2023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F92E63-C4A6-4A3D-8ADA-F151D7C58779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86782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3BEB1-45B6-4132-9263-1F5F2EE7B0E7}" type="datetimeFigureOut">
              <a:rPr lang="es-MX" smtClean="0"/>
              <a:pPr/>
              <a:t>04/02/2023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9987D-7E60-4A48-BCDD-EE04748C734C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46107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3BEB1-45B6-4132-9263-1F5F2EE7B0E7}" type="datetimeFigureOut">
              <a:rPr lang="es-MX" smtClean="0"/>
              <a:pPr/>
              <a:t>04/02/2023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9987D-7E60-4A48-BCDD-EE04748C734C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66884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3BEB1-45B6-4132-9263-1F5F2EE7B0E7}" type="datetimeFigureOut">
              <a:rPr lang="es-MX" smtClean="0"/>
              <a:pPr/>
              <a:t>04/02/2023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9987D-7E60-4A48-BCDD-EE04748C734C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25221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3BEB1-45B6-4132-9263-1F5F2EE7B0E7}" type="datetimeFigureOut">
              <a:rPr lang="es-MX" smtClean="0"/>
              <a:pPr/>
              <a:t>04/02/2023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9987D-7E60-4A48-BCDD-EE04748C734C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13168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3BEB1-45B6-4132-9263-1F5F2EE7B0E7}" type="datetimeFigureOut">
              <a:rPr lang="es-MX" smtClean="0"/>
              <a:pPr/>
              <a:t>04/02/2023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9987D-7E60-4A48-BCDD-EE04748C734C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53825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257176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628901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3BEB1-45B6-4132-9263-1F5F2EE7B0E7}" type="datetimeFigureOut">
              <a:rPr lang="es-MX" smtClean="0"/>
              <a:pPr/>
              <a:t>04/02/2023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9987D-7E60-4A48-BCDD-EE04748C734C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89823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3BEB1-45B6-4132-9263-1F5F2EE7B0E7}" type="datetimeFigureOut">
              <a:rPr lang="es-MX" smtClean="0"/>
              <a:pPr/>
              <a:t>04/02/2023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9987D-7E60-4A48-BCDD-EE04748C734C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6615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3BEB1-45B6-4132-9263-1F5F2EE7B0E7}" type="datetimeFigureOut">
              <a:rPr lang="es-MX" smtClean="0"/>
              <a:pPr/>
              <a:t>04/02/2023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9987D-7E60-4A48-BCDD-EE04748C734C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04916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3BEB1-45B6-4132-9263-1F5F2EE7B0E7}" type="datetimeFigureOut">
              <a:rPr lang="es-MX" smtClean="0"/>
              <a:pPr/>
              <a:t>04/02/2023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9987D-7E60-4A48-BCDD-EE04748C734C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4183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3BEB1-45B6-4132-9263-1F5F2EE7B0E7}" type="datetimeFigureOut">
              <a:rPr lang="es-MX" smtClean="0"/>
              <a:pPr/>
              <a:t>04/02/2023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9987D-7E60-4A48-BCDD-EE04748C734C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12812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3BEB1-45B6-4132-9263-1F5F2EE7B0E7}" type="datetimeFigureOut">
              <a:rPr lang="es-MX" smtClean="0"/>
              <a:pPr/>
              <a:t>04/02/2023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9987D-7E60-4A48-BCDD-EE04748C734C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4513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C3BEB1-45B6-4132-9263-1F5F2EE7B0E7}" type="datetimeFigureOut">
              <a:rPr lang="es-MX" smtClean="0"/>
              <a:pPr/>
              <a:t>04/02/2023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D9987D-7E60-4A48-BCDD-EE04748C734C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83227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zevangelista@ciatej.mx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17" Type="http://schemas.openxmlformats.org/officeDocument/2006/relationships/image" Target="../media/image16.jpeg"/><Relationship Id="rId2" Type="http://schemas.openxmlformats.org/officeDocument/2006/relationships/image" Target="../media/image1.jpeg"/><Relationship Id="rId16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441FED4-3495-19A5-FE96-443CD8141047}"/>
              </a:ext>
            </a:extLst>
          </p:cNvPr>
          <p:cNvSpPr txBox="1"/>
          <p:nvPr/>
        </p:nvSpPr>
        <p:spPr>
          <a:xfrm>
            <a:off x="404664" y="770200"/>
            <a:ext cx="6120680" cy="5380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en-US" sz="1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SUPPLEMENTARY INFORMATION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1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Antifungal potential of extracellular metabolites produced by </a:t>
            </a:r>
            <a:r>
              <a:rPr lang="en-US" sz="12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Streptomyces</a:t>
            </a:r>
            <a:r>
              <a:rPr lang="en-US" sz="1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</a:t>
            </a:r>
            <a:r>
              <a:rPr lang="en-US" sz="1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CACIS-1.16CA to inhibit the growth of soil-borne phytopathogenic fungi</a:t>
            </a:r>
            <a:endParaRPr lang="es-MX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200000"/>
              </a:lnSpc>
              <a:spcAft>
                <a:spcPts val="1200"/>
              </a:spcAft>
            </a:pPr>
            <a:r>
              <a:rPr lang="es-MX" sz="1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Karen A. Vargas-Gómez</a:t>
            </a:r>
            <a:r>
              <a:rPr lang="es-MX" sz="1200" b="1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†1</a:t>
            </a:r>
            <a:r>
              <a:rPr lang="es-MX" sz="1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Zahaed Evangelista-Martínez</a:t>
            </a:r>
            <a:r>
              <a:rPr lang="es-MX" sz="1200" b="1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*†1</a:t>
            </a:r>
            <a:r>
              <a:rPr lang="es-MX" sz="1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s-MX" sz="12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Élida</a:t>
            </a:r>
            <a:r>
              <a:rPr lang="es-MX" sz="1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Gastélum-Martínez</a:t>
            </a:r>
            <a:r>
              <a:rPr lang="es-MX" sz="1200" b="1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es-MX" sz="1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Evangelina Esmeralda Quiñones-Aguilar</a:t>
            </a:r>
            <a:r>
              <a:rPr lang="es-MX" sz="1200" b="1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s-MX" sz="1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Gabriel Rincón-Enríquez</a:t>
            </a:r>
            <a:r>
              <a:rPr lang="es-MX" sz="1200" b="1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es-MX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200000"/>
              </a:lnSpc>
              <a:spcAft>
                <a:spcPts val="800"/>
              </a:spcAft>
            </a:pPr>
            <a:r>
              <a:rPr lang="es-MX" sz="1200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s-MX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200000"/>
              </a:lnSpc>
              <a:spcAft>
                <a:spcPts val="800"/>
              </a:spcAft>
            </a:pPr>
            <a:r>
              <a:rPr lang="es-MX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Centro de Investigación y Asistencia en Tecnología y Diseño del Estado de Jalisco, AC (CIATEJ). </a:t>
            </a:r>
            <a:r>
              <a:rPr lang="es-MX" sz="1200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es-MX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Subsede Sureste, Parque Científico de Yucatán, Tablaje Catastral 31264 km 5.5 Carretera Sierra </a:t>
            </a:r>
            <a:r>
              <a:rPr lang="es-MX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Papacal</a:t>
            </a:r>
            <a:r>
              <a:rPr lang="es-MX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Chuburná Puerto, CP 97302. Mérida, Yucatán, México. </a:t>
            </a:r>
            <a:r>
              <a:rPr lang="es-MX" sz="1200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s-MX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Subsede Zapopan.</a:t>
            </a:r>
          </a:p>
          <a:p>
            <a:pPr algn="just">
              <a:lnSpc>
                <a:spcPct val="200000"/>
              </a:lnSpc>
              <a:spcAft>
                <a:spcPts val="800"/>
              </a:spcAft>
            </a:pPr>
            <a:r>
              <a:rPr lang="es-MX" sz="1200" baseline="30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† </a:t>
            </a:r>
            <a:r>
              <a:rPr lang="es-MX" sz="1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These</a:t>
            </a:r>
            <a:r>
              <a:rPr lang="es-MX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MX" sz="1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authors</a:t>
            </a:r>
            <a:r>
              <a:rPr lang="es-MX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MX" sz="1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contributed</a:t>
            </a:r>
            <a:r>
              <a:rPr lang="es-MX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MX" sz="1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equally</a:t>
            </a:r>
            <a:endParaRPr lang="es-MX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200000"/>
              </a:lnSpc>
              <a:spcAft>
                <a:spcPts val="800"/>
              </a:spcAft>
            </a:pPr>
            <a:r>
              <a:rPr lang="en-US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*Corresponding author</a:t>
            </a:r>
            <a:endParaRPr lang="es-MX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200000"/>
              </a:lnSpc>
              <a:spcAft>
                <a:spcPts val="800"/>
              </a:spcAft>
            </a:pPr>
            <a:r>
              <a:rPr lang="es-MX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Z. E-M: </a:t>
            </a:r>
            <a:r>
              <a:rPr lang="es-MX" sz="12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/>
              </a:rPr>
              <a:t>zevangelista@ciatej.mx</a:t>
            </a:r>
            <a:endParaRPr lang="es-MX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034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>
            <a:extLst>
              <a:ext uri="{FF2B5EF4-FFF2-40B4-BE49-F238E27FC236}">
                <a16:creationId xmlns:a16="http://schemas.microsoft.com/office/drawing/2014/main" id="{5B84A28B-B412-441B-B703-B6FC85324E56}"/>
              </a:ext>
            </a:extLst>
          </p:cNvPr>
          <p:cNvGrpSpPr/>
          <p:nvPr/>
        </p:nvGrpSpPr>
        <p:grpSpPr>
          <a:xfrm>
            <a:off x="622955" y="848544"/>
            <a:ext cx="5612090" cy="5462993"/>
            <a:chOff x="622955" y="848544"/>
            <a:chExt cx="5612090" cy="5462993"/>
          </a:xfrm>
        </p:grpSpPr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31BC224D-D90B-4751-BCCE-83681598A6F3}"/>
                </a:ext>
              </a:extLst>
            </p:cNvPr>
            <p:cNvGrpSpPr/>
            <p:nvPr/>
          </p:nvGrpSpPr>
          <p:grpSpPr>
            <a:xfrm>
              <a:off x="622955" y="848544"/>
              <a:ext cx="5612090" cy="5462993"/>
              <a:chOff x="622955" y="848544"/>
              <a:chExt cx="5612090" cy="5462993"/>
            </a:xfrm>
          </p:grpSpPr>
          <p:grpSp>
            <p:nvGrpSpPr>
              <p:cNvPr id="8" name="Grupo 7">
                <a:extLst>
                  <a:ext uri="{FF2B5EF4-FFF2-40B4-BE49-F238E27FC236}">
                    <a16:creationId xmlns:a16="http://schemas.microsoft.com/office/drawing/2014/main" id="{D2BE5536-EC3B-4F4E-9B8F-90CCA0A06960}"/>
                  </a:ext>
                </a:extLst>
              </p:cNvPr>
              <p:cNvGrpSpPr/>
              <p:nvPr/>
            </p:nvGrpSpPr>
            <p:grpSpPr>
              <a:xfrm>
                <a:off x="622955" y="848544"/>
                <a:ext cx="5612090" cy="5462993"/>
                <a:chOff x="332656" y="674756"/>
                <a:chExt cx="5612090" cy="5462993"/>
              </a:xfrm>
            </p:grpSpPr>
            <p:sp>
              <p:nvSpPr>
                <p:cNvPr id="5" name="Rectángulo 4">
                  <a:extLst>
                    <a:ext uri="{FF2B5EF4-FFF2-40B4-BE49-F238E27FC236}">
                      <a16:creationId xmlns:a16="http://schemas.microsoft.com/office/drawing/2014/main" id="{8570F902-364A-4AA1-BAC2-79EB69C82E9E}"/>
                    </a:ext>
                  </a:extLst>
                </p:cNvPr>
                <p:cNvSpPr/>
                <p:nvPr/>
              </p:nvSpPr>
              <p:spPr>
                <a:xfrm>
                  <a:off x="332656" y="704528"/>
                  <a:ext cx="5568356" cy="5433221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MX" sz="14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1027" name="Picture 3" descr="F:\PUBLICACIONES ZEM\PAPER 1-16CA\PAPER\FOTOS ANTAGONISMO\DSCN5640.JPG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 l="27950" t="13601" r="21650" b="19200"/>
                <a:stretch>
                  <a:fillRect/>
                </a:stretch>
              </p:blipFill>
              <p:spPr bwMode="auto">
                <a:xfrm>
                  <a:off x="3131064" y="4683485"/>
                  <a:ext cx="1489734" cy="1452451"/>
                </a:xfrm>
                <a:prstGeom prst="ellipse">
                  <a:avLst/>
                </a:prstGeom>
                <a:ln>
                  <a:noFill/>
                </a:ln>
                <a:effectLst>
                  <a:softEdge rad="112500"/>
                </a:effectLst>
              </p:spPr>
            </p:pic>
            <p:pic>
              <p:nvPicPr>
                <p:cNvPr id="1028" name="Picture 4" descr="F:\PUBLICACIONES ZEM\PAPER 1-16CA\PAPER\FOTOS ANTAGONISMO\DSCN5645.JPG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 l="27950" t="16401" r="23750" b="19200"/>
                <a:stretch>
                  <a:fillRect/>
                </a:stretch>
              </p:blipFill>
              <p:spPr bwMode="auto">
                <a:xfrm>
                  <a:off x="4479088" y="4676618"/>
                  <a:ext cx="1421924" cy="1421924"/>
                </a:xfrm>
                <a:prstGeom prst="ellipse">
                  <a:avLst/>
                </a:prstGeom>
                <a:ln>
                  <a:noFill/>
                </a:ln>
                <a:effectLst>
                  <a:softEdge rad="112500"/>
                </a:effectLst>
              </p:spPr>
            </p:pic>
            <p:grpSp>
              <p:nvGrpSpPr>
                <p:cNvPr id="7" name="Grupo 6">
                  <a:extLst>
                    <a:ext uri="{FF2B5EF4-FFF2-40B4-BE49-F238E27FC236}">
                      <a16:creationId xmlns:a16="http://schemas.microsoft.com/office/drawing/2014/main" id="{FE9AA626-9A1E-4014-9CA0-630641EC5E55}"/>
                    </a:ext>
                  </a:extLst>
                </p:cNvPr>
                <p:cNvGrpSpPr/>
                <p:nvPr/>
              </p:nvGrpSpPr>
              <p:grpSpPr>
                <a:xfrm>
                  <a:off x="405721" y="674756"/>
                  <a:ext cx="5539025" cy="5407675"/>
                  <a:chOff x="405721" y="674756"/>
                  <a:chExt cx="5539025" cy="5407675"/>
                </a:xfrm>
              </p:grpSpPr>
              <p:pic>
                <p:nvPicPr>
                  <p:cNvPr id="20481" name="Picture 1" descr="D:\PUBLICACIONES ZEM\PAPER 1-16CA\1-16CA vs S lydicus T0\Bipolaris CACIS 1-16 vs S lydicus.JPG"/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/>
                  <a:srcRect l="19516" t="6005" r="18032" b="12327"/>
                  <a:stretch>
                    <a:fillRect/>
                  </a:stretch>
                </p:blipFill>
                <p:spPr bwMode="auto">
                  <a:xfrm>
                    <a:off x="405721" y="721336"/>
                    <a:ext cx="1489734" cy="1440160"/>
                  </a:xfrm>
                  <a:prstGeom prst="ellipse">
                    <a:avLst/>
                  </a:prstGeom>
                  <a:ln>
                    <a:noFill/>
                  </a:ln>
                  <a:effectLst>
                    <a:softEdge rad="112500"/>
                  </a:effectLst>
                </p:spPr>
              </p:pic>
              <p:pic>
                <p:nvPicPr>
                  <p:cNvPr id="20482" name="Picture 2" descr="D:\PUBLICACIONES ZEM\PAPER 1-16CA\1-16CA vs S lydicus T0\Corynespora CACIS 1-16 vs S lydicus.JPG"/>
                  <p:cNvPicPr>
                    <a:picLocks noChangeAspect="1" noChangeArrowheads="1"/>
                  </p:cNvPicPr>
                  <p:nvPr/>
                </p:nvPicPr>
                <p:blipFill>
                  <a:blip r:embed="rId5" cstate="print"/>
                  <a:srcRect l="15813" t="1039" r="11448" b="3391"/>
                  <a:stretch>
                    <a:fillRect/>
                  </a:stretch>
                </p:blipFill>
                <p:spPr bwMode="auto">
                  <a:xfrm>
                    <a:off x="3068962" y="682610"/>
                    <a:ext cx="1440158" cy="1440158"/>
                  </a:xfrm>
                  <a:prstGeom prst="ellipse">
                    <a:avLst/>
                  </a:prstGeom>
                  <a:ln>
                    <a:noFill/>
                  </a:ln>
                  <a:effectLst>
                    <a:softEdge rad="112500"/>
                  </a:effectLst>
                </p:spPr>
              </p:pic>
              <p:pic>
                <p:nvPicPr>
                  <p:cNvPr id="20483" name="Picture 3" descr="D:\PUBLICACIONES ZEM\PAPER 1-16CA\1-16CA vs S lydicus T0\F equisetti CACIS 1-16 vs S lydicus.JPG"/>
                  <p:cNvPicPr>
                    <a:picLocks noChangeAspect="1" noChangeArrowheads="1"/>
                  </p:cNvPicPr>
                  <p:nvPr/>
                </p:nvPicPr>
                <p:blipFill>
                  <a:blip r:embed="rId6" cstate="print"/>
                  <a:srcRect l="21071" t="9091" r="21071" b="13636"/>
                  <a:stretch>
                    <a:fillRect/>
                  </a:stretch>
                </p:blipFill>
                <p:spPr bwMode="auto">
                  <a:xfrm>
                    <a:off x="4365106" y="674756"/>
                    <a:ext cx="1440160" cy="1440160"/>
                  </a:xfrm>
                  <a:prstGeom prst="ellipse">
                    <a:avLst/>
                  </a:prstGeom>
                  <a:ln>
                    <a:noFill/>
                  </a:ln>
                  <a:effectLst>
                    <a:softEdge rad="112500"/>
                  </a:effectLst>
                </p:spPr>
              </p:pic>
              <p:pic>
                <p:nvPicPr>
                  <p:cNvPr id="20484" name="Picture 4" descr="D:\PUBLICACIONES ZEM\PAPER 1-16CA\1-16CA vs S lydicus T0\F oxysporum CACIS 1-16 vs S lydicus.JPG"/>
                  <p:cNvPicPr>
                    <a:picLocks noChangeAspect="1" noChangeArrowheads="1"/>
                  </p:cNvPicPr>
                  <p:nvPr/>
                </p:nvPicPr>
                <p:blipFill>
                  <a:blip r:embed="rId7" cstate="print"/>
                  <a:srcRect l="19355" t="4396" r="16129" b="7692"/>
                  <a:stretch>
                    <a:fillRect/>
                  </a:stretch>
                </p:blipFill>
                <p:spPr bwMode="auto">
                  <a:xfrm>
                    <a:off x="4391199" y="2000672"/>
                    <a:ext cx="1474046" cy="1474048"/>
                  </a:xfrm>
                  <a:prstGeom prst="ellipse">
                    <a:avLst/>
                  </a:prstGeom>
                  <a:ln>
                    <a:noFill/>
                  </a:ln>
                  <a:effectLst>
                    <a:softEdge rad="112500"/>
                  </a:effectLst>
                </p:spPr>
              </p:pic>
              <p:pic>
                <p:nvPicPr>
                  <p:cNvPr id="20485" name="Picture 5" descr="D:\PUBLICACIONES ZEM\PAPER 1-16CA\1-16CA vs S lydicus T0\F oxysporum lycop CACIS 1-16 vs S lydicus.JPG"/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8" cstate="print"/>
                  <a:srcRect l="20000" t="4348" r="16501" b="8696"/>
                  <a:stretch/>
                </p:blipFill>
                <p:spPr bwMode="auto">
                  <a:xfrm>
                    <a:off x="416675" y="2000672"/>
                    <a:ext cx="1449077" cy="1431430"/>
                  </a:xfrm>
                  <a:prstGeom prst="ellipse">
                    <a:avLst/>
                  </a:prstGeom>
                  <a:ln>
                    <a:noFill/>
                  </a:ln>
                  <a:effectLst>
                    <a:softEdge rad="112500"/>
                  </a:effectLst>
                </p:spPr>
              </p:pic>
              <p:pic>
                <p:nvPicPr>
                  <p:cNvPr id="20486" name="Picture 6" descr="D:\PUBLICACIONES ZEM\PAPER 1-16CA\1-16CA vs S lydicus T0\F solani CACIS 1-16 vs S lydicus.JPG"/>
                  <p:cNvPicPr>
                    <a:picLocks noChangeAspect="1" noChangeArrowheads="1"/>
                  </p:cNvPicPr>
                  <p:nvPr/>
                </p:nvPicPr>
                <p:blipFill>
                  <a:blip r:embed="rId9" cstate="print"/>
                  <a:srcRect l="20094" t="8000" r="18440" b="12000"/>
                  <a:stretch>
                    <a:fillRect/>
                  </a:stretch>
                </p:blipFill>
                <p:spPr bwMode="auto">
                  <a:xfrm>
                    <a:off x="3054571" y="2009790"/>
                    <a:ext cx="1482595" cy="1455702"/>
                  </a:xfrm>
                  <a:prstGeom prst="ellipse">
                    <a:avLst/>
                  </a:prstGeom>
                  <a:ln>
                    <a:noFill/>
                  </a:ln>
                  <a:effectLst>
                    <a:softEdge rad="112500"/>
                  </a:effectLst>
                </p:spPr>
              </p:pic>
              <p:pic>
                <p:nvPicPr>
                  <p:cNvPr id="20487" name="Picture 7" descr="D:\PUBLICACIONES ZEM\PAPER 1-16CA\1-16CA vs S lydicus T0\Fus 1172 CACIS 1-16 vs S lydicus.JPG"/>
                  <p:cNvPicPr>
                    <a:picLocks noChangeAspect="1" noChangeArrowheads="1"/>
                  </p:cNvPicPr>
                  <p:nvPr/>
                </p:nvPicPr>
                <p:blipFill>
                  <a:blip r:embed="rId10" cstate="print"/>
                  <a:srcRect l="16667" t="4348" r="16667" b="8696"/>
                  <a:stretch>
                    <a:fillRect/>
                  </a:stretch>
                </p:blipFill>
                <p:spPr bwMode="auto">
                  <a:xfrm>
                    <a:off x="1740791" y="2018908"/>
                    <a:ext cx="1457499" cy="1421924"/>
                  </a:xfrm>
                  <a:prstGeom prst="ellipse">
                    <a:avLst/>
                  </a:prstGeom>
                  <a:ln>
                    <a:noFill/>
                  </a:ln>
                  <a:effectLst>
                    <a:softEdge rad="112500"/>
                  </a:effectLst>
                </p:spPr>
              </p:pic>
              <p:pic>
                <p:nvPicPr>
                  <p:cNvPr id="20488" name="Picture 8" descr="D:\PUBLICACIONES ZEM\PAPER 1-16CA\1-16CA vs S lydicus T0\P capsici CACIS 1-16 vs S lydicus.JPG"/>
                  <p:cNvPicPr>
                    <a:picLocks noChangeAspect="1" noChangeArrowheads="1"/>
                  </p:cNvPicPr>
                  <p:nvPr/>
                </p:nvPicPr>
                <p:blipFill>
                  <a:blip r:embed="rId11" cstate="print"/>
                  <a:srcRect l="17857" t="4598" r="12896" b="8046"/>
                  <a:stretch>
                    <a:fillRect/>
                  </a:stretch>
                </p:blipFill>
                <p:spPr bwMode="auto">
                  <a:xfrm>
                    <a:off x="437589" y="3320561"/>
                    <a:ext cx="1489734" cy="1452451"/>
                  </a:xfrm>
                  <a:prstGeom prst="ellipse">
                    <a:avLst/>
                  </a:prstGeom>
                  <a:ln>
                    <a:noFill/>
                  </a:ln>
                  <a:effectLst>
                    <a:softEdge rad="112500"/>
                  </a:effectLst>
                </p:spPr>
              </p:pic>
              <p:pic>
                <p:nvPicPr>
                  <p:cNvPr id="20489" name="Picture 9" descr="D:\PUBLICACIONES ZEM\PAPER 1-16CA\1-16CA vs S lydicus T0\Phomopsis CACIS 1-16 vs S lydicus.JPG"/>
                  <p:cNvPicPr>
                    <a:picLocks noChangeAspect="1" noChangeArrowheads="1"/>
                  </p:cNvPicPr>
                  <p:nvPr/>
                </p:nvPicPr>
                <p:blipFill>
                  <a:blip r:embed="rId12" cstate="print"/>
                  <a:srcRect l="24199" t="14815" r="19652" b="11111"/>
                  <a:stretch>
                    <a:fillRect/>
                  </a:stretch>
                </p:blipFill>
                <p:spPr bwMode="auto">
                  <a:xfrm>
                    <a:off x="1772816" y="727096"/>
                    <a:ext cx="1448841" cy="1431430"/>
                  </a:xfrm>
                  <a:prstGeom prst="ellipse">
                    <a:avLst/>
                  </a:prstGeom>
                  <a:ln>
                    <a:noFill/>
                  </a:ln>
                  <a:effectLst>
                    <a:softEdge rad="112500"/>
                  </a:effectLst>
                </p:spPr>
              </p:pic>
              <p:pic>
                <p:nvPicPr>
                  <p:cNvPr id="1026" name="Picture 2" descr="F:\PUBLICACIONES ZEM\PAPER 1-16CA\1-16CA vs nuevos hongos\R solani S lyd vs 1-16.JPG"/>
                  <p:cNvPicPr>
                    <a:picLocks noChangeAspect="1" noChangeArrowheads="1"/>
                  </p:cNvPicPr>
                  <p:nvPr/>
                </p:nvPicPr>
                <p:blipFill>
                  <a:blip r:embed="rId13" cstate="print"/>
                  <a:srcRect l="26471" t="4348" r="14706" b="8696"/>
                  <a:stretch>
                    <a:fillRect/>
                  </a:stretch>
                </p:blipFill>
                <p:spPr bwMode="auto">
                  <a:xfrm rot="10800000">
                    <a:off x="1772817" y="3331533"/>
                    <a:ext cx="1482696" cy="1447396"/>
                  </a:xfrm>
                  <a:prstGeom prst="ellipse">
                    <a:avLst/>
                  </a:prstGeom>
                  <a:ln>
                    <a:noFill/>
                  </a:ln>
                  <a:effectLst>
                    <a:softEdge rad="112500"/>
                  </a:effectLst>
                </p:spPr>
              </p:pic>
              <p:pic>
                <p:nvPicPr>
                  <p:cNvPr id="1029" name="Picture 5" descr="F:\PUBLICACIONES ZEM\PAPER 1-16CA\PAPER\FOTOS ANTAGONISMO\DSCN5650.JPG"/>
                  <p:cNvPicPr>
                    <a:picLocks noChangeAspect="1" noChangeArrowheads="1"/>
                  </p:cNvPicPr>
                  <p:nvPr/>
                </p:nvPicPr>
                <p:blipFill>
                  <a:blip r:embed="rId14" cstate="print"/>
                  <a:srcRect l="26900" t="19201" r="23750" b="15000"/>
                  <a:stretch>
                    <a:fillRect/>
                  </a:stretch>
                </p:blipFill>
                <p:spPr bwMode="auto">
                  <a:xfrm>
                    <a:off x="4488999" y="3358037"/>
                    <a:ext cx="1455747" cy="1415073"/>
                  </a:xfrm>
                  <a:prstGeom prst="ellipse">
                    <a:avLst/>
                  </a:prstGeom>
                  <a:ln>
                    <a:noFill/>
                  </a:ln>
                  <a:effectLst>
                    <a:softEdge rad="112500"/>
                  </a:effectLst>
                </p:spPr>
              </p:pic>
              <p:pic>
                <p:nvPicPr>
                  <p:cNvPr id="1030" name="Picture 6" descr="F:\PUBLICACIONES ZEM\PAPER 1-16CA\PAPER\FOTOS ANTAGONISMO\DSCN5655.JPG"/>
                  <p:cNvPicPr>
                    <a:picLocks noChangeAspect="1" noChangeArrowheads="1"/>
                  </p:cNvPicPr>
                  <p:nvPr/>
                </p:nvPicPr>
                <p:blipFill>
                  <a:blip r:embed="rId15" cstate="print"/>
                  <a:srcRect l="24800" t="17800" r="22700" b="13601"/>
                  <a:stretch>
                    <a:fillRect/>
                  </a:stretch>
                </p:blipFill>
                <p:spPr bwMode="auto">
                  <a:xfrm>
                    <a:off x="477224" y="4676678"/>
                    <a:ext cx="1430258" cy="1405753"/>
                  </a:xfrm>
                  <a:prstGeom prst="ellipse">
                    <a:avLst/>
                  </a:prstGeom>
                  <a:ln>
                    <a:noFill/>
                  </a:ln>
                  <a:effectLst>
                    <a:softEdge rad="112500"/>
                  </a:effectLst>
                </p:spPr>
              </p:pic>
            </p:grpSp>
            <p:pic>
              <p:nvPicPr>
                <p:cNvPr id="2" name="Picture 2" descr="F:\PUBLICACIONES ZEM\PAPER 1-16CA\PAPER\FOTOS ANTAGONISMO\DSCN5716.JPG"/>
                <p:cNvPicPr>
                  <a:picLocks noChangeAspect="1" noChangeArrowheads="1"/>
                </p:cNvPicPr>
                <p:nvPr/>
              </p:nvPicPr>
              <p:blipFill>
                <a:blip r:embed="rId16" cstate="print"/>
                <a:srcRect l="25850" t="26200" r="30050" b="16400"/>
                <a:stretch>
                  <a:fillRect/>
                </a:stretch>
              </p:blipFill>
              <p:spPr bwMode="auto">
                <a:xfrm rot="10800000">
                  <a:off x="1804145" y="4676618"/>
                  <a:ext cx="1440160" cy="1421924"/>
                </a:xfrm>
                <a:prstGeom prst="ellipse">
                  <a:avLst/>
                </a:prstGeom>
                <a:ln>
                  <a:noFill/>
                </a:ln>
                <a:effectLst>
                  <a:softEdge rad="112500"/>
                </a:effectLst>
              </p:spPr>
            </p:pic>
            <p:pic>
              <p:nvPicPr>
                <p:cNvPr id="19" name="Picture 2" descr="F:\PUBLICACIONES ZEM\PAPER 1-16CA\PAPER\FOTOS ANTAGONISMO\DSCN5634.JPG">
                  <a:extLst>
                    <a:ext uri="{FF2B5EF4-FFF2-40B4-BE49-F238E27FC236}">
                      <a16:creationId xmlns:a16="http://schemas.microsoft.com/office/drawing/2014/main" id="{D55CD026-A206-48ED-BEAC-B50EAD7F16E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7" cstate="print"/>
                <a:srcRect l="27950" t="24800" r="31100" b="20600"/>
                <a:stretch>
                  <a:fillRect/>
                </a:stretch>
              </p:blipFill>
              <p:spPr bwMode="auto">
                <a:xfrm rot="10800000">
                  <a:off x="3140969" y="3365889"/>
                  <a:ext cx="1440160" cy="1440160"/>
                </a:xfrm>
                <a:prstGeom prst="ellipse">
                  <a:avLst/>
                </a:prstGeom>
                <a:ln>
                  <a:noFill/>
                </a:ln>
                <a:effectLst>
                  <a:softEdge rad="112500"/>
                </a:effectLst>
              </p:spPr>
            </p:pic>
          </p:grpSp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EA9771DD-00FC-4C93-A1B6-B00A1B9BFFB2}"/>
                  </a:ext>
                </a:extLst>
              </p:cNvPr>
              <p:cNvSpPr txBox="1"/>
              <p:nvPr/>
            </p:nvSpPr>
            <p:spPr>
              <a:xfrm>
                <a:off x="1218175" y="994144"/>
                <a:ext cx="37863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</a:t>
                </a:r>
                <a:endParaRPr lang="es-MX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CuadroTexto 22">
                <a:extLst>
                  <a:ext uri="{FF2B5EF4-FFF2-40B4-BE49-F238E27FC236}">
                    <a16:creationId xmlns:a16="http://schemas.microsoft.com/office/drawing/2014/main" id="{FD8BE3D3-6597-49AA-9F2E-E1D5B7FC7949}"/>
                  </a:ext>
                </a:extLst>
              </p:cNvPr>
              <p:cNvSpPr txBox="1"/>
              <p:nvPr/>
            </p:nvSpPr>
            <p:spPr>
              <a:xfrm>
                <a:off x="2564904" y="991418"/>
                <a:ext cx="41389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</a:t>
                </a:r>
                <a:endParaRPr lang="es-MX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CuadroTexto 23">
                <a:extLst>
                  <a:ext uri="{FF2B5EF4-FFF2-40B4-BE49-F238E27FC236}">
                    <a16:creationId xmlns:a16="http://schemas.microsoft.com/office/drawing/2014/main" id="{6FB7A397-112D-455E-AE99-D70D6867C020}"/>
                  </a:ext>
                </a:extLst>
              </p:cNvPr>
              <p:cNvSpPr txBox="1"/>
              <p:nvPr/>
            </p:nvSpPr>
            <p:spPr>
              <a:xfrm>
                <a:off x="3861048" y="991418"/>
                <a:ext cx="42351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4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Cc</a:t>
                </a:r>
                <a:endParaRPr lang="es-MX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CuadroTexto 24">
                <a:extLst>
                  <a:ext uri="{FF2B5EF4-FFF2-40B4-BE49-F238E27FC236}">
                    <a16:creationId xmlns:a16="http://schemas.microsoft.com/office/drawing/2014/main" id="{459FEB46-7B9F-436D-AC1E-B569388D0D19}"/>
                  </a:ext>
                </a:extLst>
              </p:cNvPr>
              <p:cNvSpPr txBox="1"/>
              <p:nvPr/>
            </p:nvSpPr>
            <p:spPr>
              <a:xfrm>
                <a:off x="5229200" y="991418"/>
                <a:ext cx="39305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Fe</a:t>
                </a:r>
                <a:endParaRPr lang="es-MX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1356C138-D619-43A9-80E3-904105C7AB5C}"/>
                  </a:ext>
                </a:extLst>
              </p:cNvPr>
              <p:cNvSpPr txBox="1"/>
              <p:nvPr/>
            </p:nvSpPr>
            <p:spPr>
              <a:xfrm>
                <a:off x="1173297" y="2276206"/>
                <a:ext cx="470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4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Fol</a:t>
                </a:r>
                <a:endParaRPr lang="es-MX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CuadroTexto 26">
                <a:extLst>
                  <a:ext uri="{FF2B5EF4-FFF2-40B4-BE49-F238E27FC236}">
                    <a16:creationId xmlns:a16="http://schemas.microsoft.com/office/drawing/2014/main" id="{53F6C531-1D27-4638-A760-4C87A0F378BF}"/>
                  </a:ext>
                </a:extLst>
              </p:cNvPr>
              <p:cNvSpPr txBox="1"/>
              <p:nvPr/>
            </p:nvSpPr>
            <p:spPr>
              <a:xfrm>
                <a:off x="2556308" y="2273480"/>
                <a:ext cx="42351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FC</a:t>
                </a:r>
                <a:endParaRPr lang="es-MX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CuadroTexto 27">
                <a:extLst>
                  <a:ext uri="{FF2B5EF4-FFF2-40B4-BE49-F238E27FC236}">
                    <a16:creationId xmlns:a16="http://schemas.microsoft.com/office/drawing/2014/main" id="{FFB8809D-2C8F-4C4A-83B4-F37EB3EEF130}"/>
                  </a:ext>
                </a:extLst>
              </p:cNvPr>
              <p:cNvSpPr txBox="1"/>
              <p:nvPr/>
            </p:nvSpPr>
            <p:spPr>
              <a:xfrm>
                <a:off x="3888178" y="2273480"/>
                <a:ext cx="470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FS</a:t>
                </a:r>
                <a:endParaRPr lang="es-MX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CuadroTexto 28">
                <a:extLst>
                  <a:ext uri="{FF2B5EF4-FFF2-40B4-BE49-F238E27FC236}">
                    <a16:creationId xmlns:a16="http://schemas.microsoft.com/office/drawing/2014/main" id="{025E98D4-0FAC-4802-97CC-95BEB28F4FCD}"/>
                  </a:ext>
                </a:extLst>
              </p:cNvPr>
              <p:cNvSpPr txBox="1"/>
              <p:nvPr/>
            </p:nvSpPr>
            <p:spPr>
              <a:xfrm>
                <a:off x="5248956" y="2273480"/>
                <a:ext cx="40267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</a:t>
                </a:r>
                <a:endParaRPr lang="es-MX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CuadroTexto 29">
                <a:extLst>
                  <a:ext uri="{FF2B5EF4-FFF2-40B4-BE49-F238E27FC236}">
                    <a16:creationId xmlns:a16="http://schemas.microsoft.com/office/drawing/2014/main" id="{14E761A7-76FB-4058-9CCA-04443FE28306}"/>
                  </a:ext>
                </a:extLst>
              </p:cNvPr>
              <p:cNvSpPr txBox="1"/>
              <p:nvPr/>
            </p:nvSpPr>
            <p:spPr>
              <a:xfrm>
                <a:off x="1218175" y="3611586"/>
                <a:ext cx="470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Pc</a:t>
                </a:r>
                <a:endParaRPr lang="es-MX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CuadroTexto 30">
                <a:extLst>
                  <a:ext uri="{FF2B5EF4-FFF2-40B4-BE49-F238E27FC236}">
                    <a16:creationId xmlns:a16="http://schemas.microsoft.com/office/drawing/2014/main" id="{BFA074C3-B41F-4B36-AB31-B1321E6A45B6}"/>
                  </a:ext>
                </a:extLst>
              </p:cNvPr>
              <p:cNvSpPr txBox="1"/>
              <p:nvPr/>
            </p:nvSpPr>
            <p:spPr>
              <a:xfrm>
                <a:off x="2601186" y="3608860"/>
                <a:ext cx="41389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Rs</a:t>
                </a:r>
                <a:endParaRPr lang="es-MX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CuadroTexto 31">
                <a:extLst>
                  <a:ext uri="{FF2B5EF4-FFF2-40B4-BE49-F238E27FC236}">
                    <a16:creationId xmlns:a16="http://schemas.microsoft.com/office/drawing/2014/main" id="{3D8D3C25-D07E-41DB-AA90-0836C052B3D0}"/>
                  </a:ext>
                </a:extLst>
              </p:cNvPr>
              <p:cNvSpPr txBox="1"/>
              <p:nvPr/>
            </p:nvSpPr>
            <p:spPr>
              <a:xfrm>
                <a:off x="3933056" y="3608860"/>
                <a:ext cx="470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4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Scl</a:t>
                </a:r>
                <a:endParaRPr lang="es-MX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CuadroTexto 32">
                <a:extLst>
                  <a:ext uri="{FF2B5EF4-FFF2-40B4-BE49-F238E27FC236}">
                    <a16:creationId xmlns:a16="http://schemas.microsoft.com/office/drawing/2014/main" id="{A9ED870A-C07B-408E-988D-041C08EC717C}"/>
                  </a:ext>
                </a:extLst>
              </p:cNvPr>
              <p:cNvSpPr txBox="1"/>
              <p:nvPr/>
            </p:nvSpPr>
            <p:spPr>
              <a:xfrm>
                <a:off x="5293834" y="3608860"/>
                <a:ext cx="41389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Cs</a:t>
                </a:r>
                <a:endParaRPr lang="es-MX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CuadroTexto 33">
                <a:extLst>
                  <a:ext uri="{FF2B5EF4-FFF2-40B4-BE49-F238E27FC236}">
                    <a16:creationId xmlns:a16="http://schemas.microsoft.com/office/drawing/2014/main" id="{A94C6169-6394-4599-AADD-18363F98AF5E}"/>
                  </a:ext>
                </a:extLst>
              </p:cNvPr>
              <p:cNvSpPr txBox="1"/>
              <p:nvPr/>
            </p:nvSpPr>
            <p:spPr>
              <a:xfrm>
                <a:off x="1218174" y="4930167"/>
                <a:ext cx="52114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Cm</a:t>
                </a:r>
                <a:endParaRPr lang="es-MX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CuadroTexto 34">
                <a:extLst>
                  <a:ext uri="{FF2B5EF4-FFF2-40B4-BE49-F238E27FC236}">
                    <a16:creationId xmlns:a16="http://schemas.microsoft.com/office/drawing/2014/main" id="{16F3192E-6C00-464A-A177-60AA3930D85E}"/>
                  </a:ext>
                </a:extLst>
              </p:cNvPr>
              <p:cNvSpPr txBox="1"/>
              <p:nvPr/>
            </p:nvSpPr>
            <p:spPr>
              <a:xfrm>
                <a:off x="2601186" y="4927441"/>
                <a:ext cx="36420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Al</a:t>
                </a:r>
                <a:endParaRPr lang="es-MX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CuadroTexto 35">
                <a:extLst>
                  <a:ext uri="{FF2B5EF4-FFF2-40B4-BE49-F238E27FC236}">
                    <a16:creationId xmlns:a16="http://schemas.microsoft.com/office/drawing/2014/main" id="{0639B35E-8EE9-4772-B194-E753691D59BA}"/>
                  </a:ext>
                </a:extLst>
              </p:cNvPr>
              <p:cNvSpPr txBox="1"/>
              <p:nvPr/>
            </p:nvSpPr>
            <p:spPr>
              <a:xfrm>
                <a:off x="3933056" y="4927441"/>
                <a:ext cx="470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</a:t>
                </a:r>
                <a:endParaRPr lang="es-MX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CuadroTexto 36">
                <a:extLst>
                  <a:ext uri="{FF2B5EF4-FFF2-40B4-BE49-F238E27FC236}">
                    <a16:creationId xmlns:a16="http://schemas.microsoft.com/office/drawing/2014/main" id="{C5F2F3F4-600C-47E9-BC79-C83EC66168C9}"/>
                  </a:ext>
                </a:extLst>
              </p:cNvPr>
              <p:cNvSpPr txBox="1"/>
              <p:nvPr/>
            </p:nvSpPr>
            <p:spPr>
              <a:xfrm>
                <a:off x="5293834" y="4927441"/>
                <a:ext cx="41389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Bc</a:t>
                </a:r>
                <a:endParaRPr lang="es-MX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D5CE3F10-B1B3-47BE-9F49-3CA8052E0A71}"/>
                </a:ext>
              </a:extLst>
            </p:cNvPr>
            <p:cNvSpPr txBox="1"/>
            <p:nvPr/>
          </p:nvSpPr>
          <p:spPr>
            <a:xfrm>
              <a:off x="727888" y="1276650"/>
              <a:ext cx="25519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  <a:endParaRPr lang="es-MX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CuadroTexto 39">
              <a:extLst>
                <a:ext uri="{FF2B5EF4-FFF2-40B4-BE49-F238E27FC236}">
                  <a16:creationId xmlns:a16="http://schemas.microsoft.com/office/drawing/2014/main" id="{5C530EE0-294A-4367-9092-EA6226BCCE1E}"/>
                </a:ext>
              </a:extLst>
            </p:cNvPr>
            <p:cNvSpPr txBox="1"/>
            <p:nvPr/>
          </p:nvSpPr>
          <p:spPr>
            <a:xfrm>
              <a:off x="1695373" y="1276650"/>
              <a:ext cx="32573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**</a:t>
              </a:r>
              <a:endParaRPr lang="es-MX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0ADC5D96-4035-46BF-2E7D-A82A314AF365}"/>
              </a:ext>
            </a:extLst>
          </p:cNvPr>
          <p:cNvSpPr txBox="1"/>
          <p:nvPr/>
        </p:nvSpPr>
        <p:spPr>
          <a:xfrm>
            <a:off x="370929" y="6404553"/>
            <a:ext cx="5976664" cy="1452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1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Online </a:t>
            </a:r>
            <a:r>
              <a:rPr lang="en-US" sz="1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Resoruce</a:t>
            </a:r>
            <a:r>
              <a:rPr lang="en-US" sz="1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</a:t>
            </a:r>
            <a:r>
              <a:rPr lang="en-US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vitro</a:t>
            </a:r>
            <a:r>
              <a:rPr lang="en-US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antagonistic activity of </a:t>
            </a:r>
            <a:r>
              <a:rPr lang="en-US" sz="1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Streptomyces</a:t>
            </a:r>
            <a:r>
              <a:rPr lang="en-US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</a:t>
            </a:r>
            <a:r>
              <a:rPr lang="en-US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CACIS-1.16CA against different phytopathogenic fungi. </a:t>
            </a:r>
            <a:r>
              <a:rPr lang="en-US" sz="10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Bipolaris</a:t>
            </a:r>
            <a:r>
              <a:rPr lang="en-US" sz="1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</a:t>
            </a:r>
            <a:r>
              <a:rPr lang="en-US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(Bi), </a:t>
            </a:r>
            <a:r>
              <a:rPr lang="en-US" sz="1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Phomopsis</a:t>
            </a:r>
            <a:r>
              <a:rPr lang="en-US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</a:t>
            </a:r>
            <a:r>
              <a:rPr lang="en-US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(Ph), </a:t>
            </a:r>
            <a:r>
              <a:rPr lang="en-US" sz="10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Corynespora</a:t>
            </a:r>
            <a:r>
              <a:rPr lang="en-US" sz="1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casiicolla</a:t>
            </a:r>
            <a:r>
              <a:rPr lang="en-US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(Cc), </a:t>
            </a:r>
            <a:r>
              <a:rPr lang="en-US" sz="1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Fusarium </a:t>
            </a:r>
            <a:r>
              <a:rPr lang="en-US" sz="10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equisetti</a:t>
            </a:r>
            <a:r>
              <a:rPr lang="en-US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(Fe), </a:t>
            </a:r>
            <a:r>
              <a:rPr lang="en-US" sz="1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F. </a:t>
            </a:r>
            <a:r>
              <a:rPr lang="en-US" sz="10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oxysporum</a:t>
            </a:r>
            <a:r>
              <a:rPr lang="en-US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f. sp. </a:t>
            </a:r>
            <a:r>
              <a:rPr lang="en-US" sz="10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lycopersici</a:t>
            </a:r>
            <a:r>
              <a:rPr lang="en-US" sz="1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1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Fol</a:t>
            </a:r>
            <a:r>
              <a:rPr lang="en-US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en-US" sz="1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Fusarium</a:t>
            </a:r>
            <a:r>
              <a:rPr lang="en-US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</a:t>
            </a:r>
            <a:r>
              <a:rPr lang="en-US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CDBB 1172 (FC), </a:t>
            </a:r>
            <a:r>
              <a:rPr lang="en-US" sz="1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F. </a:t>
            </a:r>
            <a:r>
              <a:rPr lang="en-US" sz="10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solani</a:t>
            </a:r>
            <a:r>
              <a:rPr lang="en-US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(Fs), </a:t>
            </a:r>
            <a:r>
              <a:rPr lang="en-US" sz="1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F. </a:t>
            </a:r>
            <a:r>
              <a:rPr lang="en-US" sz="10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oxysporum</a:t>
            </a:r>
            <a:r>
              <a:rPr lang="en-US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</a:t>
            </a:r>
            <a:r>
              <a:rPr lang="en-US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en-US" sz="1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Phytophthora </a:t>
            </a:r>
            <a:r>
              <a:rPr lang="en-US" sz="10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capsici</a:t>
            </a:r>
            <a:r>
              <a:rPr lang="en-US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(Pc), </a:t>
            </a:r>
            <a:r>
              <a:rPr lang="en-US" sz="1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Rhizoctonia </a:t>
            </a:r>
            <a:r>
              <a:rPr lang="en-US" sz="10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solani</a:t>
            </a:r>
            <a:r>
              <a:rPr lang="en-US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(Rs), </a:t>
            </a:r>
            <a:r>
              <a:rPr lang="en-US" sz="1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Sclerotium</a:t>
            </a:r>
            <a:r>
              <a:rPr lang="en-US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</a:t>
            </a:r>
            <a:r>
              <a:rPr lang="en-US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Scl</a:t>
            </a:r>
            <a:r>
              <a:rPr lang="en-US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en-US" sz="1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Colletotrichum </a:t>
            </a:r>
            <a:r>
              <a:rPr lang="en-US" sz="10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siamense</a:t>
            </a:r>
            <a:r>
              <a:rPr lang="en-US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M1.2 (Cs), </a:t>
            </a:r>
            <a:r>
              <a:rPr lang="en-US" sz="1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 </a:t>
            </a:r>
            <a:r>
              <a:rPr lang="en-US" sz="10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musae</a:t>
            </a:r>
            <a:r>
              <a:rPr lang="en-US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Cm6 (Cm), </a:t>
            </a:r>
            <a:r>
              <a:rPr lang="en-US" sz="1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Alternaria</a:t>
            </a:r>
            <a:r>
              <a:rPr lang="en-US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</a:t>
            </a:r>
            <a:r>
              <a:rPr lang="en-US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(Al), </a:t>
            </a:r>
            <a:r>
              <a:rPr lang="en-US" sz="1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Aspergillus</a:t>
            </a:r>
            <a:r>
              <a:rPr lang="en-US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</a:t>
            </a:r>
            <a:r>
              <a:rPr lang="en-US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(As), </a:t>
            </a:r>
            <a:r>
              <a:rPr lang="en-US" sz="1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Botrytis cinerea</a:t>
            </a:r>
            <a:r>
              <a:rPr lang="en-US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Bc</a:t>
            </a:r>
            <a:r>
              <a:rPr lang="en-US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*Left side: </a:t>
            </a:r>
            <a:r>
              <a:rPr lang="en-US" sz="1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Streptomyces</a:t>
            </a:r>
            <a:r>
              <a:rPr lang="en-US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</a:t>
            </a:r>
            <a:r>
              <a:rPr lang="en-US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CACIS-1,16CA, ** Right side: </a:t>
            </a:r>
            <a:r>
              <a:rPr lang="en-US" sz="1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S. </a:t>
            </a:r>
            <a:r>
              <a:rPr lang="en-US" sz="10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lydicus</a:t>
            </a:r>
            <a:r>
              <a:rPr lang="en-US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WYEC108</a:t>
            </a:r>
            <a:endParaRPr lang="es-MX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811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5F85EFE-BFFD-409A-9B25-14320E71B0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56" y="632520"/>
            <a:ext cx="6227002" cy="467025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95C568C-DA63-5E39-E419-253CE4FB3F51}"/>
              </a:ext>
            </a:extLst>
          </p:cNvPr>
          <p:cNvSpPr txBox="1"/>
          <p:nvPr/>
        </p:nvSpPr>
        <p:spPr>
          <a:xfrm>
            <a:off x="332656" y="5457056"/>
            <a:ext cx="6227002" cy="298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1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Online </a:t>
            </a:r>
            <a:r>
              <a:rPr lang="en-US" sz="1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Resoruce</a:t>
            </a:r>
            <a:r>
              <a:rPr lang="en-US" sz="1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</a:t>
            </a:r>
            <a:r>
              <a:rPr lang="en-US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Scanning electron micrography showing spore morphology of </a:t>
            </a:r>
            <a:r>
              <a:rPr lang="en-US" sz="1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Streptomyces</a:t>
            </a:r>
            <a:r>
              <a:rPr lang="en-US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sp. CACIS-1.16CA</a:t>
            </a:r>
            <a:endParaRPr lang="es-MX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17118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3468</TotalTime>
  <Words>266</Words>
  <Application>Microsoft Office PowerPoint</Application>
  <PresentationFormat>A4 Paper (210x297 mm)</PresentationFormat>
  <Paragraphs>28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Times New Roman</vt:lpstr>
      <vt:lpstr>Tema de Office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ZAHAEDEM</dc:creator>
  <cp:lastModifiedBy>zahaed evangelista martinez</cp:lastModifiedBy>
  <cp:revision>67</cp:revision>
  <cp:lastPrinted>2014-10-09T15:00:08Z</cp:lastPrinted>
  <dcterms:created xsi:type="dcterms:W3CDTF">2014-10-09T14:34:23Z</dcterms:created>
  <dcterms:modified xsi:type="dcterms:W3CDTF">2023-02-05T06:23:58Z</dcterms:modified>
</cp:coreProperties>
</file>