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1" r:id="rId2"/>
    <p:sldId id="256" r:id="rId3"/>
    <p:sldId id="257" r:id="rId4"/>
    <p:sldId id="258" r:id="rId5"/>
    <p:sldId id="259" r:id="rId6"/>
    <p:sldId id="270" r:id="rId7"/>
    <p:sldId id="260" r:id="rId8"/>
    <p:sldId id="261" r:id="rId9"/>
    <p:sldId id="262" r:id="rId10"/>
    <p:sldId id="263" r:id="rId11"/>
    <p:sldId id="286" r:id="rId12"/>
    <p:sldId id="265" r:id="rId13"/>
    <p:sldId id="266" r:id="rId14"/>
    <p:sldId id="267" r:id="rId15"/>
    <p:sldId id="268" r:id="rId16"/>
    <p:sldId id="287" r:id="rId17"/>
    <p:sldId id="288" r:id="rId18"/>
    <p:sldId id="289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90" r:id="rId31"/>
    <p:sldId id="282" r:id="rId32"/>
    <p:sldId id="283" r:id="rId3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3" autoAdjust="0"/>
    <p:restoredTop sz="91949" autoAdjust="0"/>
  </p:normalViewPr>
  <p:slideViewPr>
    <p:cSldViewPr snapToGrid="0">
      <p:cViewPr varScale="1">
        <p:scale>
          <a:sx n="133" d="100"/>
          <a:sy n="133" d="100"/>
        </p:scale>
        <p:origin x="91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F5C91-5F98-4C26-BBF0-D34C34D9C481}" type="datetimeFigureOut">
              <a:rPr lang="en-US" smtClean="0"/>
              <a:t>2/14/23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7FA33-B0EB-4F70-881D-474BC43BD3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3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7FA33-B0EB-4F70-881D-474BC43BD38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39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7FA33-B0EB-4F70-881D-474BC43BD38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41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7FA33-B0EB-4F70-881D-474BC43BD389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51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BDEE66-EE27-6D6F-930C-007973099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4AE082F-7094-02C3-ED29-201AC49F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6AEA04-D715-DD82-80B6-5BE490529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B80351-1509-0961-82A1-304B7E52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5DC94C-FC05-6AD9-D8B1-8779BCD7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36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29289B-D8E7-FB9A-9616-5C3429AE6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1EE045B-A4BF-EED4-71F0-D3178EA14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E183D6F-6D18-FAEC-60AA-A292CCC00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987EBD-30E2-7620-F0B0-E988872B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89D57A-C44E-3388-D6F0-A86AA36E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54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06BCDD0-0230-C35E-EE35-DF252C67EA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9331E16-4006-C5F8-87A2-BD0E63430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29EFC3-DFD7-63DE-6E27-CAB1DCC8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117B1E-1EDB-75DC-DC50-2723B4B27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1E555B-71A1-B77F-8A36-D95C5DA22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459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12215F-1167-66EB-A17E-2536DB555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AD1C67E-9A16-CE7C-F64B-AC4D84244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465127-EDF9-4DF0-47D6-32EE3564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056B76-4269-9CC0-3735-569A70D28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CAF21C-2F81-8590-982A-6298FA72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10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455443-0433-A7F3-E671-43AE8F71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A02C347-1D05-D460-46ED-EA2229563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C44CA3-F667-A7D9-7978-6F6F99F5F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FEE81D-7113-CAF2-184D-F85807BD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41E17A-1CBC-F1E1-EA25-C9C72029D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01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77ADB5-8D5E-F50D-352B-B40513E17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F6768D-9DF9-7E06-1BAB-21EBDA4FBA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6CF7E9-BBEA-C31C-046E-2B4192992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8F5569-99B5-1243-B433-32EE2A6DE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6CE76AB-6E18-D942-D207-72034F91D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C9AF27-A003-2F4C-33DC-4D4C860C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7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DC3158-3F43-0641-6149-FA652B292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512A3A-B18A-871F-9404-ECCBEF93F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F77603-FDAD-A535-726D-87F87B435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972C40C-F0ED-74D5-8E41-9EE4EC2E21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BA4A745-C72D-1A9E-241A-022A5BD37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4B67303-630C-A599-589A-86112BB2E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4DD7656-1A1D-466F-2122-AD6B933E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61A967-3A76-DE3F-ECBF-70BB6ECB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33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4D9D6E-C206-8255-FBEE-915DD27D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D85754-321B-8B03-1D1B-687BB363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B6923F6-1B58-9EDA-5E0A-514E42E42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F193F8-B06D-35F9-4034-F5D3D35C5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14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CB32297-58D4-54B9-705F-AF9923E27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7E52984-CAA7-2499-E2D3-934E8074F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B89929-D410-2930-FA34-8AC9488B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784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DC9B9A-A378-C640-ADD8-7E1584112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D7F873-7D8E-4956-FA9E-73B166071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F1023A-1890-AC02-C94F-C4D5889DE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8A943F-A225-2466-0458-6BD89B32C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323EE5-6628-7E1B-5E6A-5FD6D483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9DBA72-E436-EEA1-9A74-BDC26FB03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96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63AB73-D9E4-658B-96D1-1FF3D58A3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F7B63CE-20CF-CC87-302E-6F076AA95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EB3F5E-F557-BBE8-77CC-AD41ED5C7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893547-539D-4753-D515-B6F78C727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224AD3-B4B7-5489-B5EE-1A521CB8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161DA00-2F07-D68E-A96C-03A0889E6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609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B66ED2-0F2B-2B6F-962C-BC377E0F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76C69-F0EC-E03A-00AE-85E6DE26F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09C5C3-FA4F-141F-B744-E9A749E6E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5C3A1-E220-46FC-A39D-0AEADFB2D3D6}" type="datetimeFigureOut">
              <a:rPr kumimoji="1" lang="ja-JP" altLang="en-US" smtClean="0"/>
              <a:t>2023/2/14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667EED-BE6A-371B-70A4-8A7843744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D78025-7F51-93C5-E5B4-7B3C30AFF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D3D27-E13B-4E89-9384-163A4B7A44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62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FD80807-B7B4-C143-9754-7B0ED12C6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figures</a:t>
            </a:r>
          </a:p>
          <a:p>
            <a:pPr algn="ctr">
              <a:lnSpc>
                <a:spcPct val="150000"/>
              </a:lnSpc>
            </a:pPr>
            <a:r>
              <a:rPr lang="en-CA" sz="25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Loci Associated with Postpartum Depression: A Genome-Wide Association Study </a:t>
            </a:r>
            <a:endParaRPr lang="en-CA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Xue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 M.D,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Nagahide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Takahashi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Akira Narita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Yukako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Nakamura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Mika Sakurai-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Yageta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Keiko Murakami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Mami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Ishikuro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Taku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Obara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Masahiro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Kikuya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Fumihiko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Ueno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Hirohito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Metoki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Hisashi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Ohseto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M.D,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Ippei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Takahashi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MS.c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Tomohiro Nakamura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Noriko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Warita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M.W,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Tomoka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Shoji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MS.c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Zhiqian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Yu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Chiaki Ono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Natsuko Kobayashi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Saya Kikuchi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Fuji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Nagami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Soichi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Ogishima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Junichi Sugawara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Tetsuro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Hoshiai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, Masatoshi Saito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Nobuo Fuse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Kengo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Kinoshita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Masayuki Yamamoto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Nobuo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Yaegashi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Norio Ozaki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Gen Tamiya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Shinichi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Kuriyama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Hiroaki Tomita </a:t>
            </a:r>
            <a:r>
              <a:rPr lang="en-CA" sz="25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Ph.D</a:t>
            </a: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541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S9 Manhattan plot of the meta-analysis of participants in TMM-V2, TMM-NEO, and NGO-NEO considering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7CC7CF03-3449-D9E8-537B-7D426CF9AEA8}"/>
              </a:ext>
            </a:extLst>
          </p:cNvPr>
          <p:cNvGrpSpPr/>
          <p:nvPr/>
        </p:nvGrpSpPr>
        <p:grpSpPr>
          <a:xfrm>
            <a:off x="573900" y="752116"/>
            <a:ext cx="11128144" cy="5518793"/>
            <a:chOff x="573900" y="700236"/>
            <a:chExt cx="11128144" cy="5518793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6AC831CA-D449-67B9-3259-817DADE196FB}"/>
                </a:ext>
              </a:extLst>
            </p:cNvPr>
            <p:cNvGrpSpPr/>
            <p:nvPr/>
          </p:nvGrpSpPr>
          <p:grpSpPr>
            <a:xfrm>
              <a:off x="573900" y="700236"/>
              <a:ext cx="11044200" cy="5518793"/>
              <a:chOff x="573900" y="460287"/>
              <a:chExt cx="11044200" cy="5518793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F407BC79-62EE-95C1-FC46-5D310E8FE5ED}"/>
                  </a:ext>
                </a:extLst>
              </p:cNvPr>
              <p:cNvGrpSpPr/>
              <p:nvPr/>
            </p:nvGrpSpPr>
            <p:grpSpPr>
              <a:xfrm>
                <a:off x="573900" y="1452664"/>
                <a:ext cx="11044200" cy="4526416"/>
                <a:chOff x="141154" y="1605787"/>
                <a:chExt cx="10869165" cy="4342888"/>
              </a:xfrm>
            </p:grpSpPr>
            <p:pic>
              <p:nvPicPr>
                <p:cNvPr id="2" name="图片 1">
                  <a:extLst>
                    <a:ext uri="{FF2B5EF4-FFF2-40B4-BE49-F238E27FC236}">
                      <a16:creationId xmlns:a16="http://schemas.microsoft.com/office/drawing/2014/main" id="{0C188D44-E751-6EA0-1C12-93D7D82187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741" t="14920" r="15354" b="15656"/>
                <a:stretch/>
              </p:blipFill>
              <p:spPr bwMode="auto">
                <a:xfrm>
                  <a:off x="141154" y="1605787"/>
                  <a:ext cx="4373666" cy="4342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pic>
              <p:nvPicPr>
                <p:cNvPr id="4" name="图片 3">
                  <a:extLst>
                    <a:ext uri="{FF2B5EF4-FFF2-40B4-BE49-F238E27FC236}">
                      <a16:creationId xmlns:a16="http://schemas.microsoft.com/office/drawing/2014/main" id="{5CE87B91-640C-B342-24CB-F4FF245ED5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03898" y="1924492"/>
                  <a:ext cx="6406421" cy="38008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54C1ADF8-E4A6-F6F1-A2DE-25DD924E1716}"/>
                  </a:ext>
                </a:extLst>
              </p:cNvPr>
              <p:cNvGrpSpPr/>
              <p:nvPr/>
            </p:nvGrpSpPr>
            <p:grpSpPr>
              <a:xfrm>
                <a:off x="8696454" y="460287"/>
                <a:ext cx="1556866" cy="1874095"/>
                <a:chOff x="8696454" y="460287"/>
                <a:chExt cx="1556866" cy="1874095"/>
              </a:xfrm>
            </p:grpSpPr>
            <p:cxnSp>
              <p:nvCxnSpPr>
                <p:cNvPr id="8" name="连接符: 肘形 7">
                  <a:extLst>
                    <a:ext uri="{FF2B5EF4-FFF2-40B4-BE49-F238E27FC236}">
                      <a16:creationId xmlns:a16="http://schemas.microsoft.com/office/drawing/2014/main" id="{8A52889D-CD1B-1669-9B12-C6122F9A7A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 flipV="1">
                  <a:off x="8590922" y="1204432"/>
                  <a:ext cx="1235482" cy="1024417"/>
                </a:xfrm>
                <a:prstGeom prst="bentConnector3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3B51602D-DB28-E47D-47A0-D008B5A3C4E7}"/>
                    </a:ext>
                  </a:extLst>
                </p:cNvPr>
                <p:cNvSpPr txBox="1"/>
                <p:nvPr/>
              </p:nvSpPr>
              <p:spPr>
                <a:xfrm>
                  <a:off x="9223810" y="460287"/>
                  <a:ext cx="1029510" cy="5847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DIRAS2</a:t>
                  </a:r>
                </a:p>
                <a:p>
                  <a:pPr algn="ctr"/>
                  <a:r>
                    <a:rPr lang="en-US" altLang="ja-JP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ZNF618</a:t>
                  </a:r>
                  <a:endParaRPr kumimoji="1" lang="ja-JP" alt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7BBF1234-C65B-9401-49EC-D1DAB2B07C4A}"/>
                </a:ext>
              </a:extLst>
            </p:cNvPr>
            <p:cNvSpPr txBox="1"/>
            <p:nvPr/>
          </p:nvSpPr>
          <p:spPr>
            <a:xfrm>
              <a:off x="5407146" y="962551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连接符: 肘形 6">
              <a:extLst>
                <a:ext uri="{FF2B5EF4-FFF2-40B4-BE49-F238E27FC236}">
                  <a16:creationId xmlns:a16="http://schemas.microsoft.com/office/drawing/2014/main" id="{47493D19-CBF9-F18C-0F3B-8A438CE8C58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477046" y="2055335"/>
              <a:ext cx="811156" cy="5280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1CF23538-1AB3-9327-9B1E-3AF69DF2512A}"/>
                </a:ext>
              </a:extLst>
            </p:cNvPr>
            <p:cNvSpPr txBox="1"/>
            <p:nvPr/>
          </p:nvSpPr>
          <p:spPr>
            <a:xfrm>
              <a:off x="6229032" y="1559457"/>
              <a:ext cx="83333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连接符: 肘形 12">
              <a:extLst>
                <a:ext uri="{FF2B5EF4-FFF2-40B4-BE49-F238E27FC236}">
                  <a16:creationId xmlns:a16="http://schemas.microsoft.com/office/drawing/2014/main" id="{BF3A2A32-618C-BC4B-EC26-85BE626813C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629630" y="1991922"/>
              <a:ext cx="1600764" cy="294615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D39EF58-5DE1-EFF6-EB82-E67F19E3FC00}"/>
                </a:ext>
              </a:extLst>
            </p:cNvPr>
            <p:cNvSpPr txBox="1"/>
            <p:nvPr/>
          </p:nvSpPr>
          <p:spPr>
            <a:xfrm>
              <a:off x="6808824" y="983322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连接符: 肘形 14">
              <a:extLst>
                <a:ext uri="{FF2B5EF4-FFF2-40B4-BE49-F238E27FC236}">
                  <a16:creationId xmlns:a16="http://schemas.microsoft.com/office/drawing/2014/main" id="{7B1AB667-46AB-F9C9-94F4-D9E7A30F1E3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8007777" y="2445465"/>
              <a:ext cx="584934" cy="34524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E6DE3856-C2E5-68EC-D3A1-27D0BC76B084}"/>
                </a:ext>
              </a:extLst>
            </p:cNvPr>
            <p:cNvSpPr txBox="1"/>
            <p:nvPr/>
          </p:nvSpPr>
          <p:spPr>
            <a:xfrm>
              <a:off x="7622131" y="1988419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ZNF572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连接符: 肘形 16">
              <a:extLst>
                <a:ext uri="{FF2B5EF4-FFF2-40B4-BE49-F238E27FC236}">
                  <a16:creationId xmlns:a16="http://schemas.microsoft.com/office/drawing/2014/main" id="{5A35C636-EFBD-0F96-7D78-DB259F0186E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220970" y="2124759"/>
              <a:ext cx="588162" cy="25182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DA8D485C-A7DE-5C76-5E15-6B1A374ED551}"/>
                </a:ext>
              </a:extLst>
            </p:cNvPr>
            <p:cNvSpPr txBox="1"/>
            <p:nvPr/>
          </p:nvSpPr>
          <p:spPr>
            <a:xfrm>
              <a:off x="9917243" y="1621355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PTPRM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9" name="连接符: 肘形 18">
              <a:extLst>
                <a:ext uri="{FF2B5EF4-FFF2-40B4-BE49-F238E27FC236}">
                  <a16:creationId xmlns:a16="http://schemas.microsoft.com/office/drawing/2014/main" id="{975C7E6C-439E-66F5-7FD9-E6B7FB42509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483772" y="2115652"/>
              <a:ext cx="1465847" cy="12395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BBC3377-E647-7FE3-CD86-C39CD20D8C2B}"/>
                </a:ext>
              </a:extLst>
            </p:cNvPr>
            <p:cNvSpPr txBox="1"/>
            <p:nvPr/>
          </p:nvSpPr>
          <p:spPr>
            <a:xfrm>
              <a:off x="10672534" y="1041275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连接符: 肘形 20">
              <a:extLst>
                <a:ext uri="{FF2B5EF4-FFF2-40B4-BE49-F238E27FC236}">
                  <a16:creationId xmlns:a16="http://schemas.microsoft.com/office/drawing/2014/main" id="{84C831DE-50E0-3040-6734-A7217AE0705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130958" y="1979837"/>
              <a:ext cx="1337076" cy="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5812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>
            <a:extLst>
              <a:ext uri="{FF2B5EF4-FFF2-40B4-BE49-F238E27FC236}">
                <a16:creationId xmlns:a16="http://schemas.microsoft.com/office/drawing/2014/main" id="{43AEEF49-92EA-4B7A-70C6-B6202CF7490D}"/>
              </a:ext>
            </a:extLst>
          </p:cNvPr>
          <p:cNvGrpSpPr/>
          <p:nvPr/>
        </p:nvGrpSpPr>
        <p:grpSpPr>
          <a:xfrm>
            <a:off x="94865" y="935290"/>
            <a:ext cx="12002269" cy="5580332"/>
            <a:chOff x="276905" y="565233"/>
            <a:chExt cx="12002269" cy="5580332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A4A413BD-6F5A-9286-1F58-53C32A7B2A08}"/>
                </a:ext>
              </a:extLst>
            </p:cNvPr>
            <p:cNvGrpSpPr/>
            <p:nvPr/>
          </p:nvGrpSpPr>
          <p:grpSpPr>
            <a:xfrm>
              <a:off x="276905" y="1353872"/>
              <a:ext cx="11638190" cy="4791693"/>
              <a:chOff x="187840" y="1335974"/>
              <a:chExt cx="11638190" cy="4791693"/>
            </a:xfrm>
          </p:grpSpPr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7E669C26-B521-5CED-37E2-C7308C8ADD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83" t="14892" r="15426" b="15498"/>
              <a:stretch/>
            </p:blipFill>
            <p:spPr>
              <a:xfrm>
                <a:off x="187840" y="1335974"/>
                <a:ext cx="4755934" cy="4791693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8F015FB0-539E-5B72-5AF8-D5E3BF7341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8278" y="1754578"/>
                <a:ext cx="6717752" cy="3954483"/>
              </a:xfrm>
              <a:prstGeom prst="rect">
                <a:avLst/>
              </a:prstGeom>
            </p:spPr>
          </p:pic>
        </p:grpSp>
        <p:cxnSp>
          <p:nvCxnSpPr>
            <p:cNvPr id="3" name="连接符: 肘形 2">
              <a:extLst>
                <a:ext uri="{FF2B5EF4-FFF2-40B4-BE49-F238E27FC236}">
                  <a16:creationId xmlns:a16="http://schemas.microsoft.com/office/drawing/2014/main" id="{9201BDB6-C6DE-CE52-E6BE-22C497164D8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332324" y="1681204"/>
              <a:ext cx="990425" cy="199710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9E18482F-C250-AD7F-5354-19AB03BB6CDB}"/>
                </a:ext>
              </a:extLst>
            </p:cNvPr>
            <p:cNvSpPr txBox="1"/>
            <p:nvPr/>
          </p:nvSpPr>
          <p:spPr>
            <a:xfrm>
              <a:off x="5335332" y="835791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连接符: 肘形 12">
              <a:extLst>
                <a:ext uri="{FF2B5EF4-FFF2-40B4-BE49-F238E27FC236}">
                  <a16:creationId xmlns:a16="http://schemas.microsoft.com/office/drawing/2014/main" id="{31FF443F-7E7B-1253-1FA1-A57EA6A4761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518774" y="1648454"/>
              <a:ext cx="883648" cy="66381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4E2D33E-80C4-5BF3-236A-EF84405701FD}"/>
                </a:ext>
              </a:extLst>
            </p:cNvPr>
            <p:cNvSpPr txBox="1"/>
            <p:nvPr/>
          </p:nvSpPr>
          <p:spPr>
            <a:xfrm>
              <a:off x="6187660" y="1205123"/>
              <a:ext cx="83333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连接符: 肘形 14">
              <a:extLst>
                <a:ext uri="{FF2B5EF4-FFF2-40B4-BE49-F238E27FC236}">
                  <a16:creationId xmlns:a16="http://schemas.microsoft.com/office/drawing/2014/main" id="{6A8BAB50-F889-E687-5B13-EBC559237E2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966189" y="1657265"/>
              <a:ext cx="1345527" cy="184317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25870329-9A54-8834-A88E-163A8A751D68}"/>
                </a:ext>
              </a:extLst>
            </p:cNvPr>
            <p:cNvSpPr txBox="1"/>
            <p:nvPr/>
          </p:nvSpPr>
          <p:spPr>
            <a:xfrm>
              <a:off x="7055719" y="693918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连接符: 肘形 27">
              <a:extLst>
                <a:ext uri="{FF2B5EF4-FFF2-40B4-BE49-F238E27FC236}">
                  <a16:creationId xmlns:a16="http://schemas.microsoft.com/office/drawing/2014/main" id="{6C0818B0-A32D-BFCB-B187-7524F505524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8114967" y="1849672"/>
              <a:ext cx="828276" cy="27784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C665E043-E626-01FC-9679-811CEFBC0634}"/>
                </a:ext>
              </a:extLst>
            </p:cNvPr>
            <p:cNvSpPr txBox="1"/>
            <p:nvPr/>
          </p:nvSpPr>
          <p:spPr>
            <a:xfrm>
              <a:off x="7895144" y="1173248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ZNF572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连接符: 肘形 33">
              <a:extLst>
                <a:ext uri="{FF2B5EF4-FFF2-40B4-BE49-F238E27FC236}">
                  <a16:creationId xmlns:a16="http://schemas.microsoft.com/office/drawing/2014/main" id="{B44A90BC-3A79-AE60-4562-5A7BCF6E2E6F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805198" y="1377639"/>
              <a:ext cx="921724" cy="751793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5C5BA0B7-6B85-2ABA-382D-465F2AC18D86}"/>
                </a:ext>
              </a:extLst>
            </p:cNvPr>
            <p:cNvSpPr txBox="1"/>
            <p:nvPr/>
          </p:nvSpPr>
          <p:spPr>
            <a:xfrm>
              <a:off x="9052655" y="565233"/>
              <a:ext cx="102951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DIRAS2</a:t>
              </a:r>
            </a:p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ZNF618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连接符: 肘形 36">
              <a:extLst>
                <a:ext uri="{FF2B5EF4-FFF2-40B4-BE49-F238E27FC236}">
                  <a16:creationId xmlns:a16="http://schemas.microsoft.com/office/drawing/2014/main" id="{1B2E0942-BA03-0FB0-D2BC-67355782E07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270426" y="1775460"/>
              <a:ext cx="1017715" cy="284614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73CCBFC-3628-1B50-EDA7-0C23B632BA6C}"/>
                </a:ext>
              </a:extLst>
            </p:cNvPr>
            <p:cNvSpPr txBox="1"/>
            <p:nvPr/>
          </p:nvSpPr>
          <p:spPr>
            <a:xfrm>
              <a:off x="10148981" y="1026898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PTPRM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连接符: 肘形 39">
              <a:extLst>
                <a:ext uri="{FF2B5EF4-FFF2-40B4-BE49-F238E27FC236}">
                  <a16:creationId xmlns:a16="http://schemas.microsoft.com/office/drawing/2014/main" id="{2177AC96-53E6-5DE1-9915-8EA6CE5D068C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0921766" y="1579533"/>
              <a:ext cx="1465847" cy="219459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89CFABC6-D676-5624-9F73-036F898F7E73}"/>
                </a:ext>
              </a:extLst>
            </p:cNvPr>
            <p:cNvSpPr txBox="1"/>
            <p:nvPr/>
          </p:nvSpPr>
          <p:spPr>
            <a:xfrm>
              <a:off x="11249664" y="584124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1F50D3C4-D6F8-C03C-CABF-68B73C4C8446}"/>
              </a:ext>
            </a:extLst>
          </p:cNvPr>
          <p:cNvSpPr txBox="1"/>
          <p:nvPr/>
        </p:nvSpPr>
        <p:spPr>
          <a:xfrm>
            <a:off x="6488" y="97898"/>
            <a:ext cx="11863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S10 Manhattan plot of the meta-analysis of participants in TMM-V2, TMM-NEO, and NGO-NEO considering factors related to PPD based on </a:t>
            </a:r>
            <a:r>
              <a:rPr lang="en-US" altLang="ja-JP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fastGWA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REGENIE 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97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S11 Manhattan plot of the association study from TMM-V2 considering important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DB9B5CB-1924-3B2C-5171-A7AAEC00C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17" y="976164"/>
            <a:ext cx="10392982" cy="53771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连接符: 肘形 2">
            <a:extLst>
              <a:ext uri="{FF2B5EF4-FFF2-40B4-BE49-F238E27FC236}">
                <a16:creationId xmlns:a16="http://schemas.microsoft.com/office/drawing/2014/main" id="{DDAB27C9-4021-A37D-1ACD-47AE090149F4}"/>
              </a:ext>
            </a:extLst>
          </p:cNvPr>
          <p:cNvCxnSpPr>
            <a:cxnSpLocks/>
          </p:cNvCxnSpPr>
          <p:nvPr/>
        </p:nvCxnSpPr>
        <p:spPr>
          <a:xfrm rot="16200000" flipV="1">
            <a:off x="5302600" y="1726972"/>
            <a:ext cx="977416" cy="420125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0847E213-8A4C-9191-4FBA-34137C773C67}"/>
              </a:ext>
            </a:extLst>
          </p:cNvPr>
          <p:cNvSpPr txBox="1"/>
          <p:nvPr/>
        </p:nvSpPr>
        <p:spPr>
          <a:xfrm>
            <a:off x="5066490" y="1078994"/>
            <a:ext cx="102951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ZNF572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连接符: 肘形 5">
            <a:extLst>
              <a:ext uri="{FF2B5EF4-FFF2-40B4-BE49-F238E27FC236}">
                <a16:creationId xmlns:a16="http://schemas.microsoft.com/office/drawing/2014/main" id="{C4D727C5-D301-A840-DC09-4A17E3F744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572347" y="1559388"/>
            <a:ext cx="1017715" cy="589931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CBE0970A-490A-0966-30E7-F2E66A5A6ACB}"/>
              </a:ext>
            </a:extLst>
          </p:cNvPr>
          <p:cNvSpPr txBox="1"/>
          <p:nvPr/>
        </p:nvSpPr>
        <p:spPr>
          <a:xfrm>
            <a:off x="9888654" y="976164"/>
            <a:ext cx="102951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PTPRM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52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S12 Manhattan plot of the association study from TMM-NEO considering important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2AE8D9A2-C271-F06F-DD31-E2F855D91451}"/>
              </a:ext>
            </a:extLst>
          </p:cNvPr>
          <p:cNvGrpSpPr/>
          <p:nvPr/>
        </p:nvGrpSpPr>
        <p:grpSpPr>
          <a:xfrm>
            <a:off x="740299" y="717519"/>
            <a:ext cx="10595345" cy="6018043"/>
            <a:chOff x="668963" y="623311"/>
            <a:chExt cx="10595345" cy="601804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FECD669-5034-54C1-0462-5560E8417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963" y="1166994"/>
              <a:ext cx="10595345" cy="547436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" name="连接符: 肘形 1">
              <a:extLst>
                <a:ext uri="{FF2B5EF4-FFF2-40B4-BE49-F238E27FC236}">
                  <a16:creationId xmlns:a16="http://schemas.microsoft.com/office/drawing/2014/main" id="{980CEC58-CFDA-12DB-8864-5C4920F3BB9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285146" y="1815453"/>
              <a:ext cx="1152386" cy="439778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2BF5C8E2-6CD3-46A5-E140-9FC61174C971}"/>
                </a:ext>
              </a:extLst>
            </p:cNvPr>
            <p:cNvSpPr txBox="1"/>
            <p:nvPr/>
          </p:nvSpPr>
          <p:spPr>
            <a:xfrm>
              <a:off x="1236385" y="1075371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连接符: 肘形 5">
              <a:extLst>
                <a:ext uri="{FF2B5EF4-FFF2-40B4-BE49-F238E27FC236}">
                  <a16:creationId xmlns:a16="http://schemas.microsoft.com/office/drawing/2014/main" id="{EF5DFB68-4583-75D5-4FE0-B316A6C30530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980665" y="1651199"/>
              <a:ext cx="1192015" cy="592937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AB5BEE62-D524-BA62-D16E-B5D0B6C8682A}"/>
                </a:ext>
              </a:extLst>
            </p:cNvPr>
            <p:cNvSpPr txBox="1"/>
            <p:nvPr/>
          </p:nvSpPr>
          <p:spPr>
            <a:xfrm>
              <a:off x="2443357" y="951530"/>
              <a:ext cx="171531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RP11-166N6.3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连接符: 肘形 7">
              <a:extLst>
                <a:ext uri="{FF2B5EF4-FFF2-40B4-BE49-F238E27FC236}">
                  <a16:creationId xmlns:a16="http://schemas.microsoft.com/office/drawing/2014/main" id="{6D76D473-69D3-7FB5-4235-507150816666}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 rot="5400000" flipH="1" flipV="1">
              <a:off x="3839947" y="1768285"/>
              <a:ext cx="1437190" cy="249310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F81F09D-49B3-9F32-0D33-072BB07670FA}"/>
                </a:ext>
              </a:extLst>
            </p:cNvPr>
            <p:cNvSpPr txBox="1"/>
            <p:nvPr/>
          </p:nvSpPr>
          <p:spPr>
            <a:xfrm>
              <a:off x="4234103" y="835791"/>
              <a:ext cx="89818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连接符: 肘形 9">
              <a:extLst>
                <a:ext uri="{FF2B5EF4-FFF2-40B4-BE49-F238E27FC236}">
                  <a16:creationId xmlns:a16="http://schemas.microsoft.com/office/drawing/2014/main" id="{1C6D2932-954C-9306-2501-E30A55D276A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4927191" y="1177774"/>
              <a:ext cx="1334702" cy="947619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8E83E31-5266-BFF6-6EF6-7CE8A0E65C33}"/>
                </a:ext>
              </a:extLst>
            </p:cNvPr>
            <p:cNvSpPr txBox="1"/>
            <p:nvPr/>
          </p:nvSpPr>
          <p:spPr>
            <a:xfrm>
              <a:off x="5594542" y="623311"/>
              <a:ext cx="108952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连接符: 肘形 11">
              <a:extLst>
                <a:ext uri="{FF2B5EF4-FFF2-40B4-BE49-F238E27FC236}">
                  <a16:creationId xmlns:a16="http://schemas.microsoft.com/office/drawing/2014/main" id="{8E6F8637-8D4C-F635-9C9D-5B9E64CFDF9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9715965" y="1378109"/>
              <a:ext cx="1215186" cy="873834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A823DB9-A433-28B5-0FBB-E7C6C85C0D8C}"/>
                </a:ext>
              </a:extLst>
            </p:cNvPr>
            <p:cNvSpPr txBox="1"/>
            <p:nvPr/>
          </p:nvSpPr>
          <p:spPr>
            <a:xfrm>
              <a:off x="9437577" y="835791"/>
              <a:ext cx="108952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826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S13 Manhattan plot of the association study from NGO-NEO considering important factor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15D9A5D-B6A5-D2A9-D5E1-59CDBEED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" b="1768"/>
          <a:stretch/>
        </p:blipFill>
        <p:spPr bwMode="auto">
          <a:xfrm>
            <a:off x="545237" y="1000601"/>
            <a:ext cx="10565785" cy="51389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7972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S14 Manhattan plot of the meta-analysis of participants in TMM-V2, TMM-NEO, and NGO-NEO considering important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804CC5E4-4734-8E14-AED4-EFD7EB8729C0}"/>
              </a:ext>
            </a:extLst>
          </p:cNvPr>
          <p:cNvGrpSpPr/>
          <p:nvPr/>
        </p:nvGrpSpPr>
        <p:grpSpPr>
          <a:xfrm>
            <a:off x="443597" y="768769"/>
            <a:ext cx="11517225" cy="5529968"/>
            <a:chOff x="553844" y="752105"/>
            <a:chExt cx="11517225" cy="5529968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CBD3114C-47A6-D517-E449-2B0EBA284468}"/>
                </a:ext>
              </a:extLst>
            </p:cNvPr>
            <p:cNvGrpSpPr/>
            <p:nvPr/>
          </p:nvGrpSpPr>
          <p:grpSpPr>
            <a:xfrm>
              <a:off x="553844" y="1714947"/>
              <a:ext cx="11517225" cy="4567126"/>
              <a:chOff x="21659" y="1659727"/>
              <a:chExt cx="11155364" cy="4018059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E9180DE5-52F7-AD93-C1C8-2C0185F313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09" t="15846" r="15503" b="15899"/>
              <a:stretch/>
            </p:blipFill>
            <p:spPr bwMode="auto">
              <a:xfrm>
                <a:off x="21659" y="1735203"/>
                <a:ext cx="4355556" cy="3942583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8DEB6E89-380D-9E4E-CC0C-A0FB4CCBC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70524" y="1659727"/>
                <a:ext cx="6706499" cy="376287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8" name="连接符: 肘形 7">
              <a:extLst>
                <a:ext uri="{FF2B5EF4-FFF2-40B4-BE49-F238E27FC236}">
                  <a16:creationId xmlns:a16="http://schemas.microsoft.com/office/drawing/2014/main" id="{C3877C4B-F5FD-281E-89A3-41A7B9B7677A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831484" y="1506652"/>
              <a:ext cx="880136" cy="630375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A94403E-D9EB-63F6-D457-8824B399591E}"/>
                </a:ext>
              </a:extLst>
            </p:cNvPr>
            <p:cNvSpPr txBox="1"/>
            <p:nvPr/>
          </p:nvSpPr>
          <p:spPr>
            <a:xfrm>
              <a:off x="9071985" y="752105"/>
              <a:ext cx="102951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DIRAS2</a:t>
              </a:r>
            </a:p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ZNF618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78FF3C68-04D9-876A-732E-33BD10890589}"/>
                </a:ext>
              </a:extLst>
            </p:cNvPr>
            <p:cNvSpPr txBox="1"/>
            <p:nvPr/>
          </p:nvSpPr>
          <p:spPr>
            <a:xfrm>
              <a:off x="5490453" y="1099669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连接符: 肘形 11">
              <a:extLst>
                <a:ext uri="{FF2B5EF4-FFF2-40B4-BE49-F238E27FC236}">
                  <a16:creationId xmlns:a16="http://schemas.microsoft.com/office/drawing/2014/main" id="{CD4B78BB-0626-6403-202A-AD54AAA9959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646721" y="1908945"/>
              <a:ext cx="811156" cy="5280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B4BEDA8-59FB-C3E4-3BD0-BE7C25DA8E74}"/>
                </a:ext>
              </a:extLst>
            </p:cNvPr>
            <p:cNvSpPr txBox="1"/>
            <p:nvPr/>
          </p:nvSpPr>
          <p:spPr>
            <a:xfrm>
              <a:off x="6368253" y="1381771"/>
              <a:ext cx="83333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连接符: 肘形 13">
              <a:extLst>
                <a:ext uri="{FF2B5EF4-FFF2-40B4-BE49-F238E27FC236}">
                  <a16:creationId xmlns:a16="http://schemas.microsoft.com/office/drawing/2014/main" id="{16E0C154-88F9-2EA6-0AC4-A8403258F4E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05001" y="1635096"/>
              <a:ext cx="1067146" cy="140446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4561F630-5C26-CA38-D861-638C70B03C73}"/>
                </a:ext>
              </a:extLst>
            </p:cNvPr>
            <p:cNvSpPr txBox="1"/>
            <p:nvPr/>
          </p:nvSpPr>
          <p:spPr>
            <a:xfrm>
              <a:off x="7437455" y="828825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连接符: 肘形 15">
              <a:extLst>
                <a:ext uri="{FF2B5EF4-FFF2-40B4-BE49-F238E27FC236}">
                  <a16:creationId xmlns:a16="http://schemas.microsoft.com/office/drawing/2014/main" id="{A2F8DFD1-8B50-F4FD-8758-43F5CBAB948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8246260" y="2292832"/>
              <a:ext cx="584934" cy="34524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BBB0E7C0-F062-136D-9A5E-C2B306D4E254}"/>
                </a:ext>
              </a:extLst>
            </p:cNvPr>
            <p:cNvSpPr txBox="1"/>
            <p:nvPr/>
          </p:nvSpPr>
          <p:spPr>
            <a:xfrm>
              <a:off x="7910261" y="1831822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ZNF572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连接符: 肘形 17">
              <a:extLst>
                <a:ext uri="{FF2B5EF4-FFF2-40B4-BE49-F238E27FC236}">
                  <a16:creationId xmlns:a16="http://schemas.microsoft.com/office/drawing/2014/main" id="{053BE6B6-2A96-EFC8-3EEB-15A552C8FF3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459275" y="1785548"/>
              <a:ext cx="598672" cy="5297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B441C05-FC76-0996-097E-B3CD7D38E0D4}"/>
                </a:ext>
              </a:extLst>
            </p:cNvPr>
            <p:cNvSpPr txBox="1"/>
            <p:nvPr/>
          </p:nvSpPr>
          <p:spPr>
            <a:xfrm>
              <a:off x="10027218" y="1441361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PTPRM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连接符: 肘形 19">
              <a:extLst>
                <a:ext uri="{FF2B5EF4-FFF2-40B4-BE49-F238E27FC236}">
                  <a16:creationId xmlns:a16="http://schemas.microsoft.com/office/drawing/2014/main" id="{B7C127F1-F2F5-7986-174E-B85DB9B5FE1A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1086620" y="1616366"/>
              <a:ext cx="954557" cy="290496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E2D803F6-FDFA-5578-FC2A-FEEB90E0BB2A}"/>
                </a:ext>
              </a:extLst>
            </p:cNvPr>
            <p:cNvSpPr txBox="1"/>
            <p:nvPr/>
          </p:nvSpPr>
          <p:spPr>
            <a:xfrm>
              <a:off x="10903895" y="945120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连接符: 肘形 21">
              <a:extLst>
                <a:ext uri="{FF2B5EF4-FFF2-40B4-BE49-F238E27FC236}">
                  <a16:creationId xmlns:a16="http://schemas.microsoft.com/office/drawing/2014/main" id="{0525FCE2-1668-4DF2-EDD6-4F8CEE4C9E9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433044" y="1918985"/>
              <a:ext cx="899518" cy="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4357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1F50D3C4-D6F8-C03C-CABF-68B73C4C8446}"/>
              </a:ext>
            </a:extLst>
          </p:cNvPr>
          <p:cNvSpPr txBox="1"/>
          <p:nvPr/>
        </p:nvSpPr>
        <p:spPr>
          <a:xfrm>
            <a:off x="-23343" y="74009"/>
            <a:ext cx="12353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S15 Manhattan plot of the meta-analysis of participants in TMM-V2, TMM-NEO, and NGO-NEO considering important factors related to PPD based on </a:t>
            </a:r>
            <a:r>
              <a:rPr lang="en-US" altLang="ja-JP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fastGWA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REGENIE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D6803007-F010-6DD9-F424-66DE43DC50AB}"/>
              </a:ext>
            </a:extLst>
          </p:cNvPr>
          <p:cNvGrpSpPr/>
          <p:nvPr/>
        </p:nvGrpSpPr>
        <p:grpSpPr>
          <a:xfrm>
            <a:off x="117812" y="949802"/>
            <a:ext cx="11909690" cy="5603356"/>
            <a:chOff x="187841" y="771672"/>
            <a:chExt cx="11909690" cy="5603356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565FCA68-E7DB-ACE2-4E6E-5CDA392E624D}"/>
                </a:ext>
              </a:extLst>
            </p:cNvPr>
            <p:cNvGrpSpPr/>
            <p:nvPr/>
          </p:nvGrpSpPr>
          <p:grpSpPr>
            <a:xfrm>
              <a:off x="187841" y="1381328"/>
              <a:ext cx="11909690" cy="4993700"/>
              <a:chOff x="141155" y="1223158"/>
              <a:chExt cx="11909690" cy="4762006"/>
            </a:xfrm>
          </p:grpSpPr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5A4B4639-B18A-10C2-7D0E-A3760BCCB6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618" t="15585" r="14905" b="14978"/>
              <a:stretch/>
            </p:blipFill>
            <p:spPr>
              <a:xfrm>
                <a:off x="141155" y="1223158"/>
                <a:ext cx="4833257" cy="4762006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AB4B588D-751F-9985-71E3-8E10EB4E24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74412" y="1546761"/>
                <a:ext cx="7076433" cy="4114800"/>
              </a:xfrm>
              <a:prstGeom prst="rect">
                <a:avLst/>
              </a:prstGeom>
            </p:spPr>
          </p:pic>
        </p:grp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66A70A9-E187-B7AA-EEC3-833B69F482C4}"/>
                </a:ext>
              </a:extLst>
            </p:cNvPr>
            <p:cNvSpPr txBox="1"/>
            <p:nvPr/>
          </p:nvSpPr>
          <p:spPr>
            <a:xfrm>
              <a:off x="5370488" y="968609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连接符: 肘形 30">
              <a:extLst>
                <a:ext uri="{FF2B5EF4-FFF2-40B4-BE49-F238E27FC236}">
                  <a16:creationId xmlns:a16="http://schemas.microsoft.com/office/drawing/2014/main" id="{47B4D3A7-9068-32C6-5509-6D6B57B6104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547214" y="2120842"/>
              <a:ext cx="811156" cy="5280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72BCF546-2AE1-7D27-5A1F-71A3D38FFD25}"/>
                </a:ext>
              </a:extLst>
            </p:cNvPr>
            <p:cNvSpPr txBox="1"/>
            <p:nvPr/>
          </p:nvSpPr>
          <p:spPr>
            <a:xfrm>
              <a:off x="6299200" y="1624964"/>
              <a:ext cx="83333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连接符: 肘形 32">
              <a:extLst>
                <a:ext uri="{FF2B5EF4-FFF2-40B4-BE49-F238E27FC236}">
                  <a16:creationId xmlns:a16="http://schemas.microsoft.com/office/drawing/2014/main" id="{05EBEA7D-1897-28B6-B36F-1B5B474420A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325319" y="1754440"/>
              <a:ext cx="883648" cy="137423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B50AED67-FAEC-8E41-7E41-EF2AFADEA710}"/>
                </a:ext>
              </a:extLst>
            </p:cNvPr>
            <p:cNvSpPr txBox="1"/>
            <p:nvPr/>
          </p:nvSpPr>
          <p:spPr>
            <a:xfrm>
              <a:off x="7321100" y="991340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连接符: 肘形 34">
              <a:extLst>
                <a:ext uri="{FF2B5EF4-FFF2-40B4-BE49-F238E27FC236}">
                  <a16:creationId xmlns:a16="http://schemas.microsoft.com/office/drawing/2014/main" id="{415D6480-840E-D68A-6034-4B0C47BA05D7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8197607" y="2265456"/>
              <a:ext cx="584934" cy="34524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26048A8A-5956-C258-C2A7-6B8DEE4ECC22}"/>
                </a:ext>
              </a:extLst>
            </p:cNvPr>
            <p:cNvSpPr txBox="1"/>
            <p:nvPr/>
          </p:nvSpPr>
          <p:spPr>
            <a:xfrm>
              <a:off x="7811961" y="1808410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ZNF572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连接符: 肘形 36">
              <a:extLst>
                <a:ext uri="{FF2B5EF4-FFF2-40B4-BE49-F238E27FC236}">
                  <a16:creationId xmlns:a16="http://schemas.microsoft.com/office/drawing/2014/main" id="{5805C1EF-D378-3B80-0B2F-95F2A2F4A1C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641658" y="1609469"/>
              <a:ext cx="946003" cy="416819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11E58D46-F300-2733-93C2-1F8F9E982296}"/>
                </a:ext>
              </a:extLst>
            </p:cNvPr>
            <p:cNvSpPr txBox="1"/>
            <p:nvPr/>
          </p:nvSpPr>
          <p:spPr>
            <a:xfrm>
              <a:off x="8759268" y="771672"/>
              <a:ext cx="102951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DIRAS2</a:t>
              </a:r>
            </a:p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ZNF618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连接符: 肘形 38">
              <a:extLst>
                <a:ext uri="{FF2B5EF4-FFF2-40B4-BE49-F238E27FC236}">
                  <a16:creationId xmlns:a16="http://schemas.microsoft.com/office/drawing/2014/main" id="{D6D5CA9D-A638-2CE1-BC2A-55BB03132B1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271510" y="2016832"/>
              <a:ext cx="985294" cy="568449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30401C36-1FD2-FED0-5597-33A20E5AD8BF}"/>
                </a:ext>
              </a:extLst>
            </p:cNvPr>
            <p:cNvSpPr txBox="1"/>
            <p:nvPr/>
          </p:nvSpPr>
          <p:spPr>
            <a:xfrm>
              <a:off x="9956602" y="1432376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PTPRM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连接符: 肘形 40">
              <a:extLst>
                <a:ext uri="{FF2B5EF4-FFF2-40B4-BE49-F238E27FC236}">
                  <a16:creationId xmlns:a16="http://schemas.microsoft.com/office/drawing/2014/main" id="{21897BDC-1600-026B-25C3-BF51C879341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0911434" y="1970409"/>
              <a:ext cx="1465847" cy="12395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60569B23-4809-905F-CD8B-79A7F45851EA}"/>
                </a:ext>
              </a:extLst>
            </p:cNvPr>
            <p:cNvSpPr txBox="1"/>
            <p:nvPr/>
          </p:nvSpPr>
          <p:spPr>
            <a:xfrm>
              <a:off x="10986112" y="942010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9" name="连接符: 肘形 48">
              <a:extLst>
                <a:ext uri="{FF2B5EF4-FFF2-40B4-BE49-F238E27FC236}">
                  <a16:creationId xmlns:a16="http://schemas.microsoft.com/office/drawing/2014/main" id="{D328939F-05B1-3DC0-4AD8-036B859309D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094300" y="1993076"/>
              <a:ext cx="1337076" cy="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774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660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S16 Regional association plot for rs377546683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8F544C-3B94-16EA-AD6F-F891CF9B40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353" y="678488"/>
            <a:ext cx="8282763" cy="586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98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575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S17 Regional association plot for rs11940752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2240C84-8C6E-6542-70A5-C4A5DE8B0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186" y="627699"/>
            <a:ext cx="8080901" cy="560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38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70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S18: Regional association plot for rs141172317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2836B4A-92B5-75F3-1F98-F32A7ADC2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17" y="606475"/>
            <a:ext cx="8176436" cy="584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2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13750"/>
            <a:ext cx="94310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ja-JP" alt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 Manhattan plot of the association study from TMM-V2 with PCA and age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2">
            <a:extLst>
              <a:ext uri="{FF2B5EF4-FFF2-40B4-BE49-F238E27FC236}">
                <a16:creationId xmlns:a16="http://schemas.microsoft.com/office/drawing/2014/main" id="{DB7981C9-432D-114E-8B39-86B10A3C89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95" y="936980"/>
            <a:ext cx="8724318" cy="55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00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70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S19: Regional association plot for rs117928019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6E3A184-05D5-278B-40D7-390F78A8E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84" y="648586"/>
            <a:ext cx="8203688" cy="574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2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635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S20: Regional association plot for rs76631412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06F625-4AF5-C517-E6BD-87105D180F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313" y="765544"/>
            <a:ext cx="782556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59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712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S21: Regional association plot for rs188907279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DA39EBB-E067-D055-410A-994B815D7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805" y="595422"/>
            <a:ext cx="8418529" cy="593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55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S22: Regional association plot for rs504378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3E417CF-FB43-DE51-40A1-A2199093A1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8" y="648587"/>
            <a:ext cx="8410353" cy="589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85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S23: Regional association plot for rs690150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E9F08E7-147B-0F57-CC69-BD7D8008A0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9" y="776176"/>
            <a:ext cx="8282762" cy="562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01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S24: Regional association plot for rs491868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72A1DE4-84B9-E764-4D69-A22FAF4EA6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135" y="729358"/>
            <a:ext cx="8090902" cy="539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49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S25: Regional association plot for rs689917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7A3A585-728E-64E7-8018-B1D297890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22" y="693025"/>
            <a:ext cx="8218966" cy="564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66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S26: Regional association plot for rs474978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027D3AB-5645-7FE0-7E19-5B1FBACE96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33" y="712382"/>
            <a:ext cx="8282762" cy="570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38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72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S27: Regional association plot for rs690118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43AC8F-986C-E288-014E-DF9F265D1D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82" y="720237"/>
            <a:ext cx="8048845" cy="570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86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481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S28: Regional association plot for rs690253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E85F79A-34B8-40E7-A2CD-F515E93B2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62" y="621700"/>
            <a:ext cx="8814390" cy="593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5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0377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 Manhattan plot of the association study from TMM-NEO with PCA and age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図 4">
            <a:extLst>
              <a:ext uri="{FF2B5EF4-FFF2-40B4-BE49-F238E27FC236}">
                <a16:creationId xmlns:a16="http://schemas.microsoft.com/office/drawing/2014/main" id="{D96723AD-9B89-1B4F-ADBE-6D44F8BC2D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56" y="879175"/>
            <a:ext cx="8862061" cy="535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71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36227"/>
            <a:ext cx="3789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S29: Regional association plot for rs1435984417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7726BD0-9245-3059-E9A2-FA0C6027D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33" y="786740"/>
            <a:ext cx="10262154" cy="528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69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635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S30: Regional association plot for rs57705782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7D1DCCE-EA7E-F0FA-8308-74953335A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15" y="648586"/>
            <a:ext cx="8488511" cy="578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17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4">
            <a:extLst>
              <a:ext uri="{FF2B5EF4-FFF2-40B4-BE49-F238E27FC236}">
                <a16:creationId xmlns:a16="http://schemas.microsoft.com/office/drawing/2014/main" id="{B9D8784A-9357-4910-D77B-E9D1FCBA174E}"/>
              </a:ext>
            </a:extLst>
          </p:cNvPr>
          <p:cNvSpPr txBox="1"/>
          <p:nvPr/>
        </p:nvSpPr>
        <p:spPr>
          <a:xfrm>
            <a:off x="141154" y="125341"/>
            <a:ext cx="3712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S31: Regional association plot for rs185293917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2BE8FE7-4F36-59D6-6837-7B2A87C8DE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986" y="682118"/>
            <a:ext cx="8410353" cy="574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85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0377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 Manhattan plot of the association study from NGO-NEO with PCA and age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6">
            <a:extLst>
              <a:ext uri="{FF2B5EF4-FFF2-40B4-BE49-F238E27FC236}">
                <a16:creationId xmlns:a16="http://schemas.microsoft.com/office/drawing/2014/main" id="{EA44E7DB-D51B-304E-8F46-884774E64F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" b="1493"/>
          <a:stretch/>
        </p:blipFill>
        <p:spPr>
          <a:xfrm>
            <a:off x="1013681" y="829075"/>
            <a:ext cx="8947442" cy="551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0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 Manhattan plot of the meta-analysis of participants in TMM-V2, TMM-NEO, and NGO-NEO with PCA and age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F95EE29-7C73-3E24-D933-3A37EB3922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27" y="987584"/>
            <a:ext cx="10001523" cy="528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1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B58D5D53-27DA-4978-FBEB-E75B8C3AB07B}"/>
              </a:ext>
            </a:extLst>
          </p:cNvPr>
          <p:cNvSpPr txBox="1"/>
          <p:nvPr/>
        </p:nvSpPr>
        <p:spPr>
          <a:xfrm>
            <a:off x="0" y="126601"/>
            <a:ext cx="11863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 Manhattan plot of the meta-analysis of participants in TMM-V2, TMM-NEO, and NGO-NEO with PCA and age based on </a:t>
            </a:r>
            <a:r>
              <a:rPr lang="en-US" altLang="ja-JP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fastGWA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REGENIE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20E43241-59C6-86F5-3FAB-615FF978F924}"/>
              </a:ext>
            </a:extLst>
          </p:cNvPr>
          <p:cNvGrpSpPr/>
          <p:nvPr/>
        </p:nvGrpSpPr>
        <p:grpSpPr>
          <a:xfrm>
            <a:off x="141155" y="1484415"/>
            <a:ext cx="11863005" cy="4500749"/>
            <a:chOff x="187840" y="1472119"/>
            <a:chExt cx="11713046" cy="401428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8F9A674-3C28-5A5E-8D71-1D738910CF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98" t="14888" r="13348" b="15498"/>
            <a:stretch/>
          </p:blipFill>
          <p:spPr>
            <a:xfrm>
              <a:off x="187840" y="1472120"/>
              <a:ext cx="4297998" cy="4014281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F0BB5EB-C965-40E4-3876-A1072634A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9791" y="1472119"/>
              <a:ext cx="7511095" cy="40142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5178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2029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S6 Manhattan plot of the association study from TMM-V2 considering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B2CB0C6-9D04-5FF4-672A-754B43077761}"/>
              </a:ext>
            </a:extLst>
          </p:cNvPr>
          <p:cNvGrpSpPr/>
          <p:nvPr/>
        </p:nvGrpSpPr>
        <p:grpSpPr>
          <a:xfrm>
            <a:off x="599417" y="1149305"/>
            <a:ext cx="10422509" cy="5118929"/>
            <a:chOff x="586447" y="961237"/>
            <a:chExt cx="10422509" cy="5118929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9544C143-7F62-83F5-0E24-364708B98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447" y="1022247"/>
              <a:ext cx="10422509" cy="505791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" name="连接符: 肘形 1">
              <a:extLst>
                <a:ext uri="{FF2B5EF4-FFF2-40B4-BE49-F238E27FC236}">
                  <a16:creationId xmlns:a16="http://schemas.microsoft.com/office/drawing/2014/main" id="{254D0E6A-744E-E1A9-B7CC-FCF240E58F9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862751" y="1726972"/>
              <a:ext cx="977416" cy="420125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CA73E6AE-F51C-1387-1A05-8CC15D1CD410}"/>
                </a:ext>
              </a:extLst>
            </p:cNvPr>
            <p:cNvSpPr txBox="1"/>
            <p:nvPr/>
          </p:nvSpPr>
          <p:spPr>
            <a:xfrm>
              <a:off x="5626641" y="1078994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ZNF572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连接符: 肘形 6">
              <a:extLst>
                <a:ext uri="{FF2B5EF4-FFF2-40B4-BE49-F238E27FC236}">
                  <a16:creationId xmlns:a16="http://schemas.microsoft.com/office/drawing/2014/main" id="{57171D4A-FF66-A88E-A95E-C2DD7D1C0AA7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9663139" y="1544461"/>
              <a:ext cx="1017715" cy="58993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AB560065-C4EB-F924-F95A-216DBAEA0A6A}"/>
                </a:ext>
              </a:extLst>
            </p:cNvPr>
            <p:cNvSpPr txBox="1"/>
            <p:nvPr/>
          </p:nvSpPr>
          <p:spPr>
            <a:xfrm>
              <a:off x="9979446" y="961237"/>
              <a:ext cx="102951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PTPRM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3216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S7 Manhattan plot of the association study from TMM-NEO considering factors related to PPD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108D527-0F49-C8A5-1AB4-075E1A0787A2}"/>
              </a:ext>
            </a:extLst>
          </p:cNvPr>
          <p:cNvGrpSpPr/>
          <p:nvPr/>
        </p:nvGrpSpPr>
        <p:grpSpPr>
          <a:xfrm>
            <a:off x="690702" y="835791"/>
            <a:ext cx="10420321" cy="5899771"/>
            <a:chOff x="706821" y="746368"/>
            <a:chExt cx="10420321" cy="5899771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DA3187E7-2AF9-3CEA-5508-E02218B15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821" y="1122631"/>
              <a:ext cx="10420321" cy="552350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" name="连接符: 肘形 2">
              <a:extLst>
                <a:ext uri="{FF2B5EF4-FFF2-40B4-BE49-F238E27FC236}">
                  <a16:creationId xmlns:a16="http://schemas.microsoft.com/office/drawing/2014/main" id="{04E9FC22-7765-2673-E4B1-D160353646C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717570" y="2042321"/>
              <a:ext cx="864033" cy="317318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65119C1-D48D-D0C0-66D7-7033843FEB1A}"/>
                </a:ext>
              </a:extLst>
            </p:cNvPr>
            <p:cNvSpPr txBox="1"/>
            <p:nvPr/>
          </p:nvSpPr>
          <p:spPr>
            <a:xfrm>
              <a:off x="1598578" y="1399631"/>
              <a:ext cx="78469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DAB1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连接符: 肘形 6">
              <a:extLst>
                <a:ext uri="{FF2B5EF4-FFF2-40B4-BE49-F238E27FC236}">
                  <a16:creationId xmlns:a16="http://schemas.microsoft.com/office/drawing/2014/main" id="{3671FA2F-5DDF-2CD2-791E-EB85D1FDDCF8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996483" y="1582765"/>
              <a:ext cx="1150036" cy="592937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20906C1C-DC12-62EA-8080-B602936A1C28}"/>
                </a:ext>
              </a:extLst>
            </p:cNvPr>
            <p:cNvSpPr txBox="1"/>
            <p:nvPr/>
          </p:nvSpPr>
          <p:spPr>
            <a:xfrm>
              <a:off x="2417377" y="934884"/>
              <a:ext cx="171531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RP11-166N6.3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连接符: 肘形 10">
              <a:extLst>
                <a:ext uri="{FF2B5EF4-FFF2-40B4-BE49-F238E27FC236}">
                  <a16:creationId xmlns:a16="http://schemas.microsoft.com/office/drawing/2014/main" id="{036048E6-25E5-FCCF-23A7-E3754E0B0F9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904943" y="1777234"/>
              <a:ext cx="1289942" cy="199814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B2EC3D12-382D-0A8B-41A1-E8C3875A0A10}"/>
                </a:ext>
              </a:extLst>
            </p:cNvPr>
            <p:cNvSpPr txBox="1"/>
            <p:nvPr/>
          </p:nvSpPr>
          <p:spPr>
            <a:xfrm>
              <a:off x="4257472" y="892905"/>
              <a:ext cx="89818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UGT8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连接符: 肘形 13">
              <a:extLst>
                <a:ext uri="{FF2B5EF4-FFF2-40B4-BE49-F238E27FC236}">
                  <a16:creationId xmlns:a16="http://schemas.microsoft.com/office/drawing/2014/main" id="{81C28390-7BC8-08A4-4051-D73E720C9317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4954839" y="1313092"/>
              <a:ext cx="1334702" cy="947619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4B36B09-7DA3-5EE7-675D-6BD37AA9BE96}"/>
                </a:ext>
              </a:extLst>
            </p:cNvPr>
            <p:cNvSpPr txBox="1"/>
            <p:nvPr/>
          </p:nvSpPr>
          <p:spPr>
            <a:xfrm>
              <a:off x="5702062" y="748678"/>
              <a:ext cx="108952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DOCK2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连接符: 肘形 16">
              <a:extLst>
                <a:ext uri="{FF2B5EF4-FFF2-40B4-BE49-F238E27FC236}">
                  <a16:creationId xmlns:a16="http://schemas.microsoft.com/office/drawing/2014/main" id="{1EC30BED-43E2-3BCA-AD8E-D5D5C36CBE8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9732084" y="1288686"/>
              <a:ext cx="1215186" cy="873834"/>
            </a:xfrm>
            <a:prstGeom prst="bentConnector3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7AC0ED3-3ECD-A70A-2B21-D2F7E28EEFF3}"/>
                </a:ext>
              </a:extLst>
            </p:cNvPr>
            <p:cNvSpPr txBox="1"/>
            <p:nvPr/>
          </p:nvSpPr>
          <p:spPr>
            <a:xfrm>
              <a:off x="9453696" y="746368"/>
              <a:ext cx="108952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PDGFB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098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77DA11F-08A1-447D-0017-AA9A21B96ECE}"/>
              </a:ext>
            </a:extLst>
          </p:cNvPr>
          <p:cNvSpPr txBox="1"/>
          <p:nvPr/>
        </p:nvSpPr>
        <p:spPr>
          <a:xfrm>
            <a:off x="0" y="122438"/>
            <a:ext cx="11111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 Manhattan plot of the association study from NGO-NEO considering factors related to PPD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8F12564-A8CD-67EC-0E61-580972D06E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49" y="761083"/>
            <a:ext cx="10069170" cy="555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40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660</Words>
  <Application>Microsoft Macintosh PowerPoint</Application>
  <PresentationFormat>ワイド画面</PresentationFormat>
  <Paragraphs>83</Paragraphs>
  <Slides>32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32</vt:i4>
      </vt:variant>
    </vt:vector>
  </HeadingPairs>
  <TitlesOfParts>
    <vt:vector size="38" baseType="lpstr">
      <vt:lpstr>游ゴシック</vt:lpstr>
      <vt:lpstr>游ゴシック Light</vt:lpstr>
      <vt:lpstr>Arial</vt:lpstr>
      <vt:lpstr>Calibri</vt:lpstr>
      <vt:lpstr>Times New Roman</vt:lpstr>
      <vt:lpstr>Office 主题​​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O365</cp:lastModifiedBy>
  <cp:revision>157</cp:revision>
  <dcterms:created xsi:type="dcterms:W3CDTF">2022-11-09T02:26:02Z</dcterms:created>
  <dcterms:modified xsi:type="dcterms:W3CDTF">2023-02-14T11:06:17Z</dcterms:modified>
</cp:coreProperties>
</file>