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72" r:id="rId3"/>
    <p:sldId id="267" r:id="rId4"/>
    <p:sldId id="276" r:id="rId5"/>
    <p:sldId id="263" r:id="rId6"/>
    <p:sldId id="273" r:id="rId7"/>
    <p:sldId id="275" r:id="rId8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ann Fernandez" initials="" lastIdx="2" clrIdx="0"/>
  <p:cmAuthor id="1" name="Rodolphe FISCHMEISTER" initials="RF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4A9"/>
    <a:srgbClr val="C30500"/>
    <a:srgbClr val="D7A400"/>
    <a:srgbClr val="0300C3"/>
    <a:srgbClr val="6D00DA"/>
    <a:srgbClr val="E2307F"/>
    <a:srgbClr val="0300C2"/>
    <a:srgbClr val="4A7DBB"/>
    <a:srgbClr val="BA6F6C"/>
    <a:srgbClr val="FBE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5266"/>
    <p:restoredTop sz="86818" autoAdjust="0"/>
  </p:normalViewPr>
  <p:slideViewPr>
    <p:cSldViewPr snapToGrid="0" snapToObjects="1">
      <p:cViewPr varScale="1">
        <p:scale>
          <a:sx n="78" d="100"/>
          <a:sy n="78" d="100"/>
        </p:scale>
        <p:origin x="4360" y="1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288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6581A-052D-3542-97DC-49B0B08C3DD8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6DEF0-00F7-F347-88A7-9B76480C0F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001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6DEF0-00F7-F347-88A7-9B76480C0FA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261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6DEF0-00F7-F347-88A7-9B76480C0FA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086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6DEF0-00F7-F347-88A7-9B76480C0FA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838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6DEF0-00F7-F347-88A7-9B76480C0FA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829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6DEF0-00F7-F347-88A7-9B76480C0FA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48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61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02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53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33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04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6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16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07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83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542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75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137EF-3895-424D-AC60-BB180E46031D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89E65-6901-344C-B703-81DEFAF489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18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9.ti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microsoft.com/office/2007/relationships/hdphoto" Target="../media/hdphoto1.wdp"/><Relationship Id="rId5" Type="http://schemas.openxmlformats.org/officeDocument/2006/relationships/image" Target="../media/image3.em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ZoneTexte 5">
            <a:extLst>
              <a:ext uri="{FF2B5EF4-FFF2-40B4-BE49-F238E27FC236}">
                <a16:creationId xmlns:a16="http://schemas.microsoft.com/office/drawing/2014/main" id="{2B29F602-7F2D-E143-9A26-0C8E1D264C34}"/>
              </a:ext>
            </a:extLst>
          </p:cNvPr>
          <p:cNvSpPr txBox="1"/>
          <p:nvPr/>
        </p:nvSpPr>
        <p:spPr>
          <a:xfrm rot="16200000">
            <a:off x="-40444" y="5175624"/>
            <a:ext cx="1485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>
                <a:latin typeface="Times New Roman"/>
                <a:cs typeface="Times New Roman"/>
              </a:rPr>
              <a:t>proteins (% of total)</a:t>
            </a:r>
            <a:endParaRPr lang="fr-FR" sz="1200" dirty="0">
              <a:latin typeface="Times New Roman"/>
              <a:cs typeface="Times New Roman"/>
            </a:endParaRPr>
          </a:p>
        </p:txBody>
      </p:sp>
      <p:pic>
        <p:nvPicPr>
          <p:cNvPr id="89" name="Imag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20" y="4611404"/>
            <a:ext cx="1713520" cy="1440000"/>
          </a:xfrm>
          <a:prstGeom prst="rect">
            <a:avLst/>
          </a:prstGeom>
        </p:spPr>
      </p:pic>
      <p:sp>
        <p:nvSpPr>
          <p:cNvPr id="98" name="ZoneTexte 97"/>
          <p:cNvSpPr txBox="1"/>
          <p:nvPr/>
        </p:nvSpPr>
        <p:spPr>
          <a:xfrm>
            <a:off x="332963" y="4147199"/>
            <a:ext cx="41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imes New Roman"/>
                <a:cs typeface="Times New Roman"/>
              </a:rPr>
              <a:t>C</a:t>
            </a:r>
          </a:p>
        </p:txBody>
      </p:sp>
      <p:pic>
        <p:nvPicPr>
          <p:cNvPr id="133" name="Image 132"/>
          <p:cNvPicPr>
            <a:picLocks noChangeAspect="1"/>
          </p:cNvPicPr>
          <p:nvPr/>
        </p:nvPicPr>
        <p:blipFill rotWithShape="1">
          <a:blip r:embed="rId4"/>
          <a:srcRect l="54553" t="56855" r="8859" b="30948"/>
          <a:stretch/>
        </p:blipFill>
        <p:spPr>
          <a:xfrm>
            <a:off x="1543844" y="4754394"/>
            <a:ext cx="730560" cy="28800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688B974-39F1-8F4A-A0A4-39EDE0ABAE8A}"/>
              </a:ext>
            </a:extLst>
          </p:cNvPr>
          <p:cNvSpPr txBox="1"/>
          <p:nvPr/>
        </p:nvSpPr>
        <p:spPr>
          <a:xfrm>
            <a:off x="1579039" y="4503139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>
                <a:latin typeface="Times New Roman" panose="02020603050405020304" pitchFamily="18" charset="0"/>
                <a:cs typeface="Times New Roman" panose="02020603050405020304" pitchFamily="18" charset="0"/>
              </a:rPr>
              <a:t>U      B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74E5027-C6FA-B44F-8797-C5AE9D1C3D3F}"/>
              </a:ext>
            </a:extLst>
          </p:cNvPr>
          <p:cNvSpPr txBox="1"/>
          <p:nvPr/>
        </p:nvSpPr>
        <p:spPr>
          <a:xfrm>
            <a:off x="2207737" y="4777361"/>
            <a:ext cx="635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Rap1</a:t>
            </a:r>
          </a:p>
        </p:txBody>
      </p:sp>
      <p:sp>
        <p:nvSpPr>
          <p:cNvPr id="148" name="ZoneTexte 24">
            <a:extLst>
              <a:ext uri="{FF2B5EF4-FFF2-40B4-BE49-F238E27FC236}">
                <a16:creationId xmlns:a16="http://schemas.microsoft.com/office/drawing/2014/main" id="{47D19BFD-EE04-E743-BC23-64384A5A02D8}"/>
              </a:ext>
            </a:extLst>
          </p:cNvPr>
          <p:cNvSpPr txBox="1"/>
          <p:nvPr/>
        </p:nvSpPr>
        <p:spPr>
          <a:xfrm>
            <a:off x="5472444" y="9440633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1955213" y="1239892"/>
            <a:ext cx="639063" cy="458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480145" y="962892"/>
            <a:ext cx="162674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regulatory</a:t>
            </a: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763580" y="1239889"/>
            <a:ext cx="1126923" cy="458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628944" y="967473"/>
            <a:ext cx="13207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catalytic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32963" y="474742"/>
            <a:ext cx="41048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113" name="ZoneTexte 67">
            <a:extLst>
              <a:ext uri="{FF2B5EF4-FFF2-40B4-BE49-F238E27FC236}">
                <a16:creationId xmlns:a16="http://schemas.microsoft.com/office/drawing/2014/main" id="{178FC660-80AA-3B44-91E4-30245302C3AB}"/>
              </a:ext>
            </a:extLst>
          </p:cNvPr>
          <p:cNvSpPr txBox="1"/>
          <p:nvPr/>
        </p:nvSpPr>
        <p:spPr>
          <a:xfrm>
            <a:off x="393978" y="1270663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15" name="ZoneTexte 76">
            <a:extLst>
              <a:ext uri="{FF2B5EF4-FFF2-40B4-BE49-F238E27FC236}">
                <a16:creationId xmlns:a16="http://schemas.microsoft.com/office/drawing/2014/main" id="{1C01F0B4-2B7A-D24A-A618-C1F0F48AF55E}"/>
              </a:ext>
            </a:extLst>
          </p:cNvPr>
          <p:cNvSpPr txBox="1"/>
          <p:nvPr/>
        </p:nvSpPr>
        <p:spPr>
          <a:xfrm>
            <a:off x="393978" y="1630121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16" name="ZoneTexte 77">
            <a:extLst>
              <a:ext uri="{FF2B5EF4-FFF2-40B4-BE49-F238E27FC236}">
                <a16:creationId xmlns:a16="http://schemas.microsoft.com/office/drawing/2014/main" id="{BE4905A8-6036-CD4F-9F8F-04339345BBCC}"/>
              </a:ext>
            </a:extLst>
          </p:cNvPr>
          <p:cNvSpPr txBox="1"/>
          <p:nvPr/>
        </p:nvSpPr>
        <p:spPr>
          <a:xfrm>
            <a:off x="393978" y="1921199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17" name="ZoneTexte 78">
            <a:extLst>
              <a:ext uri="{FF2B5EF4-FFF2-40B4-BE49-F238E27FC236}">
                <a16:creationId xmlns:a16="http://schemas.microsoft.com/office/drawing/2014/main" id="{887167AF-2908-8341-B1DC-D4867723F9D3}"/>
              </a:ext>
            </a:extLst>
          </p:cNvPr>
          <p:cNvSpPr txBox="1"/>
          <p:nvPr/>
        </p:nvSpPr>
        <p:spPr>
          <a:xfrm>
            <a:off x="393978" y="2220286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18" name="ZoneTexte 79">
            <a:extLst>
              <a:ext uri="{FF2B5EF4-FFF2-40B4-BE49-F238E27FC236}">
                <a16:creationId xmlns:a16="http://schemas.microsoft.com/office/drawing/2014/main" id="{CA258457-3B29-754B-B233-EDE6E938F010}"/>
              </a:ext>
            </a:extLst>
          </p:cNvPr>
          <p:cNvSpPr txBox="1"/>
          <p:nvPr/>
        </p:nvSpPr>
        <p:spPr>
          <a:xfrm>
            <a:off x="393978" y="3211870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119" name="ZoneTexte 81">
            <a:extLst>
              <a:ext uri="{FF2B5EF4-FFF2-40B4-BE49-F238E27FC236}">
                <a16:creationId xmlns:a16="http://schemas.microsoft.com/office/drawing/2014/main" id="{37951BAD-369A-8245-AFB0-1B4DC91C4EA9}"/>
              </a:ext>
            </a:extLst>
          </p:cNvPr>
          <p:cNvSpPr txBox="1"/>
          <p:nvPr/>
        </p:nvSpPr>
        <p:spPr>
          <a:xfrm>
            <a:off x="584115" y="3202865"/>
            <a:ext cx="313491" cy="2844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0" name="ZoneTexte 82">
            <a:extLst>
              <a:ext uri="{FF2B5EF4-FFF2-40B4-BE49-F238E27FC236}">
                <a16:creationId xmlns:a16="http://schemas.microsoft.com/office/drawing/2014/main" id="{C50F2016-6F69-C944-A0D9-A43623D0642E}"/>
              </a:ext>
            </a:extLst>
          </p:cNvPr>
          <p:cNvSpPr txBox="1"/>
          <p:nvPr/>
        </p:nvSpPr>
        <p:spPr>
          <a:xfrm>
            <a:off x="2352710" y="3206508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881</a:t>
            </a:r>
          </a:p>
        </p:txBody>
      </p:sp>
      <p:sp>
        <p:nvSpPr>
          <p:cNvPr id="121" name="ZoneTexte 92">
            <a:extLst>
              <a:ext uri="{FF2B5EF4-FFF2-40B4-BE49-F238E27FC236}">
                <a16:creationId xmlns:a16="http://schemas.microsoft.com/office/drawing/2014/main" id="{73207E2D-5283-8043-AF62-F82705B93726}"/>
              </a:ext>
            </a:extLst>
          </p:cNvPr>
          <p:cNvSpPr txBox="1"/>
          <p:nvPr/>
        </p:nvSpPr>
        <p:spPr>
          <a:xfrm>
            <a:off x="1777270" y="2247435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318</a:t>
            </a:r>
          </a:p>
        </p:txBody>
      </p:sp>
      <p:sp>
        <p:nvSpPr>
          <p:cNvPr id="122" name="ZoneTexte 110">
            <a:extLst>
              <a:ext uri="{FF2B5EF4-FFF2-40B4-BE49-F238E27FC236}">
                <a16:creationId xmlns:a16="http://schemas.microsoft.com/office/drawing/2014/main" id="{55B8F76D-28BB-214B-914B-1FBC1A2A11B1}"/>
              </a:ext>
            </a:extLst>
          </p:cNvPr>
          <p:cNvSpPr txBox="1"/>
          <p:nvPr/>
        </p:nvSpPr>
        <p:spPr>
          <a:xfrm>
            <a:off x="588363" y="2244228"/>
            <a:ext cx="288628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3" name="ZoneTexte 111">
            <a:extLst>
              <a:ext uri="{FF2B5EF4-FFF2-40B4-BE49-F238E27FC236}">
                <a16:creationId xmlns:a16="http://schemas.microsoft.com/office/drawing/2014/main" id="{CDAC91EB-A20A-0B4C-8943-B4480A3A930E}"/>
              </a:ext>
            </a:extLst>
          </p:cNvPr>
          <p:cNvSpPr txBox="1"/>
          <p:nvPr/>
        </p:nvSpPr>
        <p:spPr>
          <a:xfrm>
            <a:off x="785366" y="1942866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50</a:t>
            </a:r>
          </a:p>
        </p:txBody>
      </p:sp>
      <p:sp>
        <p:nvSpPr>
          <p:cNvPr id="124" name="ZoneTexte 112">
            <a:extLst>
              <a:ext uri="{FF2B5EF4-FFF2-40B4-BE49-F238E27FC236}">
                <a16:creationId xmlns:a16="http://schemas.microsoft.com/office/drawing/2014/main" id="{825CD328-CED9-8448-9C21-9E371C553ACC}"/>
              </a:ext>
            </a:extLst>
          </p:cNvPr>
          <p:cNvSpPr txBox="1"/>
          <p:nvPr/>
        </p:nvSpPr>
        <p:spPr>
          <a:xfrm>
            <a:off x="1777134" y="1936694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318</a:t>
            </a:r>
          </a:p>
        </p:txBody>
      </p:sp>
      <p:sp>
        <p:nvSpPr>
          <p:cNvPr id="125" name="ZoneTexte 116">
            <a:extLst>
              <a:ext uri="{FF2B5EF4-FFF2-40B4-BE49-F238E27FC236}">
                <a16:creationId xmlns:a16="http://schemas.microsoft.com/office/drawing/2014/main" id="{1225079B-1CBD-FF42-8B65-AB279664BA51}"/>
              </a:ext>
            </a:extLst>
          </p:cNvPr>
          <p:cNvSpPr txBox="1"/>
          <p:nvPr/>
        </p:nvSpPr>
        <p:spPr>
          <a:xfrm>
            <a:off x="1469409" y="1626952"/>
            <a:ext cx="421423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184</a:t>
            </a:r>
          </a:p>
        </p:txBody>
      </p:sp>
      <p:sp>
        <p:nvSpPr>
          <p:cNvPr id="126" name="ZoneTexte 120">
            <a:extLst>
              <a:ext uri="{FF2B5EF4-FFF2-40B4-BE49-F238E27FC236}">
                <a16:creationId xmlns:a16="http://schemas.microsoft.com/office/drawing/2014/main" id="{93B5DB66-A2E7-DF4E-94A4-D827971E5CBD}"/>
              </a:ext>
            </a:extLst>
          </p:cNvPr>
          <p:cNvSpPr txBox="1"/>
          <p:nvPr/>
        </p:nvSpPr>
        <p:spPr>
          <a:xfrm>
            <a:off x="624012" y="1614912"/>
            <a:ext cx="229112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27" name="ZoneTexte 121">
            <a:extLst>
              <a:ext uri="{FF2B5EF4-FFF2-40B4-BE49-F238E27FC236}">
                <a16:creationId xmlns:a16="http://schemas.microsoft.com/office/drawing/2014/main" id="{ABA7D552-5962-EF4A-B388-83E7C895DCB6}"/>
              </a:ext>
            </a:extLst>
          </p:cNvPr>
          <p:cNvSpPr txBox="1"/>
          <p:nvPr/>
        </p:nvSpPr>
        <p:spPr>
          <a:xfrm>
            <a:off x="1410999" y="1298920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184</a:t>
            </a:r>
          </a:p>
        </p:txBody>
      </p:sp>
      <p:sp>
        <p:nvSpPr>
          <p:cNvPr id="128" name="ZoneTexte 124">
            <a:extLst>
              <a:ext uri="{FF2B5EF4-FFF2-40B4-BE49-F238E27FC236}">
                <a16:creationId xmlns:a16="http://schemas.microsoft.com/office/drawing/2014/main" id="{6474EDEF-5958-1A46-857B-899CB1987E05}"/>
              </a:ext>
            </a:extLst>
          </p:cNvPr>
          <p:cNvSpPr txBox="1"/>
          <p:nvPr/>
        </p:nvSpPr>
        <p:spPr>
          <a:xfrm>
            <a:off x="760201" y="1309351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50</a:t>
            </a:r>
          </a:p>
        </p:txBody>
      </p:sp>
      <p:sp>
        <p:nvSpPr>
          <p:cNvPr id="130" name="ZoneTexte 125">
            <a:extLst>
              <a:ext uri="{FF2B5EF4-FFF2-40B4-BE49-F238E27FC236}">
                <a16:creationId xmlns:a16="http://schemas.microsoft.com/office/drawing/2014/main" id="{C5A8912F-3710-1A40-A1EF-C5200949FC48}"/>
              </a:ext>
            </a:extLst>
          </p:cNvPr>
          <p:cNvSpPr txBox="1"/>
          <p:nvPr/>
        </p:nvSpPr>
        <p:spPr>
          <a:xfrm>
            <a:off x="1039800" y="2585715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184</a:t>
            </a:r>
          </a:p>
        </p:txBody>
      </p:sp>
      <p:sp>
        <p:nvSpPr>
          <p:cNvPr id="131" name="ZoneTexte 126">
            <a:extLst>
              <a:ext uri="{FF2B5EF4-FFF2-40B4-BE49-F238E27FC236}">
                <a16:creationId xmlns:a16="http://schemas.microsoft.com/office/drawing/2014/main" id="{622DF1F3-335E-D04E-A2C2-B28AD48299AB}"/>
              </a:ext>
            </a:extLst>
          </p:cNvPr>
          <p:cNvSpPr txBox="1"/>
          <p:nvPr/>
        </p:nvSpPr>
        <p:spPr>
          <a:xfrm>
            <a:off x="2355035" y="2567231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881</a:t>
            </a:r>
          </a:p>
        </p:txBody>
      </p:sp>
      <p:grpSp>
        <p:nvGrpSpPr>
          <p:cNvPr id="134" name="Grouper 133"/>
          <p:cNvGrpSpPr/>
          <p:nvPr/>
        </p:nvGrpSpPr>
        <p:grpSpPr>
          <a:xfrm>
            <a:off x="826806" y="3233225"/>
            <a:ext cx="1592496" cy="229490"/>
            <a:chOff x="5101253" y="5950565"/>
            <a:chExt cx="2682485" cy="288000"/>
          </a:xfrm>
          <a:effectLst/>
        </p:grpSpPr>
        <p:cxnSp>
          <p:nvCxnSpPr>
            <p:cNvPr id="135" name="Connecteur droit 134"/>
            <p:cNvCxnSpPr>
              <a:stCxn id="136" idx="3"/>
              <a:endCxn id="139" idx="1"/>
            </p:cNvCxnSpPr>
            <p:nvPr/>
          </p:nvCxnSpPr>
          <p:spPr>
            <a:xfrm>
              <a:off x="5546536" y="6094565"/>
              <a:ext cx="1431162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angle à coins arrondis 135"/>
            <p:cNvSpPr/>
            <p:nvPr/>
          </p:nvSpPr>
          <p:spPr>
            <a:xfrm>
              <a:off x="5101253" y="5950565"/>
              <a:ext cx="445283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137" name="Rectangle à coins arrondis 136"/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138" name="Rectangle à coins arrondis 137"/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39" name="Rectangle à coins arrondis 138"/>
            <p:cNvSpPr/>
            <p:nvPr/>
          </p:nvSpPr>
          <p:spPr>
            <a:xfrm>
              <a:off x="6977698" y="5950565"/>
              <a:ext cx="806040" cy="28800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140" name="Rectangle à coins arrondis 139"/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141" name="Grouper 140"/>
          <p:cNvGrpSpPr/>
          <p:nvPr/>
        </p:nvGrpSpPr>
        <p:grpSpPr>
          <a:xfrm>
            <a:off x="810941" y="2269733"/>
            <a:ext cx="1057411" cy="229490"/>
            <a:chOff x="5101253" y="5950565"/>
            <a:chExt cx="1781159" cy="288000"/>
          </a:xfrm>
          <a:effectLst/>
        </p:grpSpPr>
        <p:cxnSp>
          <p:nvCxnSpPr>
            <p:cNvPr id="142" name="Connecteur droit 141"/>
            <p:cNvCxnSpPr>
              <a:stCxn id="143" idx="3"/>
              <a:endCxn id="149" idx="3"/>
            </p:cNvCxnSpPr>
            <p:nvPr/>
          </p:nvCxnSpPr>
          <p:spPr>
            <a:xfrm>
              <a:off x="5546536" y="6094565"/>
              <a:ext cx="133587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Rectangle à coins arrondis 142"/>
            <p:cNvSpPr/>
            <p:nvPr/>
          </p:nvSpPr>
          <p:spPr>
            <a:xfrm>
              <a:off x="5101253" y="5950565"/>
              <a:ext cx="445283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145" name="Rectangle à coins arrondis 144"/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149" name="Rectangle à coins arrondis 148"/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50" name="Rectangle à coins arrondis 149"/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151" name="Grouper 150"/>
          <p:cNvGrpSpPr/>
          <p:nvPr/>
        </p:nvGrpSpPr>
        <p:grpSpPr>
          <a:xfrm>
            <a:off x="1141700" y="1956081"/>
            <a:ext cx="725945" cy="229490"/>
            <a:chOff x="5659591" y="5950565"/>
            <a:chExt cx="1222821" cy="288000"/>
          </a:xfrm>
          <a:effectLst/>
        </p:grpSpPr>
        <p:cxnSp>
          <p:nvCxnSpPr>
            <p:cNvPr id="152" name="Connecteur droit 151"/>
            <p:cNvCxnSpPr>
              <a:stCxn id="153" idx="1"/>
              <a:endCxn id="154" idx="3"/>
            </p:cNvCxnSpPr>
            <p:nvPr/>
          </p:nvCxnSpPr>
          <p:spPr>
            <a:xfrm>
              <a:off x="5659591" y="6094565"/>
              <a:ext cx="12228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Rectangle à coins arrondis 152"/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154" name="Rectangle à coins arrondis 153"/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55" name="Rectangle à coins arrondis 154"/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156" name="Grouper 155"/>
          <p:cNvGrpSpPr/>
          <p:nvPr/>
        </p:nvGrpSpPr>
        <p:grpSpPr>
          <a:xfrm>
            <a:off x="803799" y="1638970"/>
            <a:ext cx="669779" cy="229490"/>
            <a:chOff x="5101253" y="5950565"/>
            <a:chExt cx="1128211" cy="288000"/>
          </a:xfrm>
          <a:effectLst/>
        </p:grpSpPr>
        <p:cxnSp>
          <p:nvCxnSpPr>
            <p:cNvPr id="157" name="Connecteur droit 156"/>
            <p:cNvCxnSpPr>
              <a:stCxn id="158" idx="3"/>
              <a:endCxn id="160" idx="3"/>
            </p:cNvCxnSpPr>
            <p:nvPr/>
          </p:nvCxnSpPr>
          <p:spPr>
            <a:xfrm>
              <a:off x="5546536" y="6094565"/>
              <a:ext cx="682928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à coins arrondis 157"/>
            <p:cNvSpPr/>
            <p:nvPr/>
          </p:nvSpPr>
          <p:spPr>
            <a:xfrm>
              <a:off x="5101253" y="5950565"/>
              <a:ext cx="445283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159" name="Rectangle à coins arrondis 158"/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160" name="Rectangle à coins arrondis 159"/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161" name="Grouper 160"/>
          <p:cNvGrpSpPr/>
          <p:nvPr/>
        </p:nvGrpSpPr>
        <p:grpSpPr>
          <a:xfrm>
            <a:off x="1530039" y="2579228"/>
            <a:ext cx="873398" cy="229490"/>
            <a:chOff x="6312540" y="5950565"/>
            <a:chExt cx="1471198" cy="288000"/>
          </a:xfrm>
          <a:effectLst/>
        </p:grpSpPr>
        <p:cxnSp>
          <p:nvCxnSpPr>
            <p:cNvPr id="162" name="Connecteur droit 161"/>
            <p:cNvCxnSpPr>
              <a:stCxn id="163" idx="1"/>
              <a:endCxn id="164" idx="1"/>
            </p:cNvCxnSpPr>
            <p:nvPr/>
          </p:nvCxnSpPr>
          <p:spPr>
            <a:xfrm>
              <a:off x="6312540" y="6094565"/>
              <a:ext cx="665159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Rectangle à coins arrondis 162"/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64" name="Rectangle à coins arrondis 163"/>
            <p:cNvSpPr/>
            <p:nvPr/>
          </p:nvSpPr>
          <p:spPr>
            <a:xfrm>
              <a:off x="6977698" y="5950565"/>
              <a:ext cx="806040" cy="28800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</p:grpSp>
      <p:grpSp>
        <p:nvGrpSpPr>
          <p:cNvPr id="165" name="Grouper 164"/>
          <p:cNvGrpSpPr/>
          <p:nvPr/>
        </p:nvGrpSpPr>
        <p:grpSpPr>
          <a:xfrm>
            <a:off x="1132727" y="1331040"/>
            <a:ext cx="338313" cy="229490"/>
            <a:chOff x="5659592" y="5950565"/>
            <a:chExt cx="569872" cy="288000"/>
          </a:xfrm>
          <a:effectLst/>
        </p:grpSpPr>
        <p:sp>
          <p:nvSpPr>
            <p:cNvPr id="166" name="Rectangle à coins arrondis 165"/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167" name="Rectangle à coins arrondis 166"/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cxnSp>
        <p:nvCxnSpPr>
          <p:cNvPr id="169" name="Connecteur droit 168"/>
          <p:cNvCxnSpPr>
            <a:stCxn id="174" idx="1"/>
            <a:endCxn id="173" idx="1"/>
          </p:cNvCxnSpPr>
          <p:nvPr/>
        </p:nvCxnSpPr>
        <p:spPr>
          <a:xfrm>
            <a:off x="1448033" y="3024741"/>
            <a:ext cx="478965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Rectangle à coins arrondis 171"/>
          <p:cNvSpPr/>
          <p:nvPr/>
        </p:nvSpPr>
        <p:spPr>
          <a:xfrm>
            <a:off x="1532117" y="2909996"/>
            <a:ext cx="338313" cy="229490"/>
          </a:xfrm>
          <a:prstGeom prst="roundRect">
            <a:avLst/>
          </a:prstGeom>
          <a:solidFill>
            <a:srgbClr val="FCAFD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kern="0" dirty="0">
                <a:solidFill>
                  <a:schemeClr val="tx1"/>
                </a:solidFill>
                <a:latin typeface="Times New Roman"/>
                <a:cs typeface="Times New Roman"/>
              </a:rPr>
              <a:t>CNB</a:t>
            </a:r>
          </a:p>
        </p:txBody>
      </p:sp>
      <p:sp>
        <p:nvSpPr>
          <p:cNvPr id="173" name="Rectangle à coins arrondis 172"/>
          <p:cNvSpPr/>
          <p:nvPr/>
        </p:nvSpPr>
        <p:spPr>
          <a:xfrm>
            <a:off x="1926998" y="2909996"/>
            <a:ext cx="478517" cy="229490"/>
          </a:xfrm>
          <a:prstGeom prst="roundRect">
            <a:avLst/>
          </a:prstGeom>
          <a:solidFill>
            <a:srgbClr val="FFFF6D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kern="0" dirty="0">
                <a:solidFill>
                  <a:schemeClr val="tx1"/>
                </a:solidFill>
                <a:latin typeface="Times New Roman"/>
                <a:cs typeface="Times New Roman"/>
              </a:rPr>
              <a:t>GEF</a:t>
            </a:r>
          </a:p>
        </p:txBody>
      </p:sp>
      <p:sp>
        <p:nvSpPr>
          <p:cNvPr id="174" name="Rectangle à coins arrondis 173"/>
          <p:cNvSpPr/>
          <p:nvPr/>
        </p:nvSpPr>
        <p:spPr>
          <a:xfrm>
            <a:off x="1448033" y="2909996"/>
            <a:ext cx="34765" cy="229490"/>
          </a:xfrm>
          <a:prstGeom prst="roundRect">
            <a:avLst/>
          </a:prstGeom>
          <a:solidFill>
            <a:srgbClr val="22FF1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>
              <a:solidFill>
                <a:srgbClr val="22FF1F"/>
              </a:solidFill>
              <a:latin typeface="Times New Roman"/>
              <a:cs typeface="Times New Roman"/>
            </a:endParaRPr>
          </a:p>
        </p:txBody>
      </p:sp>
      <p:sp>
        <p:nvSpPr>
          <p:cNvPr id="175" name="ZoneTexte 125">
            <a:extLst>
              <a:ext uri="{FF2B5EF4-FFF2-40B4-BE49-F238E27FC236}">
                <a16:creationId xmlns:a16="http://schemas.microsoft.com/office/drawing/2014/main" id="{C5A8912F-3710-1A40-A1EF-C5200949FC48}"/>
              </a:ext>
            </a:extLst>
          </p:cNvPr>
          <p:cNvSpPr txBox="1"/>
          <p:nvPr/>
        </p:nvSpPr>
        <p:spPr>
          <a:xfrm>
            <a:off x="1039800" y="2900718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149</a:t>
            </a:r>
          </a:p>
        </p:txBody>
      </p:sp>
      <p:sp>
        <p:nvSpPr>
          <p:cNvPr id="176" name="ZoneTexte 126">
            <a:extLst>
              <a:ext uri="{FF2B5EF4-FFF2-40B4-BE49-F238E27FC236}">
                <a16:creationId xmlns:a16="http://schemas.microsoft.com/office/drawing/2014/main" id="{622DF1F3-335E-D04E-A2C2-B28AD48299AB}"/>
              </a:ext>
            </a:extLst>
          </p:cNvPr>
          <p:cNvSpPr txBox="1"/>
          <p:nvPr/>
        </p:nvSpPr>
        <p:spPr>
          <a:xfrm>
            <a:off x="2362704" y="2893936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881</a:t>
            </a:r>
          </a:p>
        </p:txBody>
      </p:sp>
      <p:sp>
        <p:nvSpPr>
          <p:cNvPr id="177" name="ZoneTexte 78">
            <a:extLst>
              <a:ext uri="{FF2B5EF4-FFF2-40B4-BE49-F238E27FC236}">
                <a16:creationId xmlns:a16="http://schemas.microsoft.com/office/drawing/2014/main" id="{887167AF-2908-8341-B1DC-D4867723F9D3}"/>
              </a:ext>
            </a:extLst>
          </p:cNvPr>
          <p:cNvSpPr txBox="1"/>
          <p:nvPr/>
        </p:nvSpPr>
        <p:spPr>
          <a:xfrm>
            <a:off x="393978" y="2561012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178" name="ZoneTexte 78">
            <a:extLst>
              <a:ext uri="{FF2B5EF4-FFF2-40B4-BE49-F238E27FC236}">
                <a16:creationId xmlns:a16="http://schemas.microsoft.com/office/drawing/2014/main" id="{887167AF-2908-8341-B1DC-D4867723F9D3}"/>
              </a:ext>
            </a:extLst>
          </p:cNvPr>
          <p:cNvSpPr txBox="1"/>
          <p:nvPr/>
        </p:nvSpPr>
        <p:spPr>
          <a:xfrm>
            <a:off x="393978" y="2914106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184" name="ZoneTexte 81">
            <a:extLst>
              <a:ext uri="{FF2B5EF4-FFF2-40B4-BE49-F238E27FC236}">
                <a16:creationId xmlns:a16="http://schemas.microsoft.com/office/drawing/2014/main" id="{37951BAD-369A-8245-AFB0-1B4DC91C4EA9}"/>
              </a:ext>
            </a:extLst>
          </p:cNvPr>
          <p:cNvSpPr txBox="1"/>
          <p:nvPr/>
        </p:nvSpPr>
        <p:spPr>
          <a:xfrm>
            <a:off x="1420768" y="3561904"/>
            <a:ext cx="675195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321</a:t>
            </a:r>
          </a:p>
        </p:txBody>
      </p:sp>
      <p:sp>
        <p:nvSpPr>
          <p:cNvPr id="185" name="ZoneTexte 82">
            <a:extLst>
              <a:ext uri="{FF2B5EF4-FFF2-40B4-BE49-F238E27FC236}">
                <a16:creationId xmlns:a16="http://schemas.microsoft.com/office/drawing/2014/main" id="{C50F2016-6F69-C944-A0D9-A43623D0642E}"/>
              </a:ext>
            </a:extLst>
          </p:cNvPr>
          <p:cNvSpPr txBox="1"/>
          <p:nvPr/>
        </p:nvSpPr>
        <p:spPr>
          <a:xfrm>
            <a:off x="2358600" y="3554725"/>
            <a:ext cx="47983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Times New Roman"/>
                <a:cs typeface="Times New Roman"/>
              </a:rPr>
              <a:t>881</a:t>
            </a:r>
          </a:p>
        </p:txBody>
      </p:sp>
      <p:sp>
        <p:nvSpPr>
          <p:cNvPr id="191" name="Rectangle à coins arrondis 190"/>
          <p:cNvSpPr/>
          <p:nvPr/>
        </p:nvSpPr>
        <p:spPr>
          <a:xfrm>
            <a:off x="1946675" y="3581442"/>
            <a:ext cx="478517" cy="229490"/>
          </a:xfrm>
          <a:prstGeom prst="roundRect">
            <a:avLst/>
          </a:prstGeom>
          <a:solidFill>
            <a:srgbClr val="FFFF6D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kern="0" dirty="0">
                <a:solidFill>
                  <a:schemeClr val="tx1"/>
                </a:solidFill>
                <a:latin typeface="Times New Roman"/>
                <a:cs typeface="Times New Roman"/>
              </a:rPr>
              <a:t>GEF</a:t>
            </a:r>
          </a:p>
        </p:txBody>
      </p:sp>
      <p:sp>
        <p:nvSpPr>
          <p:cNvPr id="193" name="ZoneTexte 79">
            <a:extLst>
              <a:ext uri="{FF2B5EF4-FFF2-40B4-BE49-F238E27FC236}">
                <a16:creationId xmlns:a16="http://schemas.microsoft.com/office/drawing/2014/main" id="{CA258457-3B29-754B-B233-EDE6E938F010}"/>
              </a:ext>
            </a:extLst>
          </p:cNvPr>
          <p:cNvSpPr txBox="1"/>
          <p:nvPr/>
        </p:nvSpPr>
        <p:spPr>
          <a:xfrm>
            <a:off x="409612" y="3540112"/>
            <a:ext cx="25588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8</a:t>
            </a:r>
          </a:p>
        </p:txBody>
      </p:sp>
      <p:sp>
        <p:nvSpPr>
          <p:cNvPr id="168" name="ZoneTexte 128">
            <a:extLst>
              <a:ext uri="{FF2B5EF4-FFF2-40B4-BE49-F238E27FC236}">
                <a16:creationId xmlns:a16="http://schemas.microsoft.com/office/drawing/2014/main" id="{01FB3C40-D1E7-A44A-913C-8D0DAAA7B7D6}"/>
              </a:ext>
            </a:extLst>
          </p:cNvPr>
          <p:cNvSpPr txBox="1"/>
          <p:nvPr/>
        </p:nvSpPr>
        <p:spPr>
          <a:xfrm>
            <a:off x="3049737" y="4178503"/>
            <a:ext cx="41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imes New Roman"/>
                <a:cs typeface="Times New Roman"/>
              </a:rPr>
              <a:t>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BE0BC5-19CA-5A4D-9789-81198A92B67E}"/>
              </a:ext>
            </a:extLst>
          </p:cNvPr>
          <p:cNvGrpSpPr/>
          <p:nvPr/>
        </p:nvGrpSpPr>
        <p:grpSpPr>
          <a:xfrm>
            <a:off x="3395891" y="4165693"/>
            <a:ext cx="2862645" cy="2141337"/>
            <a:chOff x="3510350" y="4317444"/>
            <a:chExt cx="2862645" cy="2141337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69382" y="4317444"/>
              <a:ext cx="2150569" cy="1996957"/>
            </a:xfrm>
            <a:prstGeom prst="rect">
              <a:avLst/>
            </a:prstGeom>
          </p:spPr>
        </p:pic>
        <p:sp>
          <p:nvSpPr>
            <p:cNvPr id="186" name="ZoneTexte 185"/>
            <p:cNvSpPr txBox="1"/>
            <p:nvPr/>
          </p:nvSpPr>
          <p:spPr>
            <a:xfrm rot="16200000">
              <a:off x="2991335" y="5021661"/>
              <a:ext cx="13150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Times New Roman"/>
                  <a:cs typeface="Times New Roman"/>
                </a:rPr>
                <a:t>fluorescence (</a:t>
              </a:r>
              <a:r>
                <a:rPr lang="fr-FR" sz="1200" dirty="0" err="1">
                  <a:latin typeface="Times New Roman"/>
                  <a:cs typeface="Times New Roman"/>
                </a:rPr>
                <a:t>a.u</a:t>
              </a:r>
              <a:r>
                <a:rPr lang="fr-FR" sz="12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4311501" y="6181782"/>
              <a:ext cx="131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Times New Roman"/>
                  <a:cs typeface="Times New Roman"/>
                </a:rPr>
                <a:t>time (s)</a:t>
              </a: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4453880" y="5481919"/>
              <a:ext cx="1919115" cy="60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fr-FR" sz="1000" dirty="0">
                  <a:latin typeface="Times New Roman"/>
                  <a:cs typeface="Times New Roman"/>
                </a:rPr>
                <a:t>spontaneous</a:t>
              </a:r>
            </a:p>
            <a:p>
              <a:pPr>
                <a:lnSpc>
                  <a:spcPts val="1000"/>
                </a:lnSpc>
              </a:pPr>
              <a:r>
                <a:rPr lang="fr-FR" sz="1000" dirty="0" err="1">
                  <a:solidFill>
                    <a:srgbClr val="FF6600"/>
                  </a:solidFill>
                  <a:latin typeface="Times New Roman"/>
                  <a:cs typeface="Times New Roman"/>
                </a:rPr>
                <a:t>EPAC1 + cAMP</a:t>
              </a:r>
              <a:r>
                <a:rPr lang="fr-FR" sz="1000" dirty="0">
                  <a:latin typeface="Times New Roman"/>
                  <a:cs typeface="Times New Roman"/>
                </a:rPr>
                <a:t> </a:t>
              </a:r>
            </a:p>
            <a:p>
              <a:pPr>
                <a:lnSpc>
                  <a:spcPts val="1000"/>
                </a:lnSpc>
              </a:pPr>
              <a:r>
                <a:rPr lang="fr-FR" sz="10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EPAC1 + PM liposomes</a:t>
              </a:r>
            </a:p>
            <a:p>
              <a:pPr>
                <a:lnSpc>
                  <a:spcPts val="1000"/>
                </a:lnSpc>
              </a:pPr>
              <a:r>
                <a:rPr lang="fr-FR" sz="1000" dirty="0" err="1">
                  <a:solidFill>
                    <a:srgbClr val="008000"/>
                  </a:solidFill>
                  <a:latin typeface="Times New Roman"/>
                  <a:cs typeface="Times New Roman"/>
                </a:rPr>
                <a:t>EPAC1 + cAMP</a:t>
              </a:r>
              <a:r>
                <a:rPr lang="fr-FR" sz="10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 + PM liposomes</a:t>
              </a:r>
            </a:p>
          </p:txBody>
        </p:sp>
      </p:grpSp>
      <p:sp>
        <p:nvSpPr>
          <p:cNvPr id="237" name="ZoneTexte 4">
            <a:extLst>
              <a:ext uri="{FF2B5EF4-FFF2-40B4-BE49-F238E27FC236}">
                <a16:creationId xmlns:a16="http://schemas.microsoft.com/office/drawing/2014/main" id="{7EBB13F1-FCDE-4A4E-A242-167B1A4F5915}"/>
              </a:ext>
            </a:extLst>
          </p:cNvPr>
          <p:cNvSpPr txBox="1"/>
          <p:nvPr/>
        </p:nvSpPr>
        <p:spPr>
          <a:xfrm>
            <a:off x="1225598" y="8234037"/>
            <a:ext cx="131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time (s)</a:t>
            </a:r>
          </a:p>
        </p:txBody>
      </p:sp>
      <p:pic>
        <p:nvPicPr>
          <p:cNvPr id="238" name="Image 5">
            <a:extLst>
              <a:ext uri="{FF2B5EF4-FFF2-40B4-BE49-F238E27FC236}">
                <a16:creationId xmlns:a16="http://schemas.microsoft.com/office/drawing/2014/main" id="{8BEEDFA4-E8ED-4543-8975-26BF3E575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31" y="6398758"/>
            <a:ext cx="2018617" cy="1946220"/>
          </a:xfrm>
          <a:prstGeom prst="rect">
            <a:avLst/>
          </a:prstGeom>
        </p:spPr>
      </p:pic>
      <p:sp>
        <p:nvSpPr>
          <p:cNvPr id="239" name="ZoneTexte 6">
            <a:extLst>
              <a:ext uri="{FF2B5EF4-FFF2-40B4-BE49-F238E27FC236}">
                <a16:creationId xmlns:a16="http://schemas.microsoft.com/office/drawing/2014/main" id="{E7841AEF-B9F2-F043-8228-30AE21BDF60F}"/>
              </a:ext>
            </a:extLst>
          </p:cNvPr>
          <p:cNvSpPr txBox="1"/>
          <p:nvPr/>
        </p:nvSpPr>
        <p:spPr>
          <a:xfrm rot="16200000">
            <a:off x="57976" y="7201357"/>
            <a:ext cx="1315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fluorescence (</a:t>
            </a:r>
            <a:r>
              <a:rPr lang="fr-FR" sz="1200" dirty="0" err="1">
                <a:latin typeface="Times New Roman"/>
                <a:cs typeface="Times New Roman"/>
              </a:rPr>
              <a:t>a.u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40" name="ZoneTexte 7">
            <a:extLst>
              <a:ext uri="{FF2B5EF4-FFF2-40B4-BE49-F238E27FC236}">
                <a16:creationId xmlns:a16="http://schemas.microsoft.com/office/drawing/2014/main" id="{A9E527ED-ABB5-A045-90A8-38753DA83469}"/>
              </a:ext>
            </a:extLst>
          </p:cNvPr>
          <p:cNvSpPr txBox="1"/>
          <p:nvPr/>
        </p:nvSpPr>
        <p:spPr>
          <a:xfrm>
            <a:off x="290630" y="6545078"/>
            <a:ext cx="41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242" name="ZoneTexte 9">
            <a:extLst>
              <a:ext uri="{FF2B5EF4-FFF2-40B4-BE49-F238E27FC236}">
                <a16:creationId xmlns:a16="http://schemas.microsoft.com/office/drawing/2014/main" id="{4D849463-7277-D344-BA25-AD440CE9F354}"/>
              </a:ext>
            </a:extLst>
          </p:cNvPr>
          <p:cNvSpPr txBox="1"/>
          <p:nvPr/>
        </p:nvSpPr>
        <p:spPr>
          <a:xfrm>
            <a:off x="1612869" y="8561749"/>
            <a:ext cx="3460574" cy="5770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fr-FR" sz="1050" dirty="0">
                <a:solidFill>
                  <a:srgbClr val="5400CA"/>
                </a:solidFill>
                <a:latin typeface="Times New Roman"/>
                <a:cs typeface="Times New Roman"/>
              </a:rPr>
              <a:t>Rap1+EPAC1</a:t>
            </a:r>
          </a:p>
          <a:p>
            <a:r>
              <a:rPr lang="fr-FR" sz="1050" dirty="0">
                <a:solidFill>
                  <a:srgbClr val="F90B58"/>
                </a:solidFill>
                <a:latin typeface="Times New Roman"/>
                <a:cs typeface="Times New Roman"/>
              </a:rPr>
              <a:t>+ PA or CL liposome</a:t>
            </a:r>
          </a:p>
          <a:p>
            <a:r>
              <a:rPr lang="fr-FR" sz="1050" dirty="0">
                <a:solidFill>
                  <a:srgbClr val="92D050"/>
                </a:solidFill>
                <a:latin typeface="Times New Roman"/>
                <a:cs typeface="Times New Roman"/>
              </a:rPr>
              <a:t>+ neutral liposome</a:t>
            </a:r>
          </a:p>
          <a:p>
            <a:r>
              <a:rPr lang="fr-FR" sz="1050" dirty="0">
                <a:solidFill>
                  <a:srgbClr val="0E5013"/>
                </a:solidFill>
                <a:latin typeface="Times New Roman"/>
                <a:cs typeface="Times New Roman"/>
              </a:rPr>
              <a:t>+ neutral liposome + cAMP</a:t>
            </a:r>
          </a:p>
          <a:p>
            <a:r>
              <a:rPr lang="fr-FR" sz="1050" dirty="0">
                <a:solidFill>
                  <a:srgbClr val="D3000A"/>
                </a:solidFill>
                <a:latin typeface="Times New Roman"/>
                <a:cs typeface="Times New Roman"/>
              </a:rPr>
              <a:t>+ PA or CL liposome + cAMP</a:t>
            </a:r>
          </a:p>
          <a:p>
            <a:r>
              <a:rPr lang="fr-FR" sz="1050" dirty="0">
                <a:solidFill>
                  <a:srgbClr val="0000FF"/>
                </a:solidFill>
                <a:latin typeface="Times New Roman"/>
                <a:cs typeface="Times New Roman"/>
              </a:rPr>
              <a:t>+ </a:t>
            </a:r>
            <a:r>
              <a:rPr lang="fr-FR" sz="1050" dirty="0" err="1">
                <a:solidFill>
                  <a:srgbClr val="0000FF"/>
                </a:solidFill>
                <a:latin typeface="Times New Roman"/>
                <a:cs typeface="Times New Roman"/>
              </a:rPr>
              <a:t>cAMP</a:t>
            </a:r>
            <a:endParaRPr lang="fr-FR" sz="105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257" name="Image 24">
            <a:extLst>
              <a:ext uri="{FF2B5EF4-FFF2-40B4-BE49-F238E27FC236}">
                <a16:creationId xmlns:a16="http://schemas.microsoft.com/office/drawing/2014/main" id="{A9189381-0CCD-0D49-B8CE-1D8AC77EE47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168"/>
          <a:stretch/>
        </p:blipFill>
        <p:spPr>
          <a:xfrm>
            <a:off x="3675236" y="6467676"/>
            <a:ext cx="1983483" cy="1881416"/>
          </a:xfrm>
          <a:prstGeom prst="rect">
            <a:avLst/>
          </a:prstGeom>
        </p:spPr>
      </p:pic>
      <p:sp>
        <p:nvSpPr>
          <p:cNvPr id="258" name="ZoneTexte 25">
            <a:extLst>
              <a:ext uri="{FF2B5EF4-FFF2-40B4-BE49-F238E27FC236}">
                <a16:creationId xmlns:a16="http://schemas.microsoft.com/office/drawing/2014/main" id="{ED0E762F-1274-5B46-B65D-7C9D1831E6AC}"/>
              </a:ext>
            </a:extLst>
          </p:cNvPr>
          <p:cNvSpPr txBox="1"/>
          <p:nvPr/>
        </p:nvSpPr>
        <p:spPr>
          <a:xfrm>
            <a:off x="4224010" y="8266098"/>
            <a:ext cx="131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time (s)</a:t>
            </a:r>
          </a:p>
        </p:txBody>
      </p:sp>
      <p:sp>
        <p:nvSpPr>
          <p:cNvPr id="259" name="ZoneTexte 26">
            <a:extLst>
              <a:ext uri="{FF2B5EF4-FFF2-40B4-BE49-F238E27FC236}">
                <a16:creationId xmlns:a16="http://schemas.microsoft.com/office/drawing/2014/main" id="{5DC01F8F-96FF-8248-A698-578A0D36C7D7}"/>
              </a:ext>
            </a:extLst>
          </p:cNvPr>
          <p:cNvSpPr txBox="1"/>
          <p:nvPr/>
        </p:nvSpPr>
        <p:spPr>
          <a:xfrm rot="16200000">
            <a:off x="2955785" y="7302158"/>
            <a:ext cx="1315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fluorescence (</a:t>
            </a:r>
            <a:r>
              <a:rPr lang="fr-FR" sz="1200" dirty="0" err="1">
                <a:latin typeface="Times New Roman"/>
                <a:cs typeface="Times New Roman"/>
              </a:rPr>
              <a:t>a.u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60" name="ZoneTexte 128">
            <a:extLst>
              <a:ext uri="{FF2B5EF4-FFF2-40B4-BE49-F238E27FC236}">
                <a16:creationId xmlns:a16="http://schemas.microsoft.com/office/drawing/2014/main" id="{26038341-0EB4-794A-AC7D-5A9918475148}"/>
              </a:ext>
            </a:extLst>
          </p:cNvPr>
          <p:cNvSpPr txBox="1"/>
          <p:nvPr/>
        </p:nvSpPr>
        <p:spPr>
          <a:xfrm>
            <a:off x="3049737" y="6480571"/>
            <a:ext cx="41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imes New Roman"/>
                <a:cs typeface="Times New Roman"/>
              </a:rPr>
              <a:t>F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8"/>
          <a:srcRect r="8515" b="13544"/>
          <a:stretch/>
        </p:blipFill>
        <p:spPr>
          <a:xfrm>
            <a:off x="3343156" y="1226580"/>
            <a:ext cx="2496372" cy="143024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5163489" y="849437"/>
            <a:ext cx="1139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Times New Roman"/>
                <a:cs typeface="Times New Roman"/>
              </a:rPr>
              <a:t>MW </a:t>
            </a:r>
          </a:p>
          <a:p>
            <a:pPr algn="ctr"/>
            <a:r>
              <a:rPr lang="fr-FR" sz="1200" dirty="0">
                <a:latin typeface="Times New Roman"/>
                <a:cs typeface="Times New Roman"/>
              </a:rPr>
              <a:t>(</a:t>
            </a:r>
            <a:r>
              <a:rPr lang="fr-FR" sz="1200" dirty="0" err="1">
                <a:latin typeface="Times New Roman"/>
                <a:cs typeface="Times New Roman"/>
              </a:rPr>
              <a:t>kDa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0" name="ZoneTexte 9"/>
          <p:cNvSpPr txBox="1"/>
          <p:nvPr/>
        </p:nvSpPr>
        <p:spPr>
          <a:xfrm rot="18416351">
            <a:off x="3201068" y="682050"/>
            <a:ext cx="1083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1-EPAC1</a:t>
            </a:r>
            <a:r>
              <a:rPr lang="fr-FR" sz="1200" baseline="30000" dirty="0">
                <a:latin typeface="Times New Roman"/>
                <a:cs typeface="Times New Roman"/>
              </a:rPr>
              <a:t>DEP</a:t>
            </a:r>
          </a:p>
        </p:txBody>
      </p:sp>
      <p:sp>
        <p:nvSpPr>
          <p:cNvPr id="17" name="ZoneTexte 16"/>
          <p:cNvSpPr txBox="1"/>
          <p:nvPr/>
        </p:nvSpPr>
        <p:spPr>
          <a:xfrm rot="18398887">
            <a:off x="5142765" y="887268"/>
            <a:ext cx="564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Rap1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773331" y="1221111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100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781937" y="1384092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75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781937" y="1563817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50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784488" y="1777142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37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784488" y="2057716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25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784488" y="2210117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20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784488" y="2421286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15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3052515" y="2361928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&gt;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3472181" y="1951972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&gt;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3873150" y="1929210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&gt;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4189580" y="1883263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&gt;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535470" y="1369194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&gt;</a:t>
            </a:r>
          </a:p>
        </p:txBody>
      </p:sp>
      <p:sp>
        <p:nvSpPr>
          <p:cNvPr id="132" name="ZoneTexte 97">
            <a:extLst>
              <a:ext uri="{FF2B5EF4-FFF2-40B4-BE49-F238E27FC236}">
                <a16:creationId xmlns:a16="http://schemas.microsoft.com/office/drawing/2014/main" id="{5C69F29E-D814-8F48-9F69-12AB2B7E6C7B}"/>
              </a:ext>
            </a:extLst>
          </p:cNvPr>
          <p:cNvSpPr txBox="1"/>
          <p:nvPr/>
        </p:nvSpPr>
        <p:spPr>
          <a:xfrm>
            <a:off x="3049737" y="477024"/>
            <a:ext cx="41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70" name="ZoneTexte 169"/>
          <p:cNvSpPr txBox="1"/>
          <p:nvPr/>
        </p:nvSpPr>
        <p:spPr>
          <a:xfrm rot="18416351">
            <a:off x="3581359" y="653951"/>
            <a:ext cx="1200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2-EPAC1</a:t>
            </a:r>
            <a:r>
              <a:rPr lang="fr-FR" sz="1200" baseline="30000" dirty="0">
                <a:latin typeface="Times New Roman"/>
                <a:cs typeface="Times New Roman"/>
              </a:rPr>
              <a:t>Nt-DEP</a:t>
            </a:r>
          </a:p>
        </p:txBody>
      </p:sp>
      <p:sp>
        <p:nvSpPr>
          <p:cNvPr id="171" name="ZoneTexte 170"/>
          <p:cNvSpPr txBox="1"/>
          <p:nvPr/>
        </p:nvSpPr>
        <p:spPr>
          <a:xfrm rot="18416351">
            <a:off x="3994202" y="596686"/>
            <a:ext cx="1332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3-EPAC1</a:t>
            </a:r>
            <a:r>
              <a:rPr lang="fr-FR" sz="1200" baseline="30000" dirty="0">
                <a:latin typeface="Times New Roman"/>
                <a:cs typeface="Times New Roman"/>
              </a:rPr>
              <a:t>DEP-CNB</a:t>
            </a:r>
          </a:p>
        </p:txBody>
      </p:sp>
      <p:sp>
        <p:nvSpPr>
          <p:cNvPr id="179" name="ZoneTexte 178"/>
          <p:cNvSpPr txBox="1"/>
          <p:nvPr/>
        </p:nvSpPr>
        <p:spPr>
          <a:xfrm rot="18416351">
            <a:off x="4343808" y="587668"/>
            <a:ext cx="1338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4-EPAC1</a:t>
            </a:r>
            <a:r>
              <a:rPr lang="fr-FR" sz="1200" baseline="30000" dirty="0">
                <a:latin typeface="Times New Roman"/>
                <a:cs typeface="Times New Roman"/>
              </a:rPr>
              <a:t>Nt-DEP-CNB</a:t>
            </a:r>
          </a:p>
        </p:txBody>
      </p:sp>
      <p:sp>
        <p:nvSpPr>
          <p:cNvPr id="180" name="ZoneTexte 179"/>
          <p:cNvSpPr txBox="1"/>
          <p:nvPr/>
        </p:nvSpPr>
        <p:spPr>
          <a:xfrm rot="18416351">
            <a:off x="4715736" y="622082"/>
            <a:ext cx="130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5-EPAC1</a:t>
            </a:r>
            <a:r>
              <a:rPr lang="fr-FR" sz="1200" baseline="30000" dirty="0">
                <a:latin typeface="Times New Roman"/>
                <a:cs typeface="Times New Roman"/>
              </a:rPr>
              <a:t>CNB-GEF</a:t>
            </a:r>
          </a:p>
        </p:txBody>
      </p:sp>
      <p:grpSp>
        <p:nvGrpSpPr>
          <p:cNvPr id="28" name="Grouper 27"/>
          <p:cNvGrpSpPr/>
          <p:nvPr/>
        </p:nvGrpSpPr>
        <p:grpSpPr>
          <a:xfrm>
            <a:off x="4609820" y="3019789"/>
            <a:ext cx="412002" cy="677465"/>
            <a:chOff x="4435176" y="2640324"/>
            <a:chExt cx="412002" cy="612373"/>
          </a:xfrm>
        </p:grpSpPr>
        <p:pic>
          <p:nvPicPr>
            <p:cNvPr id="15" name="Image 14" descr="090322 GFs200 EPAC1fl.tif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44" t="17625" r="33819" b="62003"/>
            <a:stretch/>
          </p:blipFill>
          <p:spPr>
            <a:xfrm>
              <a:off x="4637922" y="2640324"/>
              <a:ext cx="209256" cy="608200"/>
            </a:xfrm>
            <a:prstGeom prst="rect">
              <a:avLst/>
            </a:prstGeom>
          </p:spPr>
        </p:pic>
        <p:pic>
          <p:nvPicPr>
            <p:cNvPr id="114" name="Image 113" descr="090322 GFs200 EPAC1fl.tif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9" t="17625" r="81118" b="62003"/>
            <a:stretch/>
          </p:blipFill>
          <p:spPr>
            <a:xfrm>
              <a:off x="4435176" y="2644497"/>
              <a:ext cx="241877" cy="608200"/>
            </a:xfrm>
            <a:prstGeom prst="rect">
              <a:avLst/>
            </a:prstGeom>
          </p:spPr>
        </p:pic>
      </p:grpSp>
      <p:sp>
        <p:nvSpPr>
          <p:cNvPr id="183" name="ZoneTexte 182"/>
          <p:cNvSpPr txBox="1"/>
          <p:nvPr/>
        </p:nvSpPr>
        <p:spPr>
          <a:xfrm>
            <a:off x="4322553" y="2761196"/>
            <a:ext cx="897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7-EPAC1</a:t>
            </a:r>
            <a:r>
              <a:rPr lang="fr-FR" sz="1200" baseline="30000" dirty="0">
                <a:latin typeface="Times New Roman"/>
                <a:cs typeface="Times New Roman"/>
              </a:rPr>
              <a:t>FL</a:t>
            </a:r>
          </a:p>
        </p:txBody>
      </p:sp>
      <p:sp>
        <p:nvSpPr>
          <p:cNvPr id="194" name="ZoneTexte 193"/>
          <p:cNvSpPr txBox="1"/>
          <p:nvPr/>
        </p:nvSpPr>
        <p:spPr>
          <a:xfrm>
            <a:off x="4342084" y="3234199"/>
            <a:ext cx="466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Times New Roman"/>
                <a:cs typeface="Times New Roman"/>
              </a:rPr>
              <a:t>100</a:t>
            </a:r>
          </a:p>
        </p:txBody>
      </p:sp>
      <p:sp>
        <p:nvSpPr>
          <p:cNvPr id="195" name="ZoneTexte 194"/>
          <p:cNvSpPr txBox="1"/>
          <p:nvPr/>
        </p:nvSpPr>
        <p:spPr>
          <a:xfrm>
            <a:off x="4340100" y="3065516"/>
            <a:ext cx="466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Times New Roman"/>
                <a:cs typeface="Times New Roman"/>
              </a:rPr>
              <a:t>150</a:t>
            </a:r>
          </a:p>
        </p:txBody>
      </p:sp>
      <p:sp>
        <p:nvSpPr>
          <p:cNvPr id="196" name="ZoneTexte 195"/>
          <p:cNvSpPr txBox="1"/>
          <p:nvPr/>
        </p:nvSpPr>
        <p:spPr>
          <a:xfrm>
            <a:off x="4394307" y="3390460"/>
            <a:ext cx="466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Times New Roman"/>
                <a:cs typeface="Times New Roman"/>
              </a:rPr>
              <a:t>75</a:t>
            </a:r>
          </a:p>
        </p:txBody>
      </p:sp>
      <p:sp>
        <p:nvSpPr>
          <p:cNvPr id="147" name="ZoneTexte 146"/>
          <p:cNvSpPr txBox="1"/>
          <p:nvPr/>
        </p:nvSpPr>
        <p:spPr>
          <a:xfrm>
            <a:off x="5178452" y="2761196"/>
            <a:ext cx="1023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8-EPAC1</a:t>
            </a:r>
            <a:r>
              <a:rPr lang="fr-FR" sz="1200" baseline="30000" dirty="0">
                <a:latin typeface="Times New Roman"/>
                <a:cs typeface="Times New Roman"/>
              </a:rPr>
              <a:t>GEF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480EB2-D94B-CA43-9D94-E2C9DB38CFE0}"/>
              </a:ext>
            </a:extLst>
          </p:cNvPr>
          <p:cNvGrpSpPr/>
          <p:nvPr/>
        </p:nvGrpSpPr>
        <p:grpSpPr>
          <a:xfrm>
            <a:off x="5224715" y="3019662"/>
            <a:ext cx="680861" cy="676078"/>
            <a:chOff x="3344062" y="2842656"/>
            <a:chExt cx="680861" cy="676078"/>
          </a:xfrm>
        </p:grpSpPr>
        <p:grpSp>
          <p:nvGrpSpPr>
            <p:cNvPr id="27" name="Grouper 26"/>
            <p:cNvGrpSpPr/>
            <p:nvPr/>
          </p:nvGrpSpPr>
          <p:grpSpPr>
            <a:xfrm>
              <a:off x="3602562" y="2842656"/>
              <a:ext cx="422361" cy="676078"/>
              <a:chOff x="3602562" y="2616231"/>
              <a:chExt cx="422361" cy="676078"/>
            </a:xfrm>
          </p:grpSpPr>
          <p:pic>
            <p:nvPicPr>
              <p:cNvPr id="14" name="Image 13" descr="BioRad 2022-06-17 15hr 15min gel papier.tif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harpenSoften amount="-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464" t="11110" r="49371" b="75694"/>
              <a:stretch/>
            </p:blipFill>
            <p:spPr>
              <a:xfrm>
                <a:off x="3602562" y="2616231"/>
                <a:ext cx="217073" cy="676078"/>
              </a:xfrm>
              <a:prstGeom prst="rect">
                <a:avLst/>
              </a:prstGeom>
            </p:spPr>
          </p:pic>
          <p:pic>
            <p:nvPicPr>
              <p:cNvPr id="111" name="Image 110" descr="BioRad 2022-06-17 15hr 15min gel papier.tif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harpenSoften amount="-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542" t="11110" r="43350" b="75694"/>
              <a:stretch/>
            </p:blipFill>
            <p:spPr>
              <a:xfrm>
                <a:off x="3811818" y="2616231"/>
                <a:ext cx="213105" cy="676078"/>
              </a:xfrm>
              <a:prstGeom prst="rect">
                <a:avLst/>
              </a:prstGeom>
            </p:spPr>
          </p:pic>
        </p:grpSp>
        <p:sp>
          <p:nvSpPr>
            <p:cNvPr id="197" name="ZoneTexte 196"/>
            <p:cNvSpPr txBox="1"/>
            <p:nvPr/>
          </p:nvSpPr>
          <p:spPr>
            <a:xfrm>
              <a:off x="3345247" y="2971147"/>
              <a:ext cx="4662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Times New Roman"/>
                  <a:cs typeface="Times New Roman"/>
                </a:rPr>
                <a:t>75</a:t>
              </a: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3344062" y="3205581"/>
              <a:ext cx="4662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Times New Roman"/>
                  <a:cs typeface="Times New Roman"/>
                </a:rPr>
                <a:t>50</a:t>
              </a:r>
            </a:p>
          </p:txBody>
        </p:sp>
      </p:grpSp>
      <p:pic>
        <p:nvPicPr>
          <p:cNvPr id="16" name="Image 15" descr="BioRad 2022-06-17 15hr 15min gel papier.tif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7" t="55424" r="41310" b="32754"/>
          <a:stretch/>
        </p:blipFill>
        <p:spPr>
          <a:xfrm>
            <a:off x="3317669" y="3067351"/>
            <a:ext cx="598683" cy="668231"/>
          </a:xfrm>
          <a:prstGeom prst="rect">
            <a:avLst/>
          </a:prstGeom>
        </p:spPr>
      </p:pic>
      <p:sp>
        <p:nvSpPr>
          <p:cNvPr id="129" name="ZoneTexte 128"/>
          <p:cNvSpPr txBox="1"/>
          <p:nvPr/>
        </p:nvSpPr>
        <p:spPr>
          <a:xfrm>
            <a:off x="3056830" y="2761196"/>
            <a:ext cx="1419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6-EPAC1</a:t>
            </a:r>
            <a:r>
              <a:rPr lang="fr-FR" sz="1200" baseline="30000" dirty="0">
                <a:latin typeface="Symbol" pitchFamily="2" charset="2"/>
                <a:cs typeface="Times New Roman"/>
              </a:rPr>
              <a:t>a</a:t>
            </a:r>
            <a:r>
              <a:rPr lang="fr-FR" sz="1200" baseline="30000" dirty="0">
                <a:latin typeface="Times New Roman"/>
                <a:cs typeface="Times New Roman"/>
              </a:rPr>
              <a:t>-CNB-GEF</a:t>
            </a:r>
          </a:p>
        </p:txBody>
      </p:sp>
      <p:sp>
        <p:nvSpPr>
          <p:cNvPr id="189" name="ZoneTexte 188"/>
          <p:cNvSpPr txBox="1"/>
          <p:nvPr/>
        </p:nvSpPr>
        <p:spPr>
          <a:xfrm>
            <a:off x="2982551" y="3033650"/>
            <a:ext cx="466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Times New Roman"/>
                <a:cs typeface="Times New Roman"/>
              </a:rPr>
              <a:t>100</a:t>
            </a:r>
          </a:p>
        </p:txBody>
      </p:sp>
      <p:sp>
        <p:nvSpPr>
          <p:cNvPr id="190" name="ZoneTexte 189"/>
          <p:cNvSpPr txBox="1"/>
          <p:nvPr/>
        </p:nvSpPr>
        <p:spPr>
          <a:xfrm>
            <a:off x="3044443" y="3161107"/>
            <a:ext cx="466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Times New Roman"/>
                <a:cs typeface="Times New Roman"/>
              </a:rPr>
              <a:t>75</a:t>
            </a:r>
          </a:p>
        </p:txBody>
      </p:sp>
      <p:sp>
        <p:nvSpPr>
          <p:cNvPr id="192" name="ZoneTexte 191"/>
          <p:cNvSpPr txBox="1"/>
          <p:nvPr/>
        </p:nvSpPr>
        <p:spPr>
          <a:xfrm>
            <a:off x="3035562" y="3278665"/>
            <a:ext cx="466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Times New Roman"/>
                <a:cs typeface="Times New Roman"/>
              </a:rPr>
              <a:t>50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683216" y="3198263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&lt;</a:t>
            </a:r>
          </a:p>
        </p:txBody>
      </p:sp>
      <p:grpSp>
        <p:nvGrpSpPr>
          <p:cNvPr id="261" name="Grouper 133">
            <a:extLst>
              <a:ext uri="{FF2B5EF4-FFF2-40B4-BE49-F238E27FC236}">
                <a16:creationId xmlns:a16="http://schemas.microsoft.com/office/drawing/2014/main" id="{BEF4D9C9-B9D2-4347-A18C-E6DF30D35E99}"/>
              </a:ext>
            </a:extLst>
          </p:cNvPr>
          <p:cNvGrpSpPr/>
          <p:nvPr/>
        </p:nvGrpSpPr>
        <p:grpSpPr>
          <a:xfrm>
            <a:off x="4538127" y="4193227"/>
            <a:ext cx="1281147" cy="184622"/>
            <a:chOff x="5101253" y="5950565"/>
            <a:chExt cx="2682485" cy="288000"/>
          </a:xfrm>
          <a:effectLst/>
        </p:grpSpPr>
        <p:cxnSp>
          <p:nvCxnSpPr>
            <p:cNvPr id="262" name="Connecteur droit 134">
              <a:extLst>
                <a:ext uri="{FF2B5EF4-FFF2-40B4-BE49-F238E27FC236}">
                  <a16:creationId xmlns:a16="http://schemas.microsoft.com/office/drawing/2014/main" id="{4BCE6D8E-4379-BB4A-A722-A5CE46B387E5}"/>
                </a:ext>
              </a:extLst>
            </p:cNvPr>
            <p:cNvCxnSpPr>
              <a:stCxn id="263" idx="3"/>
              <a:endCxn id="266" idx="1"/>
            </p:cNvCxnSpPr>
            <p:nvPr/>
          </p:nvCxnSpPr>
          <p:spPr>
            <a:xfrm>
              <a:off x="5546536" y="6094565"/>
              <a:ext cx="1431162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Rectangle à coins arrondis 135">
              <a:extLst>
                <a:ext uri="{FF2B5EF4-FFF2-40B4-BE49-F238E27FC236}">
                  <a16:creationId xmlns:a16="http://schemas.microsoft.com/office/drawing/2014/main" id="{2BB9F860-6E69-FC4A-A1CC-29D857738FB8}"/>
                </a:ext>
              </a:extLst>
            </p:cNvPr>
            <p:cNvSpPr/>
            <p:nvPr/>
          </p:nvSpPr>
          <p:spPr>
            <a:xfrm>
              <a:off x="5101253" y="5950565"/>
              <a:ext cx="445283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264" name="Rectangle à coins arrondis 136">
              <a:extLst>
                <a:ext uri="{FF2B5EF4-FFF2-40B4-BE49-F238E27FC236}">
                  <a16:creationId xmlns:a16="http://schemas.microsoft.com/office/drawing/2014/main" id="{464DD429-2D65-C04C-940E-EAACC7CDE998}"/>
                </a:ext>
              </a:extLst>
            </p:cNvPr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265" name="Rectangle à coins arrondis 137">
              <a:extLst>
                <a:ext uri="{FF2B5EF4-FFF2-40B4-BE49-F238E27FC236}">
                  <a16:creationId xmlns:a16="http://schemas.microsoft.com/office/drawing/2014/main" id="{4C3BF500-719A-074D-B179-ADD001E6C6DC}"/>
                </a:ext>
              </a:extLst>
            </p:cNvPr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266" name="Rectangle à coins arrondis 138">
              <a:extLst>
                <a:ext uri="{FF2B5EF4-FFF2-40B4-BE49-F238E27FC236}">
                  <a16:creationId xmlns:a16="http://schemas.microsoft.com/office/drawing/2014/main" id="{0BC401D6-A588-8149-8E6F-36DD089BC16A}"/>
                </a:ext>
              </a:extLst>
            </p:cNvPr>
            <p:cNvSpPr/>
            <p:nvPr/>
          </p:nvSpPr>
          <p:spPr>
            <a:xfrm>
              <a:off x="6977698" y="5950565"/>
              <a:ext cx="806040" cy="28800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267" name="Rectangle à coins arrondis 139">
              <a:extLst>
                <a:ext uri="{FF2B5EF4-FFF2-40B4-BE49-F238E27FC236}">
                  <a16:creationId xmlns:a16="http://schemas.microsoft.com/office/drawing/2014/main" id="{91DC8313-DEBB-2D4B-B15B-576C67B4799A}"/>
                </a:ext>
              </a:extLst>
            </p:cNvPr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3CC9656-F8CC-114A-B1B6-5B0D7C7BC607}"/>
              </a:ext>
            </a:extLst>
          </p:cNvPr>
          <p:cNvSpPr txBox="1"/>
          <p:nvPr/>
        </p:nvSpPr>
        <p:spPr>
          <a:xfrm>
            <a:off x="1230464" y="7661169"/>
            <a:ext cx="530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FD6B50B8-2878-F948-BFCE-A7E9DE5DC996}"/>
              </a:ext>
            </a:extLst>
          </p:cNvPr>
          <p:cNvSpPr txBox="1"/>
          <p:nvPr/>
        </p:nvSpPr>
        <p:spPr>
          <a:xfrm>
            <a:off x="4076913" y="7642517"/>
            <a:ext cx="530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</p:txBody>
      </p:sp>
      <p:grpSp>
        <p:nvGrpSpPr>
          <p:cNvPr id="269" name="Grouper 133">
            <a:extLst>
              <a:ext uri="{FF2B5EF4-FFF2-40B4-BE49-F238E27FC236}">
                <a16:creationId xmlns:a16="http://schemas.microsoft.com/office/drawing/2014/main" id="{63678405-EE8D-284C-AD83-1A0E46F20F83}"/>
              </a:ext>
            </a:extLst>
          </p:cNvPr>
          <p:cNvGrpSpPr/>
          <p:nvPr/>
        </p:nvGrpSpPr>
        <p:grpSpPr>
          <a:xfrm>
            <a:off x="1423689" y="6503630"/>
            <a:ext cx="1281147" cy="184622"/>
            <a:chOff x="5101253" y="5950565"/>
            <a:chExt cx="2682485" cy="288000"/>
          </a:xfrm>
          <a:effectLst/>
        </p:grpSpPr>
        <p:cxnSp>
          <p:nvCxnSpPr>
            <p:cNvPr id="270" name="Connecteur droit 134">
              <a:extLst>
                <a:ext uri="{FF2B5EF4-FFF2-40B4-BE49-F238E27FC236}">
                  <a16:creationId xmlns:a16="http://schemas.microsoft.com/office/drawing/2014/main" id="{1A81E609-DA2E-A548-81C8-E551A08A8A29}"/>
                </a:ext>
              </a:extLst>
            </p:cNvPr>
            <p:cNvCxnSpPr>
              <a:stCxn id="271" idx="3"/>
              <a:endCxn id="274" idx="1"/>
            </p:cNvCxnSpPr>
            <p:nvPr/>
          </p:nvCxnSpPr>
          <p:spPr>
            <a:xfrm>
              <a:off x="5546536" y="6094565"/>
              <a:ext cx="1431162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Rectangle à coins arrondis 135">
              <a:extLst>
                <a:ext uri="{FF2B5EF4-FFF2-40B4-BE49-F238E27FC236}">
                  <a16:creationId xmlns:a16="http://schemas.microsoft.com/office/drawing/2014/main" id="{60EC2280-3C3E-1F4B-927F-15B7E8DDBB5B}"/>
                </a:ext>
              </a:extLst>
            </p:cNvPr>
            <p:cNvSpPr/>
            <p:nvPr/>
          </p:nvSpPr>
          <p:spPr>
            <a:xfrm>
              <a:off x="5101253" y="5950565"/>
              <a:ext cx="445283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272" name="Rectangle à coins arrondis 136">
              <a:extLst>
                <a:ext uri="{FF2B5EF4-FFF2-40B4-BE49-F238E27FC236}">
                  <a16:creationId xmlns:a16="http://schemas.microsoft.com/office/drawing/2014/main" id="{DE737432-E3E1-4247-A102-186AEB3799E3}"/>
                </a:ext>
              </a:extLst>
            </p:cNvPr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273" name="Rectangle à coins arrondis 137">
              <a:extLst>
                <a:ext uri="{FF2B5EF4-FFF2-40B4-BE49-F238E27FC236}">
                  <a16:creationId xmlns:a16="http://schemas.microsoft.com/office/drawing/2014/main" id="{DC049FDA-9D4E-0E40-B011-EBF21A9B0832}"/>
                </a:ext>
              </a:extLst>
            </p:cNvPr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274" name="Rectangle à coins arrondis 138">
              <a:extLst>
                <a:ext uri="{FF2B5EF4-FFF2-40B4-BE49-F238E27FC236}">
                  <a16:creationId xmlns:a16="http://schemas.microsoft.com/office/drawing/2014/main" id="{C4A0F45E-C51E-5D4F-B754-FAA98B42B5BC}"/>
                </a:ext>
              </a:extLst>
            </p:cNvPr>
            <p:cNvSpPr/>
            <p:nvPr/>
          </p:nvSpPr>
          <p:spPr>
            <a:xfrm>
              <a:off x="6977698" y="5950565"/>
              <a:ext cx="806040" cy="28800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275" name="Rectangle à coins arrondis 139">
              <a:extLst>
                <a:ext uri="{FF2B5EF4-FFF2-40B4-BE49-F238E27FC236}">
                  <a16:creationId xmlns:a16="http://schemas.microsoft.com/office/drawing/2014/main" id="{C94AAD4C-434A-D04C-90F9-D89A3B52CDEE}"/>
                </a:ext>
              </a:extLst>
            </p:cNvPr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276" name="Grouper 133">
            <a:extLst>
              <a:ext uri="{FF2B5EF4-FFF2-40B4-BE49-F238E27FC236}">
                <a16:creationId xmlns:a16="http://schemas.microsoft.com/office/drawing/2014/main" id="{BA9629C9-4903-1145-B9CB-FB567FC8A25B}"/>
              </a:ext>
            </a:extLst>
          </p:cNvPr>
          <p:cNvGrpSpPr/>
          <p:nvPr/>
        </p:nvGrpSpPr>
        <p:grpSpPr>
          <a:xfrm>
            <a:off x="4249286" y="6449024"/>
            <a:ext cx="1281147" cy="184622"/>
            <a:chOff x="5101253" y="5950565"/>
            <a:chExt cx="2682485" cy="288000"/>
          </a:xfrm>
          <a:effectLst/>
        </p:grpSpPr>
        <p:cxnSp>
          <p:nvCxnSpPr>
            <p:cNvPr id="277" name="Connecteur droit 134">
              <a:extLst>
                <a:ext uri="{FF2B5EF4-FFF2-40B4-BE49-F238E27FC236}">
                  <a16:creationId xmlns:a16="http://schemas.microsoft.com/office/drawing/2014/main" id="{83D5340F-10A3-674F-8D9A-5F74DBBBBA3C}"/>
                </a:ext>
              </a:extLst>
            </p:cNvPr>
            <p:cNvCxnSpPr>
              <a:stCxn id="278" idx="3"/>
              <a:endCxn id="281" idx="1"/>
            </p:cNvCxnSpPr>
            <p:nvPr/>
          </p:nvCxnSpPr>
          <p:spPr>
            <a:xfrm>
              <a:off x="5546536" y="6094565"/>
              <a:ext cx="1431162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Rectangle à coins arrondis 135">
              <a:extLst>
                <a:ext uri="{FF2B5EF4-FFF2-40B4-BE49-F238E27FC236}">
                  <a16:creationId xmlns:a16="http://schemas.microsoft.com/office/drawing/2014/main" id="{4F6F49B2-A4D7-F948-B660-EFB6DA9494F7}"/>
                </a:ext>
              </a:extLst>
            </p:cNvPr>
            <p:cNvSpPr/>
            <p:nvPr/>
          </p:nvSpPr>
          <p:spPr>
            <a:xfrm>
              <a:off x="5101253" y="5950565"/>
              <a:ext cx="445283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279" name="Rectangle à coins arrondis 136">
              <a:extLst>
                <a:ext uri="{FF2B5EF4-FFF2-40B4-BE49-F238E27FC236}">
                  <a16:creationId xmlns:a16="http://schemas.microsoft.com/office/drawing/2014/main" id="{631B3AEC-3579-524E-9F4C-466E534DE15B}"/>
                </a:ext>
              </a:extLst>
            </p:cNvPr>
            <p:cNvSpPr/>
            <p:nvPr/>
          </p:nvSpPr>
          <p:spPr>
            <a:xfrm>
              <a:off x="5659592" y="5950565"/>
              <a:ext cx="569872" cy="28800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280" name="Rectangle à coins arrondis 137">
              <a:extLst>
                <a:ext uri="{FF2B5EF4-FFF2-40B4-BE49-F238E27FC236}">
                  <a16:creationId xmlns:a16="http://schemas.microsoft.com/office/drawing/2014/main" id="{C3A295AA-8C84-9E4B-AA28-A8BCAC05A417}"/>
                </a:ext>
              </a:extLst>
            </p:cNvPr>
            <p:cNvSpPr/>
            <p:nvPr/>
          </p:nvSpPr>
          <p:spPr>
            <a:xfrm>
              <a:off x="6312540" y="5950565"/>
              <a:ext cx="569872" cy="28800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281" name="Rectangle à coins arrondis 138">
              <a:extLst>
                <a:ext uri="{FF2B5EF4-FFF2-40B4-BE49-F238E27FC236}">
                  <a16:creationId xmlns:a16="http://schemas.microsoft.com/office/drawing/2014/main" id="{C8F34804-45BB-F449-82A3-1F68D1EB2D91}"/>
                </a:ext>
              </a:extLst>
            </p:cNvPr>
            <p:cNvSpPr/>
            <p:nvPr/>
          </p:nvSpPr>
          <p:spPr>
            <a:xfrm>
              <a:off x="6977698" y="5950565"/>
              <a:ext cx="806040" cy="28800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7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282" name="Rectangle à coins arrondis 139">
              <a:extLst>
                <a:ext uri="{FF2B5EF4-FFF2-40B4-BE49-F238E27FC236}">
                  <a16:creationId xmlns:a16="http://schemas.microsoft.com/office/drawing/2014/main" id="{DE2CFAA0-6D5F-294B-B3D7-D82DBD21C2AC}"/>
                </a:ext>
              </a:extLst>
            </p:cNvPr>
            <p:cNvSpPr/>
            <p:nvPr/>
          </p:nvSpPr>
          <p:spPr>
            <a:xfrm>
              <a:off x="6170904" y="5950565"/>
              <a:ext cx="58560" cy="28800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81" name="ZoneTexte 180"/>
          <p:cNvSpPr txBox="1"/>
          <p:nvPr/>
        </p:nvSpPr>
        <p:spPr>
          <a:xfrm>
            <a:off x="4789103" y="3209236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&lt;</a:t>
            </a:r>
          </a:p>
        </p:txBody>
      </p:sp>
      <p:sp>
        <p:nvSpPr>
          <p:cNvPr id="182" name="ZoneTexte 181"/>
          <p:cNvSpPr txBox="1"/>
          <p:nvPr/>
        </p:nvSpPr>
        <p:spPr>
          <a:xfrm>
            <a:off x="5708510" y="3240780"/>
            <a:ext cx="46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Times New Roman"/>
                <a:cs typeface="Times New Roman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2564624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98">
            <a:extLst>
              <a:ext uri="{FF2B5EF4-FFF2-40B4-BE49-F238E27FC236}">
                <a16:creationId xmlns:a16="http://schemas.microsoft.com/office/drawing/2014/main" id="{C3401A56-2D55-D24A-96F5-DE07AD649E56}"/>
              </a:ext>
            </a:extLst>
          </p:cNvPr>
          <p:cNvSpPr txBox="1"/>
          <p:nvPr/>
        </p:nvSpPr>
        <p:spPr>
          <a:xfrm>
            <a:off x="1327397" y="540099"/>
            <a:ext cx="31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8" name="ZoneTexte 141">
            <a:extLst>
              <a:ext uri="{FF2B5EF4-FFF2-40B4-BE49-F238E27FC236}">
                <a16:creationId xmlns:a16="http://schemas.microsoft.com/office/drawing/2014/main" id="{7F3447C0-88F8-1549-A80D-69E06D3D2F05}"/>
              </a:ext>
            </a:extLst>
          </p:cNvPr>
          <p:cNvSpPr txBox="1"/>
          <p:nvPr/>
        </p:nvSpPr>
        <p:spPr>
          <a:xfrm rot="16200000">
            <a:off x="1030579" y="1748173"/>
            <a:ext cx="1401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lang="fr-FR" sz="1400" baseline="-25000" dirty="0">
                <a:solidFill>
                  <a:srgbClr val="000000"/>
                </a:solidFill>
                <a:latin typeface="Times New Roman"/>
                <a:cs typeface="Times New Roman"/>
              </a:rPr>
              <a:t>obs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 (10</a:t>
            </a:r>
            <a:r>
              <a:rPr lang="fr-FR" sz="14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-2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lang="fr-FR" sz="14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-1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ZoneTexte 36">
            <a:extLst>
              <a:ext uri="{FF2B5EF4-FFF2-40B4-BE49-F238E27FC236}">
                <a16:creationId xmlns:a16="http://schemas.microsoft.com/office/drawing/2014/main" id="{352D97DC-50AD-994F-8B9C-15444B22D96D}"/>
              </a:ext>
            </a:extLst>
          </p:cNvPr>
          <p:cNvSpPr txBox="1"/>
          <p:nvPr/>
        </p:nvSpPr>
        <p:spPr>
          <a:xfrm>
            <a:off x="2732728" y="3284954"/>
            <a:ext cx="1106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>
                <a:latin typeface="Times New Roman"/>
                <a:cs typeface="Times New Roman"/>
              </a:rPr>
              <a:t>cAMP</a:t>
            </a:r>
            <a:r>
              <a:rPr lang="fr-FR" sz="1400" dirty="0">
                <a:latin typeface="Times New Roman"/>
                <a:cs typeface="Times New Roman"/>
              </a:rPr>
              <a:t> (</a:t>
            </a:r>
            <a:r>
              <a:rPr lang="fr-FR" sz="1400" dirty="0" err="1">
                <a:latin typeface="Times New Roman"/>
                <a:cs typeface="Times New Roman"/>
              </a:rPr>
              <a:t>nM</a:t>
            </a:r>
            <a:r>
              <a:rPr lang="fr-FR" sz="1400" dirty="0">
                <a:latin typeface="Times New Roman"/>
                <a:cs typeface="Times New Roman"/>
              </a:rPr>
              <a:t>) </a:t>
            </a:r>
          </a:p>
        </p:txBody>
      </p:sp>
      <p:sp>
        <p:nvSpPr>
          <p:cNvPr id="14" name="ZoneTexte 47">
            <a:extLst>
              <a:ext uri="{FF2B5EF4-FFF2-40B4-BE49-F238E27FC236}">
                <a16:creationId xmlns:a16="http://schemas.microsoft.com/office/drawing/2014/main" id="{8CF12793-6D66-EC44-823E-BE234C39B37A}"/>
              </a:ext>
            </a:extLst>
          </p:cNvPr>
          <p:cNvSpPr txBox="1"/>
          <p:nvPr/>
        </p:nvSpPr>
        <p:spPr>
          <a:xfrm>
            <a:off x="4018143" y="2153808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008000"/>
                </a:solidFill>
                <a:latin typeface="Times New Roman"/>
                <a:cs typeface="Times New Roman"/>
              </a:rPr>
              <a:t>liposome</a:t>
            </a:r>
            <a:endParaRPr lang="fr-FR" sz="1200" baseline="30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ZoneTexte 98">
            <a:extLst>
              <a:ext uri="{FF2B5EF4-FFF2-40B4-BE49-F238E27FC236}">
                <a16:creationId xmlns:a16="http://schemas.microsoft.com/office/drawing/2014/main" id="{3E1152B7-41B9-1E46-8E24-42C2021AC7C3}"/>
              </a:ext>
            </a:extLst>
          </p:cNvPr>
          <p:cNvSpPr txBox="1"/>
          <p:nvPr/>
        </p:nvSpPr>
        <p:spPr>
          <a:xfrm>
            <a:off x="1365581" y="3905669"/>
            <a:ext cx="31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8" name="ZoneTexte 51">
            <a:extLst>
              <a:ext uri="{FF2B5EF4-FFF2-40B4-BE49-F238E27FC236}">
                <a16:creationId xmlns:a16="http://schemas.microsoft.com/office/drawing/2014/main" id="{5443B5A4-A00D-A047-AA93-C78418FA87C5}"/>
              </a:ext>
            </a:extLst>
          </p:cNvPr>
          <p:cNvSpPr txBox="1"/>
          <p:nvPr/>
        </p:nvSpPr>
        <p:spPr>
          <a:xfrm>
            <a:off x="3959582" y="4639931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C30500"/>
                </a:solidFill>
                <a:latin typeface="Times New Roman"/>
                <a:cs typeface="Times New Roman"/>
              </a:rPr>
              <a:t>liposome</a:t>
            </a:r>
            <a:endParaRPr lang="fr-FR" sz="1200" baseline="30000" dirty="0">
              <a:solidFill>
                <a:srgbClr val="C305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ZoneTexte 141">
            <a:extLst>
              <a:ext uri="{FF2B5EF4-FFF2-40B4-BE49-F238E27FC236}">
                <a16:creationId xmlns:a16="http://schemas.microsoft.com/office/drawing/2014/main" id="{CC9A270C-8387-434F-9063-A783C9A4F9C1}"/>
              </a:ext>
            </a:extLst>
          </p:cNvPr>
          <p:cNvSpPr txBox="1"/>
          <p:nvPr/>
        </p:nvSpPr>
        <p:spPr>
          <a:xfrm rot="16200000">
            <a:off x="1012876" y="5305458"/>
            <a:ext cx="1583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lang="fr-FR" sz="1400" baseline="-25000" dirty="0">
                <a:solidFill>
                  <a:srgbClr val="000000"/>
                </a:solidFill>
                <a:latin typeface="Times New Roman"/>
                <a:cs typeface="Times New Roman"/>
              </a:rPr>
              <a:t>obs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 (10</a:t>
            </a:r>
            <a:r>
              <a:rPr lang="fr-FR" sz="14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-2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lang="fr-FR" sz="14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-1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1" name="ZoneTexte 54">
            <a:extLst>
              <a:ext uri="{FF2B5EF4-FFF2-40B4-BE49-F238E27FC236}">
                <a16:creationId xmlns:a16="http://schemas.microsoft.com/office/drawing/2014/main" id="{788C948B-5053-C143-96EB-E817A5E88695}"/>
              </a:ext>
            </a:extLst>
          </p:cNvPr>
          <p:cNvSpPr txBox="1"/>
          <p:nvPr/>
        </p:nvSpPr>
        <p:spPr>
          <a:xfrm>
            <a:off x="2637523" y="6782673"/>
            <a:ext cx="1436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/>
                <a:cs typeface="Times New Roman"/>
              </a:rPr>
              <a:t>007 (</a:t>
            </a:r>
            <a:r>
              <a:rPr lang="fr-FR" sz="1400" dirty="0" err="1">
                <a:latin typeface="Times New Roman"/>
                <a:cs typeface="Times New Roman"/>
              </a:rPr>
              <a:t>nM</a:t>
            </a:r>
            <a:r>
              <a:rPr lang="fr-FR" sz="1400" dirty="0">
                <a:latin typeface="Times New Roman"/>
                <a:cs typeface="Times New Roman"/>
              </a:rPr>
              <a:t>) </a:t>
            </a:r>
          </a:p>
        </p:txBody>
      </p:sp>
      <p:sp>
        <p:nvSpPr>
          <p:cNvPr id="28" name="ZoneTexte 24">
            <a:extLst>
              <a:ext uri="{FF2B5EF4-FFF2-40B4-BE49-F238E27FC236}">
                <a16:creationId xmlns:a16="http://schemas.microsoft.com/office/drawing/2014/main" id="{B7DE8847-4324-AE4D-A611-6BAEDDB7307A}"/>
              </a:ext>
            </a:extLst>
          </p:cNvPr>
          <p:cNvSpPr txBox="1"/>
          <p:nvPr/>
        </p:nvSpPr>
        <p:spPr>
          <a:xfrm>
            <a:off x="5472444" y="9440633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</a:t>
            </a:r>
          </a:p>
        </p:txBody>
      </p:sp>
      <p:sp>
        <p:nvSpPr>
          <p:cNvPr id="31" name="ZoneTexte 47">
            <a:extLst>
              <a:ext uri="{FF2B5EF4-FFF2-40B4-BE49-F238E27FC236}">
                <a16:creationId xmlns:a16="http://schemas.microsoft.com/office/drawing/2014/main" id="{0C5DC95D-0CE1-294C-8490-7F9FA333175E}"/>
              </a:ext>
            </a:extLst>
          </p:cNvPr>
          <p:cNvSpPr txBox="1"/>
          <p:nvPr/>
        </p:nvSpPr>
        <p:spPr>
          <a:xfrm>
            <a:off x="4216766" y="2727742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0000FF"/>
                </a:solidFill>
                <a:latin typeface="Times New Roman"/>
                <a:cs typeface="Times New Roman"/>
              </a:rPr>
              <a:t>solution</a:t>
            </a:r>
            <a:endParaRPr lang="fr-FR" sz="1200" baseline="30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4" name="ZoneTexte 47">
            <a:extLst>
              <a:ext uri="{FF2B5EF4-FFF2-40B4-BE49-F238E27FC236}">
                <a16:creationId xmlns:a16="http://schemas.microsoft.com/office/drawing/2014/main" id="{B44F0F96-554E-0846-A6A5-8046BA570F30}"/>
              </a:ext>
            </a:extLst>
          </p:cNvPr>
          <p:cNvSpPr txBox="1"/>
          <p:nvPr/>
        </p:nvSpPr>
        <p:spPr>
          <a:xfrm>
            <a:off x="3959582" y="6191564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solution</a:t>
            </a:r>
            <a:endParaRPr lang="fr-FR" sz="1200" baseline="30000" dirty="0">
              <a:latin typeface="Times New Roman"/>
              <a:cs typeface="Times New Roman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419" y="863984"/>
            <a:ext cx="2400774" cy="2520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419" y="4357153"/>
            <a:ext cx="2400774" cy="2520000"/>
          </a:xfrm>
          <a:prstGeom prst="rect">
            <a:avLst/>
          </a:prstGeom>
        </p:spPr>
      </p:pic>
      <p:cxnSp>
        <p:nvCxnSpPr>
          <p:cNvPr id="6" name="Connecteur droit avec flèche 5"/>
          <p:cNvCxnSpPr/>
          <p:nvPr/>
        </p:nvCxnSpPr>
        <p:spPr>
          <a:xfrm>
            <a:off x="3115235" y="5401235"/>
            <a:ext cx="201828" cy="191247"/>
          </a:xfrm>
          <a:prstGeom prst="straightConnector1">
            <a:avLst/>
          </a:prstGeom>
          <a:ln w="15875">
            <a:solidFill>
              <a:srgbClr val="C305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3478095" y="6191564"/>
            <a:ext cx="252765" cy="22676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cxnSpLocks/>
          </p:cNvCxnSpPr>
          <p:nvPr/>
        </p:nvCxnSpPr>
        <p:spPr>
          <a:xfrm>
            <a:off x="3267259" y="2189545"/>
            <a:ext cx="210836" cy="352662"/>
          </a:xfrm>
          <a:prstGeom prst="straightConnector1">
            <a:avLst/>
          </a:prstGeom>
          <a:ln w="15875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3803172" y="2727742"/>
            <a:ext cx="136202" cy="198004"/>
          </a:xfrm>
          <a:prstGeom prst="straightConnector1">
            <a:avLst/>
          </a:prstGeom>
          <a:ln w="15875">
            <a:solidFill>
              <a:srgbClr val="0400D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590742" y="2475509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400D4"/>
                </a:solidFill>
                <a:latin typeface="Times New Roman"/>
                <a:cs typeface="Times New Roman"/>
              </a:rPr>
              <a:t>28 </a:t>
            </a:r>
            <a:r>
              <a:rPr lang="fr-FR" sz="1400" dirty="0" err="1">
                <a:solidFill>
                  <a:srgbClr val="0400D4"/>
                </a:solidFill>
                <a:latin typeface="Times New Roman"/>
                <a:cs typeface="Times New Roman"/>
              </a:rPr>
              <a:t>μM</a:t>
            </a:r>
            <a:r>
              <a:rPr lang="fr-FR" sz="1400" dirty="0">
                <a:solidFill>
                  <a:srgbClr val="0400D4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851361" y="1877370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8000"/>
                </a:solidFill>
                <a:latin typeface="Times New Roman"/>
                <a:cs typeface="Times New Roman"/>
              </a:rPr>
              <a:t>74 </a:t>
            </a:r>
            <a:r>
              <a:rPr lang="fr-FR" sz="1400" dirty="0" err="1">
                <a:solidFill>
                  <a:srgbClr val="008000"/>
                </a:solidFill>
                <a:latin typeface="Times New Roman"/>
                <a:cs typeface="Times New Roman"/>
              </a:rPr>
              <a:t>nM</a:t>
            </a:r>
            <a:r>
              <a:rPr lang="fr-FR" sz="140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3301431" y="5890099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1.5 </a:t>
            </a:r>
            <a:r>
              <a:rPr lang="fr-FR" sz="1400" dirty="0" err="1">
                <a:solidFill>
                  <a:srgbClr val="000000"/>
                </a:solidFill>
                <a:latin typeface="Times New Roman"/>
                <a:cs typeface="Times New Roman"/>
              </a:rPr>
              <a:t>μM</a:t>
            </a:r>
            <a:r>
              <a:rPr lang="fr-FR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2512110" y="5154706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30500"/>
                </a:solidFill>
                <a:latin typeface="Times New Roman"/>
                <a:cs typeface="Times New Roman"/>
              </a:rPr>
              <a:t>14 </a:t>
            </a:r>
            <a:r>
              <a:rPr lang="fr-FR" sz="1400" dirty="0" err="1">
                <a:solidFill>
                  <a:srgbClr val="C30500"/>
                </a:solidFill>
                <a:latin typeface="Times New Roman"/>
                <a:cs typeface="Times New Roman"/>
              </a:rPr>
              <a:t>nM</a:t>
            </a:r>
            <a:r>
              <a:rPr lang="fr-FR" sz="1400" dirty="0">
                <a:solidFill>
                  <a:srgbClr val="C30500"/>
                </a:solidFill>
                <a:latin typeface="Times New Roman"/>
                <a:cs typeface="Times New Roman"/>
              </a:rPr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73C3D6-5676-8944-A870-F4F7F4B3C16B}"/>
              </a:ext>
            </a:extLst>
          </p:cNvPr>
          <p:cNvCxnSpPr/>
          <p:nvPr/>
        </p:nvCxnSpPr>
        <p:spPr>
          <a:xfrm>
            <a:off x="2251881" y="2292307"/>
            <a:ext cx="1766262" cy="0"/>
          </a:xfrm>
          <a:prstGeom prst="line">
            <a:avLst/>
          </a:prstGeom>
          <a:ln w="19050">
            <a:solidFill>
              <a:srgbClr val="00801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919FF2B-9CB4-0544-9619-9379B2D4B594}"/>
              </a:ext>
            </a:extLst>
          </p:cNvPr>
          <p:cNvCxnSpPr>
            <a:cxnSpLocks/>
          </p:cNvCxnSpPr>
          <p:nvPr/>
        </p:nvCxnSpPr>
        <p:spPr>
          <a:xfrm>
            <a:off x="2232104" y="2872548"/>
            <a:ext cx="1956942" cy="0"/>
          </a:xfrm>
          <a:prstGeom prst="line">
            <a:avLst/>
          </a:prstGeom>
          <a:ln w="19050">
            <a:solidFill>
              <a:srgbClr val="0400D4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6C4771-32D6-BA43-9773-813DC309C3FA}"/>
              </a:ext>
            </a:extLst>
          </p:cNvPr>
          <p:cNvCxnSpPr/>
          <p:nvPr/>
        </p:nvCxnSpPr>
        <p:spPr>
          <a:xfrm>
            <a:off x="2251881" y="4815104"/>
            <a:ext cx="1766262" cy="0"/>
          </a:xfrm>
          <a:prstGeom prst="line">
            <a:avLst/>
          </a:prstGeom>
          <a:ln w="19050">
            <a:solidFill>
              <a:srgbClr val="C305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89BC391-D324-6446-AC51-23A66D47AB7C}"/>
              </a:ext>
            </a:extLst>
          </p:cNvPr>
          <p:cNvCxnSpPr/>
          <p:nvPr/>
        </p:nvCxnSpPr>
        <p:spPr>
          <a:xfrm>
            <a:off x="2237883" y="6346672"/>
            <a:ext cx="176626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03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245232" y="927684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/>
                <a:cs typeface="Arial"/>
              </a:rPr>
              <a:t>Figure  S3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31898" y="610898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-2367853" y="845536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Arial"/>
              <a:cs typeface="Arial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431898" y="6517635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96A1EE-3218-6645-94C4-0371196BD0CF}"/>
              </a:ext>
            </a:extLst>
          </p:cNvPr>
          <p:cNvGrpSpPr>
            <a:grpSpLocks noChangeAspect="1"/>
          </p:cNvGrpSpPr>
          <p:nvPr/>
        </p:nvGrpSpPr>
        <p:grpSpPr>
          <a:xfrm>
            <a:off x="1538083" y="775101"/>
            <a:ext cx="3292912" cy="1564024"/>
            <a:chOff x="1107955" y="799910"/>
            <a:chExt cx="4201113" cy="1995389"/>
          </a:xfrm>
        </p:grpSpPr>
        <p:pic>
          <p:nvPicPr>
            <p:cNvPr id="5" name="Image 4" descr="Peurois-Panel S2A-comparison EPAC1 EPAC2 2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7" t="23274" r="14959" b="16973"/>
            <a:stretch/>
          </p:blipFill>
          <p:spPr>
            <a:xfrm>
              <a:off x="1636872" y="799910"/>
              <a:ext cx="3017523" cy="1944000"/>
            </a:xfrm>
            <a:prstGeom prst="rect">
              <a:avLst/>
            </a:prstGeom>
          </p:spPr>
        </p:pic>
        <p:sp>
          <p:nvSpPr>
            <p:cNvPr id="85" name="ZoneTexte 5">
              <a:extLst>
                <a:ext uri="{FF2B5EF4-FFF2-40B4-BE49-F238E27FC236}">
                  <a16:creationId xmlns:a16="http://schemas.microsoft.com/office/drawing/2014/main" id="{B0331B40-98B8-8A41-B509-33A83C284D78}"/>
                </a:ext>
              </a:extLst>
            </p:cNvPr>
            <p:cNvSpPr txBox="1"/>
            <p:nvPr/>
          </p:nvSpPr>
          <p:spPr>
            <a:xfrm>
              <a:off x="1107955" y="2194793"/>
              <a:ext cx="518092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B1B1ED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86" name="ZoneTexte 6">
              <a:extLst>
                <a:ext uri="{FF2B5EF4-FFF2-40B4-BE49-F238E27FC236}">
                  <a16:creationId xmlns:a16="http://schemas.microsoft.com/office/drawing/2014/main" id="{48FEF4F7-2E3A-004F-BEB0-4A9E7573BF22}"/>
                </a:ext>
              </a:extLst>
            </p:cNvPr>
            <p:cNvSpPr txBox="1"/>
            <p:nvPr/>
          </p:nvSpPr>
          <p:spPr>
            <a:xfrm>
              <a:off x="4345791" y="801393"/>
              <a:ext cx="9632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DEA6C2"/>
                  </a:solidFill>
                  <a:latin typeface="Times New Roman"/>
                  <a:cs typeface="Times New Roman"/>
                </a:rPr>
                <a:t>EPAC1</a:t>
              </a:r>
              <a:r>
                <a:rPr lang="fr-FR" sz="1400" baseline="30000" dirty="0">
                  <a:solidFill>
                    <a:srgbClr val="DEA6C2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05" name="ZoneTexte 7">
              <a:extLst>
                <a:ext uri="{FF2B5EF4-FFF2-40B4-BE49-F238E27FC236}">
                  <a16:creationId xmlns:a16="http://schemas.microsoft.com/office/drawing/2014/main" id="{E67B41D5-5D9F-E44B-8441-562A86767241}"/>
                </a:ext>
              </a:extLst>
            </p:cNvPr>
            <p:cNvSpPr txBox="1"/>
            <p:nvPr/>
          </p:nvSpPr>
          <p:spPr>
            <a:xfrm>
              <a:off x="4384744" y="2025181"/>
              <a:ext cx="646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>
                  <a:latin typeface="Times New Roman"/>
                  <a:cs typeface="Times New Roman"/>
                </a:rPr>
                <a:t>cAMP</a:t>
              </a:r>
              <a:endParaRPr lang="fr-FR" sz="1400" dirty="0">
                <a:latin typeface="Times New Roman"/>
                <a:cs typeface="Times New Roman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55333136-8B58-4040-BB7F-6F9663251696}"/>
                </a:ext>
              </a:extLst>
            </p:cNvPr>
            <p:cNvSpPr/>
            <p:nvPr/>
          </p:nvSpPr>
          <p:spPr>
            <a:xfrm>
              <a:off x="2780852" y="2392240"/>
              <a:ext cx="761747" cy="4030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rgbClr val="91CB91"/>
                  </a:solidFill>
                  <a:latin typeface="Times New Roman"/>
                  <a:cs typeface="Times New Roman"/>
                </a:rPr>
                <a:t>kinked 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rgbClr val="91CB91"/>
                  </a:solidFill>
                  <a:latin typeface="Symbol" pitchFamily="2" charset="2"/>
                  <a:cs typeface="Times New Roman"/>
                </a:rPr>
                <a:t>a</a:t>
              </a:r>
              <a:r>
                <a:rPr lang="en-US" sz="1400" dirty="0">
                  <a:solidFill>
                    <a:srgbClr val="91CB91"/>
                  </a:solidFill>
                  <a:latin typeface="Times New Roman"/>
                  <a:cs typeface="Times New Roman"/>
                </a:rPr>
                <a:t>-helix </a:t>
              </a:r>
              <a:endParaRPr lang="fr-FR" sz="1400" dirty="0">
                <a:solidFill>
                  <a:srgbClr val="91CB9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1" name="ZoneTexte 83">
              <a:extLst>
                <a:ext uri="{FF2B5EF4-FFF2-40B4-BE49-F238E27FC236}">
                  <a16:creationId xmlns:a16="http://schemas.microsoft.com/office/drawing/2014/main" id="{5B99925A-958F-CF4D-BCBC-E1C394CD7EE2}"/>
                </a:ext>
              </a:extLst>
            </p:cNvPr>
            <p:cNvSpPr txBox="1"/>
            <p:nvPr/>
          </p:nvSpPr>
          <p:spPr>
            <a:xfrm>
              <a:off x="1176753" y="939734"/>
              <a:ext cx="918841" cy="403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fr-FR" sz="1400" dirty="0" err="1">
                  <a:solidFill>
                    <a:srgbClr val="0000C2"/>
                  </a:solidFill>
                  <a:latin typeface="Times New Roman"/>
                  <a:cs typeface="Times New Roman"/>
                </a:rPr>
                <a:t>polybasic</a:t>
              </a:r>
              <a:r>
                <a:rPr lang="fr-FR" sz="1400" dirty="0">
                  <a:solidFill>
                    <a:srgbClr val="0000C2"/>
                  </a:solidFill>
                  <a:latin typeface="Times New Roman"/>
                  <a:cs typeface="Times New Roman"/>
                </a:rPr>
                <a:t> </a:t>
              </a:r>
            </a:p>
            <a:p>
              <a:pPr algn="ctr">
                <a:lnSpc>
                  <a:spcPts val="1200"/>
                </a:lnSpc>
              </a:pPr>
              <a:r>
                <a:rPr lang="fr-FR" sz="1400" dirty="0" err="1">
                  <a:solidFill>
                    <a:srgbClr val="0000C2"/>
                  </a:solidFill>
                  <a:latin typeface="Times New Roman"/>
                  <a:cs typeface="Times New Roman"/>
                </a:rPr>
                <a:t>loop</a:t>
              </a:r>
              <a:r>
                <a:rPr lang="fr-FR" sz="1400" dirty="0">
                  <a:solidFill>
                    <a:srgbClr val="0000C2"/>
                  </a:solidFill>
                  <a:latin typeface="Times New Roman"/>
                  <a:cs typeface="Times New Roman"/>
                </a:rPr>
                <a:t> </a:t>
              </a:r>
            </a:p>
          </p:txBody>
        </p:sp>
        <p:sp>
          <p:nvSpPr>
            <p:cNvPr id="112" name="ZoneTexte 6">
              <a:extLst>
                <a:ext uri="{FF2B5EF4-FFF2-40B4-BE49-F238E27FC236}">
                  <a16:creationId xmlns:a16="http://schemas.microsoft.com/office/drawing/2014/main" id="{99F2F0BD-131A-2446-A4B7-AC6E07245673}"/>
                </a:ext>
              </a:extLst>
            </p:cNvPr>
            <p:cNvSpPr txBox="1"/>
            <p:nvPr/>
          </p:nvSpPr>
          <p:spPr>
            <a:xfrm>
              <a:off x="4345791" y="1045686"/>
              <a:ext cx="9632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FC00F4"/>
                  </a:solidFill>
                  <a:latin typeface="Times New Roman"/>
                  <a:cs typeface="Times New Roman"/>
                </a:rPr>
                <a:t>EPAC2</a:t>
              </a:r>
              <a:r>
                <a:rPr lang="fr-FR" sz="1400" baseline="30000" dirty="0">
                  <a:solidFill>
                    <a:srgbClr val="FC00F4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118452-5007-704D-9FBD-3A0B858AC3D9}"/>
                </a:ext>
              </a:extLst>
            </p:cNvPr>
            <p:cNvSpPr txBox="1"/>
            <p:nvPr/>
          </p:nvSpPr>
          <p:spPr>
            <a:xfrm>
              <a:off x="3336336" y="939600"/>
              <a:ext cx="1177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aseline="30000">
                  <a:solidFill>
                    <a:srgbClr val="B5B60B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182</a:t>
              </a:r>
              <a:r>
                <a:rPr lang="en-US" sz="1400">
                  <a:solidFill>
                    <a:srgbClr val="B5B60B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PPG</a:t>
              </a:r>
              <a:r>
                <a:rPr lang="en-US" sz="1400" baseline="30000">
                  <a:solidFill>
                    <a:srgbClr val="B5B60B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184</a:t>
              </a:r>
              <a:endParaRPr lang="fr-FR" sz="1400">
                <a:solidFill>
                  <a:srgbClr val="B5B60B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2BDE70-DCA7-454E-93C6-F0B2CCB89CD8}"/>
              </a:ext>
            </a:extLst>
          </p:cNvPr>
          <p:cNvGrpSpPr/>
          <p:nvPr/>
        </p:nvGrpSpPr>
        <p:grpSpPr>
          <a:xfrm>
            <a:off x="431898" y="2592808"/>
            <a:ext cx="3314319" cy="1782921"/>
            <a:chOff x="269248" y="2770980"/>
            <a:chExt cx="3314319" cy="178292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297267C-742D-CF4D-981F-411660A207DF}"/>
                </a:ext>
              </a:extLst>
            </p:cNvPr>
            <p:cNvGrpSpPr/>
            <p:nvPr/>
          </p:nvGrpSpPr>
          <p:grpSpPr>
            <a:xfrm>
              <a:off x="1176680" y="2792577"/>
              <a:ext cx="2406887" cy="1761324"/>
              <a:chOff x="2327263" y="3055939"/>
              <a:chExt cx="2406887" cy="176132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0CCB3D5-B8C5-B747-A531-F54257353B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3488" t="11332" r="12307" b="8921"/>
              <a:stretch/>
            </p:blipFill>
            <p:spPr>
              <a:xfrm>
                <a:off x="2327263" y="3055939"/>
                <a:ext cx="1651448" cy="1564024"/>
              </a:xfrm>
              <a:prstGeom prst="rect">
                <a:avLst/>
              </a:prstGeom>
            </p:spPr>
          </p:pic>
          <p:pic>
            <p:nvPicPr>
              <p:cNvPr id="6" name="Image 5" descr="Peurois-Panel EPAC1 cAMP binding site 2.pn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420" t="12629" r="28188" b="8687"/>
              <a:stretch/>
            </p:blipFill>
            <p:spPr>
              <a:xfrm>
                <a:off x="2418632" y="3057921"/>
                <a:ext cx="1651447" cy="1759342"/>
              </a:xfrm>
              <a:prstGeom prst="rect">
                <a:avLst/>
              </a:prstGeom>
            </p:spPr>
          </p:pic>
          <p:cxnSp>
            <p:nvCxnSpPr>
              <p:cNvPr id="113" name="Connecteur droit 35">
                <a:extLst>
                  <a:ext uri="{FF2B5EF4-FFF2-40B4-BE49-F238E27FC236}">
                    <a16:creationId xmlns:a16="http://schemas.microsoft.com/office/drawing/2014/main" id="{41A3056E-A455-5841-B319-899345FD63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4355" y="4141885"/>
                <a:ext cx="29480" cy="89809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ZoneTexte 37">
                <a:extLst>
                  <a:ext uri="{FF2B5EF4-FFF2-40B4-BE49-F238E27FC236}">
                    <a16:creationId xmlns:a16="http://schemas.microsoft.com/office/drawing/2014/main" id="{437C6AE7-F7B8-BA45-931D-E0A62FCF89FE}"/>
                  </a:ext>
                </a:extLst>
              </p:cNvPr>
              <p:cNvSpPr txBox="1"/>
              <p:nvPr/>
            </p:nvSpPr>
            <p:spPr>
              <a:xfrm>
                <a:off x="2897122" y="4210736"/>
                <a:ext cx="4619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R279</a:t>
                </a:r>
              </a:p>
            </p:txBody>
          </p:sp>
          <p:sp>
            <p:nvSpPr>
              <p:cNvPr id="126" name="ZoneTexte 38">
                <a:extLst>
                  <a:ext uri="{FF2B5EF4-FFF2-40B4-BE49-F238E27FC236}">
                    <a16:creationId xmlns:a16="http://schemas.microsoft.com/office/drawing/2014/main" id="{45A62E2F-74E9-2248-A8AE-D4FD5721DF9A}"/>
                  </a:ext>
                </a:extLst>
              </p:cNvPr>
              <p:cNvSpPr txBox="1"/>
              <p:nvPr/>
            </p:nvSpPr>
            <p:spPr>
              <a:xfrm rot="19944097">
                <a:off x="2796030" y="3516001"/>
                <a:ext cx="48442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V259</a:t>
                </a:r>
              </a:p>
            </p:txBody>
          </p:sp>
          <p:sp>
            <p:nvSpPr>
              <p:cNvPr id="128" name="ZoneTexte 41">
                <a:extLst>
                  <a:ext uri="{FF2B5EF4-FFF2-40B4-BE49-F238E27FC236}">
                    <a16:creationId xmlns:a16="http://schemas.microsoft.com/office/drawing/2014/main" id="{74C3E195-F13F-4546-A15C-D4CB8E82A1D6}"/>
                  </a:ext>
                </a:extLst>
              </p:cNvPr>
              <p:cNvSpPr txBox="1"/>
              <p:nvPr/>
            </p:nvSpPr>
            <p:spPr>
              <a:xfrm>
                <a:off x="3660063" y="3810726"/>
                <a:ext cx="7344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Q270</a:t>
                </a:r>
                <a:r>
                  <a:rPr lang="fr-FR" sz="10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EPAC1</a:t>
                </a:r>
              </a:p>
            </p:txBody>
          </p:sp>
          <p:sp>
            <p:nvSpPr>
              <p:cNvPr id="130" name="ZoneTexte 64">
                <a:extLst>
                  <a:ext uri="{FF2B5EF4-FFF2-40B4-BE49-F238E27FC236}">
                    <a16:creationId xmlns:a16="http://schemas.microsoft.com/office/drawing/2014/main" id="{244D9F46-2DAE-6246-A0E2-993FE1942D4D}"/>
                  </a:ext>
                </a:extLst>
              </p:cNvPr>
              <p:cNvSpPr txBox="1"/>
              <p:nvPr/>
            </p:nvSpPr>
            <p:spPr>
              <a:xfrm>
                <a:off x="3999654" y="4005558"/>
                <a:ext cx="7344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rgbClr val="FD00F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K405</a:t>
                </a:r>
                <a:r>
                  <a:rPr lang="fr-FR" sz="1000" baseline="30000" dirty="0">
                    <a:solidFill>
                      <a:srgbClr val="FD00F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EPAC2</a:t>
                </a:r>
              </a:p>
            </p:txBody>
          </p:sp>
          <p:sp>
            <p:nvSpPr>
              <p:cNvPr id="131" name="ZoneTexte 108">
                <a:extLst>
                  <a:ext uri="{FF2B5EF4-FFF2-40B4-BE49-F238E27FC236}">
                    <a16:creationId xmlns:a16="http://schemas.microsoft.com/office/drawing/2014/main" id="{205A0600-8536-9B4F-96CE-75BA02E409D8}"/>
                  </a:ext>
                </a:extLst>
              </p:cNvPr>
              <p:cNvSpPr txBox="1"/>
              <p:nvPr/>
            </p:nvSpPr>
            <p:spPr>
              <a:xfrm rot="19616745">
                <a:off x="3361735" y="4141108"/>
                <a:ext cx="45557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L271</a:t>
                </a:r>
              </a:p>
            </p:txBody>
          </p:sp>
          <p:sp>
            <p:nvSpPr>
              <p:cNvPr id="132" name="ZoneTexte 109">
                <a:extLst>
                  <a:ext uri="{FF2B5EF4-FFF2-40B4-BE49-F238E27FC236}">
                    <a16:creationId xmlns:a16="http://schemas.microsoft.com/office/drawing/2014/main" id="{22A579AD-453D-1847-AD74-B3FA2F646B7D}"/>
                  </a:ext>
                </a:extLst>
              </p:cNvPr>
              <p:cNvSpPr txBox="1"/>
              <p:nvPr/>
            </p:nvSpPr>
            <p:spPr>
              <a:xfrm>
                <a:off x="2526016" y="3798021"/>
                <a:ext cx="4700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A280</a:t>
                </a:r>
              </a:p>
            </p:txBody>
          </p:sp>
          <p:cxnSp>
            <p:nvCxnSpPr>
              <p:cNvPr id="135" name="Connecteur droit 35">
                <a:extLst>
                  <a:ext uri="{FF2B5EF4-FFF2-40B4-BE49-F238E27FC236}">
                    <a16:creationId xmlns:a16="http://schemas.microsoft.com/office/drawing/2014/main" id="{D1B8262F-C18E-7847-ACFC-D0E674B0EA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43525" y="3996370"/>
                <a:ext cx="129784" cy="3285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Connecteur droit 35">
                <a:extLst>
                  <a:ext uri="{FF2B5EF4-FFF2-40B4-BE49-F238E27FC236}">
                    <a16:creationId xmlns:a16="http://schemas.microsoft.com/office/drawing/2014/main" id="{14333242-CB27-0949-A00D-318DD19B59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16850" y="3869932"/>
                <a:ext cx="171559" cy="52726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ZoneTexte 12">
              <a:extLst>
                <a:ext uri="{FF2B5EF4-FFF2-40B4-BE49-F238E27FC236}">
                  <a16:creationId xmlns:a16="http://schemas.microsoft.com/office/drawing/2014/main" id="{E1B0A967-EBCB-0743-A12C-134E36EB7130}"/>
                </a:ext>
              </a:extLst>
            </p:cNvPr>
            <p:cNvSpPr txBox="1"/>
            <p:nvPr/>
          </p:nvSpPr>
          <p:spPr>
            <a:xfrm>
              <a:off x="269248" y="2770980"/>
              <a:ext cx="410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83" name="ZoneTexte 12">
            <a:extLst>
              <a:ext uri="{FF2B5EF4-FFF2-40B4-BE49-F238E27FC236}">
                <a16:creationId xmlns:a16="http://schemas.microsoft.com/office/drawing/2014/main" id="{CBAF657D-D158-3D47-B632-E6019E0047B8}"/>
              </a:ext>
            </a:extLst>
          </p:cNvPr>
          <p:cNvSpPr txBox="1"/>
          <p:nvPr/>
        </p:nvSpPr>
        <p:spPr>
          <a:xfrm>
            <a:off x="431898" y="4615221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1088317" y="4566555"/>
            <a:ext cx="4948884" cy="1561130"/>
            <a:chOff x="1210998" y="7316205"/>
            <a:chExt cx="4948884" cy="1561130"/>
          </a:xfrm>
        </p:grpSpPr>
        <p:sp>
          <p:nvSpPr>
            <p:cNvPr id="73" name="ZoneTexte 72"/>
            <p:cNvSpPr txBox="1">
              <a:spLocks noChangeArrowheads="1"/>
            </p:cNvSpPr>
            <p:nvPr/>
          </p:nvSpPr>
          <p:spPr bwMode="auto">
            <a:xfrm>
              <a:off x="3920977" y="8587861"/>
              <a:ext cx="3984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sz="1200" dirty="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74" name="ZoneTexte 73"/>
            <p:cNvSpPr txBox="1">
              <a:spLocks noChangeArrowheads="1"/>
            </p:cNvSpPr>
            <p:nvPr/>
          </p:nvSpPr>
          <p:spPr bwMode="auto">
            <a:xfrm>
              <a:off x="4475388" y="8587861"/>
              <a:ext cx="3984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sz="1200"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75" name="ZoneTexte 74"/>
            <p:cNvSpPr txBox="1">
              <a:spLocks noChangeArrowheads="1"/>
            </p:cNvSpPr>
            <p:nvPr/>
          </p:nvSpPr>
          <p:spPr bwMode="auto">
            <a:xfrm>
              <a:off x="5045207" y="8600336"/>
              <a:ext cx="4000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sz="1200" dirty="0">
                  <a:latin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76" name="ZoneTexte 75"/>
            <p:cNvSpPr txBox="1">
              <a:spLocks noChangeArrowheads="1"/>
            </p:cNvSpPr>
            <p:nvPr/>
          </p:nvSpPr>
          <p:spPr bwMode="auto">
            <a:xfrm>
              <a:off x="5571345" y="8587861"/>
              <a:ext cx="3984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r-FR" sz="1200" dirty="0">
                  <a:latin typeface="Times New Roman" charset="0"/>
                  <a:cs typeface="Times New Roman" charset="0"/>
                </a:rPr>
                <a:t>4</a:t>
              </a:r>
            </a:p>
          </p:txBody>
        </p:sp>
        <p:grpSp>
          <p:nvGrpSpPr>
            <p:cNvPr id="8" name="Grouper 7"/>
            <p:cNvGrpSpPr/>
            <p:nvPr/>
          </p:nvGrpSpPr>
          <p:grpSpPr>
            <a:xfrm>
              <a:off x="1210998" y="7322910"/>
              <a:ext cx="4948884" cy="1381865"/>
              <a:chOff x="1210998" y="7322910"/>
              <a:chExt cx="4948884" cy="1381865"/>
            </a:xfrm>
          </p:grpSpPr>
          <p:pic>
            <p:nvPicPr>
              <p:cNvPr id="11" name="Image 1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14066" y="7322910"/>
                <a:ext cx="2645816" cy="1332000"/>
              </a:xfrm>
              <a:prstGeom prst="rect">
                <a:avLst/>
              </a:prstGeom>
            </p:spPr>
          </p:pic>
          <p:sp>
            <p:nvSpPr>
              <p:cNvPr id="69" name="Rectangle 68"/>
              <p:cNvSpPr/>
              <p:nvPr/>
            </p:nvSpPr>
            <p:spPr>
              <a:xfrm>
                <a:off x="4536250" y="7784186"/>
                <a:ext cx="107950" cy="116946"/>
              </a:xfrm>
              <a:prstGeom prst="rect">
                <a:avLst/>
              </a:prstGeom>
              <a:pattFill prst="wdUpDiag">
                <a:fgClr>
                  <a:schemeClr val="tx1"/>
                </a:fgClr>
                <a:bgClr>
                  <a:srgbClr val="CA5FCA"/>
                </a:bgClr>
              </a:patt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" name="ZoneTexte 2"/>
              <p:cNvSpPr txBox="1"/>
              <p:nvPr/>
            </p:nvSpPr>
            <p:spPr>
              <a:xfrm>
                <a:off x="4670756" y="7518713"/>
                <a:ext cx="6719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>
                    <a:latin typeface="Times New Roman"/>
                    <a:cs typeface="Times New Roman"/>
                  </a:rPr>
                  <a:t>- </a:t>
                </a:r>
                <a:r>
                  <a:rPr lang="fr-FR" sz="1200" dirty="0" err="1">
                    <a:latin typeface="Times New Roman"/>
                    <a:cs typeface="Times New Roman"/>
                  </a:rPr>
                  <a:t>cAMP</a:t>
                </a:r>
                <a:endParaRPr lang="fr-FR" sz="12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24" name="ZoneTexte 123"/>
              <p:cNvSpPr txBox="1"/>
              <p:nvPr/>
            </p:nvSpPr>
            <p:spPr>
              <a:xfrm>
                <a:off x="4636036" y="7681299"/>
                <a:ext cx="7060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>
                    <a:latin typeface="Times New Roman"/>
                    <a:cs typeface="Times New Roman"/>
                  </a:rPr>
                  <a:t>+ </a:t>
                </a:r>
                <a:r>
                  <a:rPr lang="fr-FR" sz="1200" dirty="0" err="1">
                    <a:latin typeface="Times New Roman"/>
                    <a:cs typeface="Times New Roman"/>
                  </a:rPr>
                  <a:t>cAMP</a:t>
                </a:r>
                <a:endParaRPr lang="fr-FR" sz="1200" dirty="0">
                  <a:latin typeface="Times New Roman"/>
                  <a:cs typeface="Times New Roman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AB3A9EF-7B63-A441-83D4-E61F3D9DC848}"/>
                  </a:ext>
                </a:extLst>
              </p:cNvPr>
              <p:cNvGrpSpPr/>
              <p:nvPr/>
            </p:nvGrpSpPr>
            <p:grpSpPr>
              <a:xfrm>
                <a:off x="1210998" y="7412408"/>
                <a:ext cx="1890683" cy="1292367"/>
                <a:chOff x="713402" y="7442025"/>
                <a:chExt cx="1890683" cy="1292367"/>
              </a:xfrm>
            </p:grpSpPr>
            <p:sp>
              <p:nvSpPr>
                <p:cNvPr id="81" name="ZoneTexte 80"/>
                <p:cNvSpPr txBox="1"/>
                <p:nvPr/>
              </p:nvSpPr>
              <p:spPr>
                <a:xfrm>
                  <a:off x="713402" y="7442025"/>
                  <a:ext cx="2903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2" name="ZoneTexte 81"/>
                <p:cNvSpPr txBox="1"/>
                <p:nvPr/>
              </p:nvSpPr>
              <p:spPr>
                <a:xfrm>
                  <a:off x="713402" y="7780481"/>
                  <a:ext cx="2903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dirty="0">
                      <a:latin typeface="Times New Roman"/>
                      <a:cs typeface="Times New Roman"/>
                    </a:rPr>
                    <a:t>2</a:t>
                  </a:r>
                </a:p>
              </p:txBody>
            </p:sp>
            <p:sp>
              <p:nvSpPr>
                <p:cNvPr id="84" name="ZoneTexte 83"/>
                <p:cNvSpPr txBox="1"/>
                <p:nvPr/>
              </p:nvSpPr>
              <p:spPr>
                <a:xfrm>
                  <a:off x="713402" y="8457393"/>
                  <a:ext cx="2903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dirty="0">
                      <a:latin typeface="Times New Roman"/>
                      <a:cs typeface="Times New Roman"/>
                    </a:rPr>
                    <a:t>4</a:t>
                  </a:r>
                </a:p>
              </p:txBody>
            </p:sp>
            <p:sp>
              <p:nvSpPr>
                <p:cNvPr id="125" name="ZoneTexte 124"/>
                <p:cNvSpPr txBox="1"/>
                <p:nvPr/>
              </p:nvSpPr>
              <p:spPr>
                <a:xfrm>
                  <a:off x="713402" y="8118937"/>
                  <a:ext cx="2903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dirty="0">
                      <a:latin typeface="Times New Roman"/>
                      <a:cs typeface="Times New Roman"/>
                    </a:rPr>
                    <a:t>3</a:t>
                  </a:r>
                </a:p>
              </p:txBody>
            </p:sp>
            <p:cxnSp>
              <p:nvCxnSpPr>
                <p:cNvPr id="153" name="Connecteur droit 152"/>
                <p:cNvCxnSpPr>
                  <a:stCxn id="154" idx="3"/>
                  <a:endCxn id="157" idx="1"/>
                </p:cNvCxnSpPr>
                <p:nvPr/>
              </p:nvCxnSpPr>
              <p:spPr>
                <a:xfrm>
                  <a:off x="1275938" y="8569782"/>
                  <a:ext cx="84963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Rectangle à coins arrondis 153"/>
                <p:cNvSpPr/>
                <p:nvPr/>
              </p:nvSpPr>
              <p:spPr>
                <a:xfrm>
                  <a:off x="1011589" y="8455037"/>
                  <a:ext cx="264349" cy="22949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Nt</a:t>
                  </a:r>
                </a:p>
              </p:txBody>
            </p:sp>
            <p:sp>
              <p:nvSpPr>
                <p:cNvPr id="155" name="Rectangle à coins arrondis 154"/>
                <p:cNvSpPr/>
                <p:nvPr/>
              </p:nvSpPr>
              <p:spPr>
                <a:xfrm>
                  <a:off x="1343055" y="8455037"/>
                  <a:ext cx="338313" cy="229490"/>
                </a:xfrm>
                <a:prstGeom prst="roundRect">
                  <a:avLst/>
                </a:prstGeom>
                <a:solidFill>
                  <a:srgbClr val="C1FFFF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DEP</a:t>
                  </a:r>
                </a:p>
              </p:txBody>
            </p:sp>
            <p:sp>
              <p:nvSpPr>
                <p:cNvPr id="156" name="Rectangle à coins arrondis 155"/>
                <p:cNvSpPr/>
                <p:nvPr/>
              </p:nvSpPr>
              <p:spPr>
                <a:xfrm>
                  <a:off x="1730687" y="8455037"/>
                  <a:ext cx="338313" cy="229490"/>
                </a:xfrm>
                <a:prstGeom prst="roundRect">
                  <a:avLst/>
                </a:prstGeom>
                <a:solidFill>
                  <a:srgbClr val="FCAFD6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CNB</a:t>
                  </a:r>
                </a:p>
              </p:txBody>
            </p:sp>
            <p:sp>
              <p:nvSpPr>
                <p:cNvPr id="157" name="Rectangle à coins arrondis 156"/>
                <p:cNvSpPr/>
                <p:nvPr/>
              </p:nvSpPr>
              <p:spPr>
                <a:xfrm>
                  <a:off x="2125568" y="8455037"/>
                  <a:ext cx="478517" cy="229490"/>
                </a:xfrm>
                <a:prstGeom prst="roundRect">
                  <a:avLst/>
                </a:prstGeom>
                <a:solidFill>
                  <a:srgbClr val="FFFF6D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GEF</a:t>
                  </a:r>
                </a:p>
              </p:txBody>
            </p:sp>
            <p:sp>
              <p:nvSpPr>
                <p:cNvPr id="158" name="Rectangle à coins arrondis 157"/>
                <p:cNvSpPr/>
                <p:nvPr/>
              </p:nvSpPr>
              <p:spPr>
                <a:xfrm>
                  <a:off x="1646603" y="8455037"/>
                  <a:ext cx="34765" cy="229490"/>
                </a:xfrm>
                <a:prstGeom prst="roundRect">
                  <a:avLst/>
                </a:prstGeom>
                <a:solidFill>
                  <a:srgbClr val="22FF1F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800" dirty="0">
                    <a:solidFill>
                      <a:srgbClr val="22FF1F"/>
                    </a:solidFill>
                    <a:latin typeface="Times New Roman"/>
                    <a:cs typeface="Times New Roman"/>
                  </a:endParaRPr>
                </a:p>
              </p:txBody>
            </p:sp>
            <p:cxnSp>
              <p:nvCxnSpPr>
                <p:cNvPr id="160" name="Connecteur droit 159"/>
                <p:cNvCxnSpPr>
                  <a:stCxn id="161" idx="3"/>
                  <a:endCxn id="163" idx="3"/>
                </p:cNvCxnSpPr>
                <p:nvPr/>
              </p:nvCxnSpPr>
              <p:spPr>
                <a:xfrm>
                  <a:off x="1268306" y="8269342"/>
                  <a:ext cx="793062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Rectangle à coins arrondis 160"/>
                <p:cNvSpPr/>
                <p:nvPr/>
              </p:nvSpPr>
              <p:spPr>
                <a:xfrm>
                  <a:off x="1003957" y="8154597"/>
                  <a:ext cx="264349" cy="22949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Nt</a:t>
                  </a:r>
                </a:p>
              </p:txBody>
            </p:sp>
            <p:sp>
              <p:nvSpPr>
                <p:cNvPr id="162" name="Rectangle à coins arrondis 161"/>
                <p:cNvSpPr/>
                <p:nvPr/>
              </p:nvSpPr>
              <p:spPr>
                <a:xfrm>
                  <a:off x="1335423" y="8154597"/>
                  <a:ext cx="338313" cy="229490"/>
                </a:xfrm>
                <a:prstGeom prst="roundRect">
                  <a:avLst/>
                </a:prstGeom>
                <a:solidFill>
                  <a:srgbClr val="C1FFFF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DEP</a:t>
                  </a:r>
                </a:p>
              </p:txBody>
            </p:sp>
            <p:sp>
              <p:nvSpPr>
                <p:cNvPr id="163" name="Rectangle à coins arrondis 162"/>
                <p:cNvSpPr/>
                <p:nvPr/>
              </p:nvSpPr>
              <p:spPr>
                <a:xfrm>
                  <a:off x="1723055" y="8154597"/>
                  <a:ext cx="338313" cy="229490"/>
                </a:xfrm>
                <a:prstGeom prst="roundRect">
                  <a:avLst/>
                </a:prstGeom>
                <a:solidFill>
                  <a:srgbClr val="FCAFD6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CNB</a:t>
                  </a:r>
                </a:p>
              </p:txBody>
            </p:sp>
            <p:sp>
              <p:nvSpPr>
                <p:cNvPr id="164" name="Rectangle à coins arrondis 163"/>
                <p:cNvSpPr/>
                <p:nvPr/>
              </p:nvSpPr>
              <p:spPr>
                <a:xfrm>
                  <a:off x="1638971" y="8154597"/>
                  <a:ext cx="34765" cy="229490"/>
                </a:xfrm>
                <a:prstGeom prst="roundRect">
                  <a:avLst/>
                </a:prstGeom>
                <a:solidFill>
                  <a:srgbClr val="22FF1F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800" dirty="0">
                    <a:solidFill>
                      <a:srgbClr val="22FF1F"/>
                    </a:solidFill>
                    <a:latin typeface="Times New Roman"/>
                    <a:cs typeface="Times New Roman"/>
                  </a:endParaRPr>
                </a:p>
              </p:txBody>
            </p:sp>
            <p:cxnSp>
              <p:nvCxnSpPr>
                <p:cNvPr id="166" name="Connecteur droit 165"/>
                <p:cNvCxnSpPr>
                  <a:stCxn id="167" idx="1"/>
                  <a:endCxn id="168" idx="3"/>
                </p:cNvCxnSpPr>
                <p:nvPr/>
              </p:nvCxnSpPr>
              <p:spPr>
                <a:xfrm>
                  <a:off x="1335423" y="7979545"/>
                  <a:ext cx="725945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7" name="Rectangle à coins arrondis 166"/>
                <p:cNvSpPr/>
                <p:nvPr/>
              </p:nvSpPr>
              <p:spPr>
                <a:xfrm>
                  <a:off x="1335424" y="7864800"/>
                  <a:ext cx="338313" cy="229490"/>
                </a:xfrm>
                <a:prstGeom prst="roundRect">
                  <a:avLst/>
                </a:prstGeom>
                <a:solidFill>
                  <a:srgbClr val="C1FFFF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DEP</a:t>
                  </a:r>
                </a:p>
              </p:txBody>
            </p:sp>
            <p:sp>
              <p:nvSpPr>
                <p:cNvPr id="168" name="Rectangle à coins arrondis 167"/>
                <p:cNvSpPr/>
                <p:nvPr/>
              </p:nvSpPr>
              <p:spPr>
                <a:xfrm>
                  <a:off x="1723055" y="7864800"/>
                  <a:ext cx="338313" cy="229490"/>
                </a:xfrm>
                <a:prstGeom prst="roundRect">
                  <a:avLst/>
                </a:prstGeom>
                <a:solidFill>
                  <a:srgbClr val="FCAFD6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fr-FR" sz="1100" kern="0" dirty="0">
                      <a:solidFill>
                        <a:schemeClr val="tx1"/>
                      </a:solidFill>
                      <a:latin typeface="Times New Roman"/>
                      <a:cs typeface="Times New Roman"/>
                    </a:rPr>
                    <a:t>CNB</a:t>
                  </a:r>
                </a:p>
              </p:txBody>
            </p:sp>
            <p:sp>
              <p:nvSpPr>
                <p:cNvPr id="169" name="Rectangle à coins arrondis 168"/>
                <p:cNvSpPr/>
                <p:nvPr/>
              </p:nvSpPr>
              <p:spPr>
                <a:xfrm>
                  <a:off x="1638971" y="7864800"/>
                  <a:ext cx="34765" cy="229490"/>
                </a:xfrm>
                <a:prstGeom prst="roundRect">
                  <a:avLst/>
                </a:prstGeom>
                <a:solidFill>
                  <a:srgbClr val="22FF1F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800" dirty="0">
                    <a:solidFill>
                      <a:srgbClr val="22FF1F"/>
                    </a:solidFill>
                    <a:latin typeface="Times New Roman"/>
                    <a:cs typeface="Times New Roman"/>
                  </a:endParaRPr>
                </a:p>
              </p:txBody>
            </p:sp>
            <p:grpSp>
              <p:nvGrpSpPr>
                <p:cNvPr id="175" name="Grouper 174"/>
                <p:cNvGrpSpPr/>
                <p:nvPr/>
              </p:nvGrpSpPr>
              <p:grpSpPr>
                <a:xfrm>
                  <a:off x="1718930" y="7542424"/>
                  <a:ext cx="873398" cy="229490"/>
                  <a:chOff x="6312540" y="5950565"/>
                  <a:chExt cx="1471198" cy="288000"/>
                </a:xfrm>
              </p:grpSpPr>
              <p:cxnSp>
                <p:nvCxnSpPr>
                  <p:cNvPr id="176" name="Connecteur droit 175"/>
                  <p:cNvCxnSpPr>
                    <a:stCxn id="177" idx="1"/>
                    <a:endCxn id="178" idx="1"/>
                  </p:cNvCxnSpPr>
                  <p:nvPr/>
                </p:nvCxnSpPr>
                <p:spPr>
                  <a:xfrm>
                    <a:off x="6312540" y="6094565"/>
                    <a:ext cx="665159" cy="0"/>
                  </a:xfrm>
                  <a:prstGeom prst="line">
                    <a:avLst/>
                  </a:prstGeom>
                  <a:ln w="12700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7" name="Rectangle à coins arrondis 176"/>
                  <p:cNvSpPr/>
                  <p:nvPr/>
                </p:nvSpPr>
                <p:spPr>
                  <a:xfrm>
                    <a:off x="6312540" y="5950565"/>
                    <a:ext cx="569872" cy="288000"/>
                  </a:xfrm>
                  <a:prstGeom prst="roundRect">
                    <a:avLst/>
                  </a:prstGeom>
                  <a:solidFill>
                    <a:srgbClr val="FCAFD6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fr-FR" sz="1100" kern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rPr>
                      <a:t>CNB</a:t>
                    </a:r>
                  </a:p>
                </p:txBody>
              </p:sp>
              <p:sp>
                <p:nvSpPr>
                  <p:cNvPr id="178" name="Rectangle à coins arrondis 177"/>
                  <p:cNvSpPr/>
                  <p:nvPr/>
                </p:nvSpPr>
                <p:spPr>
                  <a:xfrm>
                    <a:off x="6977698" y="5950565"/>
                    <a:ext cx="806040" cy="288000"/>
                  </a:xfrm>
                  <a:prstGeom prst="roundRect">
                    <a:avLst/>
                  </a:prstGeom>
                  <a:solidFill>
                    <a:srgbClr val="FFFF6D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fr-FR" sz="1100" kern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rPr>
                      <a:t>GEF</a:t>
                    </a:r>
                  </a:p>
                </p:txBody>
              </p:sp>
            </p:grpSp>
          </p:grp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C06367B-D2DC-8C4C-92FB-6DFD11691D6F}"/>
                  </a:ext>
                </a:extLst>
              </p:cNvPr>
              <p:cNvSpPr/>
              <p:nvPr/>
            </p:nvSpPr>
            <p:spPr>
              <a:xfrm>
                <a:off x="4531834" y="7592006"/>
                <a:ext cx="107950" cy="116946"/>
              </a:xfrm>
              <a:prstGeom prst="rect">
                <a:avLst/>
              </a:prstGeom>
              <a:solidFill>
                <a:srgbClr val="EC9CEB"/>
              </a:solidFill>
              <a:ln w="63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</p:grpSp>
        <p:sp>
          <p:nvSpPr>
            <p:cNvPr id="88" name="ZoneTexte 61">
              <a:extLst>
                <a:ext uri="{FF2B5EF4-FFF2-40B4-BE49-F238E27FC236}">
                  <a16:creationId xmlns:a16="http://schemas.microsoft.com/office/drawing/2014/main" id="{D6F023E2-DDF0-C440-A9CB-4BC5B790C5F9}"/>
                </a:ext>
              </a:extLst>
            </p:cNvPr>
            <p:cNvSpPr txBox="1"/>
            <p:nvPr/>
          </p:nvSpPr>
          <p:spPr>
            <a:xfrm rot="16200000">
              <a:off x="2589684" y="7858487"/>
              <a:ext cx="15462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Times New Roman"/>
                  <a:cs typeface="Times New Roman"/>
                </a:rPr>
                <a:t>liposome-bound </a:t>
              </a:r>
              <a:r>
                <a:rPr lang="fr-FR" sz="1200" dirty="0" err="1">
                  <a:latin typeface="Times New Roman"/>
                  <a:cs typeface="Times New Roman"/>
                </a:rPr>
                <a:t>proteins (% of total)</a:t>
              </a:r>
              <a:endParaRPr lang="fr-FR" sz="1200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385F0B-0D3D-554E-8E26-2ADBE6FDD475}"/>
              </a:ext>
            </a:extLst>
          </p:cNvPr>
          <p:cNvGrpSpPr/>
          <p:nvPr/>
        </p:nvGrpSpPr>
        <p:grpSpPr>
          <a:xfrm>
            <a:off x="949682" y="6336502"/>
            <a:ext cx="4670095" cy="2933032"/>
            <a:chOff x="1038747" y="6931215"/>
            <a:chExt cx="4670095" cy="2933032"/>
          </a:xfrm>
        </p:grpSpPr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B852E249-8B87-0447-B7C4-669EABF54D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594" t="21621" r="9307" b="20608"/>
            <a:stretch/>
          </p:blipFill>
          <p:spPr>
            <a:xfrm>
              <a:off x="1038747" y="7787904"/>
              <a:ext cx="4426165" cy="2076343"/>
            </a:xfrm>
            <a:prstGeom prst="rect">
              <a:avLst/>
            </a:prstGeom>
          </p:spPr>
        </p:pic>
        <p:sp>
          <p:nvSpPr>
            <p:cNvPr id="108" name="ZoneTexte 5">
              <a:extLst>
                <a:ext uri="{FF2B5EF4-FFF2-40B4-BE49-F238E27FC236}">
                  <a16:creationId xmlns:a16="http://schemas.microsoft.com/office/drawing/2014/main" id="{180596D6-1D94-1F40-A7AB-01938733450D}"/>
                </a:ext>
              </a:extLst>
            </p:cNvPr>
            <p:cNvSpPr txBox="1"/>
            <p:nvPr/>
          </p:nvSpPr>
          <p:spPr>
            <a:xfrm>
              <a:off x="1841857" y="9107570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rgbClr val="AEDBDB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109" name="ZoneTexte 6">
              <a:extLst>
                <a:ext uri="{FF2B5EF4-FFF2-40B4-BE49-F238E27FC236}">
                  <a16:creationId xmlns:a16="http://schemas.microsoft.com/office/drawing/2014/main" id="{21053865-8DEA-CB4C-AC20-5A294211B88B}"/>
                </a:ext>
              </a:extLst>
            </p:cNvPr>
            <p:cNvSpPr txBox="1"/>
            <p:nvPr/>
          </p:nvSpPr>
          <p:spPr>
            <a:xfrm>
              <a:off x="2627722" y="9247571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rgbClr val="E796C4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110" name="ZoneTexte 6">
              <a:extLst>
                <a:ext uri="{FF2B5EF4-FFF2-40B4-BE49-F238E27FC236}">
                  <a16:creationId xmlns:a16="http://schemas.microsoft.com/office/drawing/2014/main" id="{33A422A9-1D6E-A540-A81D-3CDE3CC11845}"/>
                </a:ext>
              </a:extLst>
            </p:cNvPr>
            <p:cNvSpPr txBox="1"/>
            <p:nvPr/>
          </p:nvSpPr>
          <p:spPr>
            <a:xfrm>
              <a:off x="3434914" y="9394793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rgbClr val="B9B95A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119" name="ZoneTexte 6">
              <a:extLst>
                <a:ext uri="{FF2B5EF4-FFF2-40B4-BE49-F238E27FC236}">
                  <a16:creationId xmlns:a16="http://schemas.microsoft.com/office/drawing/2014/main" id="{EFEDA8BD-656C-9D45-BB1E-3691B907B710}"/>
                </a:ext>
              </a:extLst>
            </p:cNvPr>
            <p:cNvSpPr txBox="1"/>
            <p:nvPr/>
          </p:nvSpPr>
          <p:spPr>
            <a:xfrm>
              <a:off x="4113882" y="8584130"/>
              <a:ext cx="548548" cy="338554"/>
            </a:xfrm>
            <a:prstGeom prst="rect">
              <a:avLst/>
            </a:prstGeom>
            <a:solidFill>
              <a:schemeClr val="bg1">
                <a:alpha val="31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Times New Roman"/>
                  <a:cs typeface="Times New Roman"/>
                </a:rPr>
                <a:t>Rap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DCA7A98-B36F-E944-A260-84A432622E9F}"/>
                </a:ext>
              </a:extLst>
            </p:cNvPr>
            <p:cNvGrpSpPr/>
            <p:nvPr/>
          </p:nvGrpSpPr>
          <p:grpSpPr>
            <a:xfrm>
              <a:off x="1282678" y="6931215"/>
              <a:ext cx="4426164" cy="1081326"/>
              <a:chOff x="1520158" y="7305382"/>
              <a:chExt cx="3943944" cy="763134"/>
            </a:xfrm>
          </p:grpSpPr>
          <p:pic>
            <p:nvPicPr>
              <p:cNvPr id="77" name="Image 36" descr="Capture d’écran 2015-06-06 à 17.37.05.png">
                <a:extLst>
                  <a:ext uri="{FF2B5EF4-FFF2-40B4-BE49-F238E27FC236}">
                    <a16:creationId xmlns:a16="http://schemas.microsoft.com/office/drawing/2014/main" id="{97EF9F44-D340-D849-8910-DCB2AC19D0FA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0158" y="7314809"/>
                <a:ext cx="1529476" cy="753707"/>
              </a:xfrm>
              <a:prstGeom prst="rect">
                <a:avLst/>
              </a:prstGeom>
            </p:spPr>
          </p:pic>
          <p:pic>
            <p:nvPicPr>
              <p:cNvPr id="78" name="Image 37" descr="Capture d’écran 2015-06-06 à 17.37.05.png">
                <a:extLst>
                  <a:ext uri="{FF2B5EF4-FFF2-40B4-BE49-F238E27FC236}">
                    <a16:creationId xmlns:a16="http://schemas.microsoft.com/office/drawing/2014/main" id="{FE6D462F-57CF-7148-9B02-317A838E9E5B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8048" y="7312736"/>
                <a:ext cx="1529476" cy="753707"/>
              </a:xfrm>
              <a:prstGeom prst="rect">
                <a:avLst/>
              </a:prstGeom>
            </p:spPr>
          </p:pic>
          <p:pic>
            <p:nvPicPr>
              <p:cNvPr id="87" name="Image 36" descr="Capture d’écran 2015-06-06 à 17.37.05.png">
                <a:extLst>
                  <a:ext uri="{FF2B5EF4-FFF2-40B4-BE49-F238E27FC236}">
                    <a16:creationId xmlns:a16="http://schemas.microsoft.com/office/drawing/2014/main" id="{97EF9F44-D340-D849-8910-DCB2AC19D0FA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69672" y="7305382"/>
                <a:ext cx="1694430" cy="753707"/>
              </a:xfrm>
              <a:prstGeom prst="rect">
                <a:avLst/>
              </a:prstGeom>
            </p:spPr>
          </p:pic>
        </p:grp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138BF208-E03A-A04A-8E63-F12DCF6A568F}"/>
                </a:ext>
              </a:extLst>
            </p:cNvPr>
            <p:cNvSpPr/>
            <p:nvPr/>
          </p:nvSpPr>
          <p:spPr>
            <a:xfrm rot="10279620">
              <a:off x="4493451" y="7946560"/>
              <a:ext cx="180487" cy="520174"/>
            </a:xfrm>
            <a:custGeom>
              <a:avLst/>
              <a:gdLst>
                <a:gd name="connsiteX0" fmla="*/ 64419 w 96281"/>
                <a:gd name="connsiteY0" fmla="*/ 548640 h 548640"/>
                <a:gd name="connsiteX1" fmla="*/ 411 w 96281"/>
                <a:gd name="connsiteY1" fmla="*/ 256032 h 548640"/>
                <a:gd name="connsiteX2" fmla="*/ 91851 w 96281"/>
                <a:gd name="connsiteY2" fmla="*/ 91440 h 548640"/>
                <a:gd name="connsiteX3" fmla="*/ 73563 w 96281"/>
                <a:gd name="connsiteY3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81" h="548640">
                  <a:moveTo>
                    <a:pt x="64419" y="548640"/>
                  </a:moveTo>
                  <a:cubicBezTo>
                    <a:pt x="30129" y="440436"/>
                    <a:pt x="-4161" y="332232"/>
                    <a:pt x="411" y="256032"/>
                  </a:cubicBezTo>
                  <a:cubicBezTo>
                    <a:pt x="4983" y="179832"/>
                    <a:pt x="79659" y="134112"/>
                    <a:pt x="91851" y="91440"/>
                  </a:cubicBezTo>
                  <a:cubicBezTo>
                    <a:pt x="104043" y="48768"/>
                    <a:pt x="88803" y="24384"/>
                    <a:pt x="73563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21805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84FFEAF-71CC-C94E-B244-063C6140D8E9}"/>
              </a:ext>
            </a:extLst>
          </p:cNvPr>
          <p:cNvSpPr txBox="1"/>
          <p:nvPr/>
        </p:nvSpPr>
        <p:spPr>
          <a:xfrm>
            <a:off x="5245232" y="927684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/>
                <a:cs typeface="Arial"/>
              </a:rPr>
              <a:t>Figure  S4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2" y="1135794"/>
            <a:ext cx="6478509" cy="1591728"/>
          </a:xfrm>
          <a:prstGeom prst="rect">
            <a:avLst/>
          </a:prstGeom>
        </p:spPr>
      </p:pic>
      <p:sp>
        <p:nvSpPr>
          <p:cNvPr id="9" name="TextBox 76">
            <a:extLst>
              <a:ext uri="{FF2B5EF4-FFF2-40B4-BE49-F238E27FC236}">
                <a16:creationId xmlns:a16="http://schemas.microsoft.com/office/drawing/2014/main" id="{986DA377-2630-E341-9686-008A2D7E82A6}"/>
              </a:ext>
            </a:extLst>
          </p:cNvPr>
          <p:cNvSpPr txBox="1"/>
          <p:nvPr/>
        </p:nvSpPr>
        <p:spPr>
          <a:xfrm>
            <a:off x="276152" y="486198"/>
            <a:ext cx="603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B3969A-519C-424C-8D8C-BCCFFE61A0E3}"/>
              </a:ext>
            </a:extLst>
          </p:cNvPr>
          <p:cNvGrpSpPr/>
          <p:nvPr/>
        </p:nvGrpSpPr>
        <p:grpSpPr>
          <a:xfrm>
            <a:off x="276152" y="2982744"/>
            <a:ext cx="5807979" cy="3132499"/>
            <a:chOff x="252119" y="2790754"/>
            <a:chExt cx="5807979" cy="3132499"/>
          </a:xfrm>
        </p:grpSpPr>
        <p:sp>
          <p:nvSpPr>
            <p:cNvPr id="10" name="TextBox 76">
              <a:extLst>
                <a:ext uri="{FF2B5EF4-FFF2-40B4-BE49-F238E27FC236}">
                  <a16:creationId xmlns:a16="http://schemas.microsoft.com/office/drawing/2014/main" id="{986DA377-2630-E341-9686-008A2D7E82A6}"/>
                </a:ext>
              </a:extLst>
            </p:cNvPr>
            <p:cNvSpPr txBox="1"/>
            <p:nvPr/>
          </p:nvSpPr>
          <p:spPr>
            <a:xfrm>
              <a:off x="252119" y="2838459"/>
              <a:ext cx="603577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pic>
          <p:nvPicPr>
            <p:cNvPr id="42" name="Image 41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41" t="9751" r="15675" b="3728"/>
            <a:stretch/>
          </p:blipFill>
          <p:spPr bwMode="auto">
            <a:xfrm>
              <a:off x="879839" y="2790754"/>
              <a:ext cx="4494848" cy="313249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cxnSp>
          <p:nvCxnSpPr>
            <p:cNvPr id="43" name="Connecteur droit 42"/>
            <p:cNvCxnSpPr/>
            <p:nvPr/>
          </p:nvCxnSpPr>
          <p:spPr>
            <a:xfrm>
              <a:off x="3692231" y="4355701"/>
              <a:ext cx="700062" cy="6108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ZoneTexte 43"/>
            <p:cNvSpPr txBox="1"/>
            <p:nvPr/>
          </p:nvSpPr>
          <p:spPr>
            <a:xfrm>
              <a:off x="2335136" y="3578381"/>
              <a:ext cx="10245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CNB </a:t>
              </a:r>
              <a:r>
                <a:rPr lang="fr-FR" sz="1000" dirty="0" err="1"/>
                <a:t>domain</a:t>
              </a:r>
              <a:endParaRPr lang="fr-FR" sz="1000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5035501" y="3208504"/>
              <a:ext cx="10245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DEP </a:t>
              </a:r>
              <a:r>
                <a:rPr lang="fr-FR" sz="1000" dirty="0" err="1"/>
                <a:t>domain</a:t>
              </a:r>
              <a:endParaRPr lang="fr-FR" sz="1000" dirty="0"/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1020520" y="5386831"/>
              <a:ext cx="10245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GEF </a:t>
              </a:r>
              <a:r>
                <a:rPr lang="fr-FR" sz="1000" dirty="0" err="1"/>
                <a:t>domain</a:t>
              </a:r>
              <a:endParaRPr lang="fr-FR" sz="1000" dirty="0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4010904" y="4955346"/>
              <a:ext cx="102459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/>
                <a:t>cAMP</a:t>
              </a:r>
              <a:r>
                <a:rPr lang="fr-FR" sz="1000" dirty="0"/>
                <a:t> binding site</a:t>
              </a:r>
            </a:p>
            <a:p>
              <a:pPr algn="ctr"/>
              <a:r>
                <a:rPr lang="fr-FR" sz="1000" dirty="0"/>
                <a:t>251-282</a:t>
              </a:r>
            </a:p>
          </p:txBody>
        </p:sp>
        <p:cxnSp>
          <p:nvCxnSpPr>
            <p:cNvPr id="50" name="Connecteur droit 49"/>
            <p:cNvCxnSpPr/>
            <p:nvPr/>
          </p:nvCxnSpPr>
          <p:spPr>
            <a:xfrm>
              <a:off x="4350090" y="3766479"/>
              <a:ext cx="430382" cy="36993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ZoneTexte 50"/>
            <p:cNvSpPr txBox="1"/>
            <p:nvPr/>
          </p:nvSpPr>
          <p:spPr>
            <a:xfrm>
              <a:off x="4344007" y="4079944"/>
              <a:ext cx="1024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/>
                <a:t>kinked</a:t>
              </a:r>
              <a:r>
                <a:rPr lang="fr-FR" sz="1000" dirty="0"/>
                <a:t> </a:t>
              </a:r>
              <a:r>
                <a:rPr lang="fr-FR" sz="1000" dirty="0" err="1"/>
                <a:t>helix</a:t>
              </a:r>
              <a:endParaRPr lang="fr-FR" sz="1000" dirty="0"/>
            </a:p>
            <a:p>
              <a:pPr algn="ctr"/>
              <a:r>
                <a:rPr lang="fr-FR" sz="1000" dirty="0"/>
                <a:t>166-176</a:t>
              </a:r>
            </a:p>
          </p:txBody>
        </p:sp>
        <p:cxnSp>
          <p:nvCxnSpPr>
            <p:cNvPr id="52" name="Connecteur droit 51"/>
            <p:cNvCxnSpPr/>
            <p:nvPr/>
          </p:nvCxnSpPr>
          <p:spPr>
            <a:xfrm>
              <a:off x="3367697" y="3505310"/>
              <a:ext cx="147710" cy="1248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667634" y="3371207"/>
              <a:ext cx="10245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301-308</a:t>
              </a:r>
            </a:p>
          </p:txBody>
        </p:sp>
        <p:cxnSp>
          <p:nvCxnSpPr>
            <p:cNvPr id="54" name="Connecteur droit 53"/>
            <p:cNvCxnSpPr/>
            <p:nvPr/>
          </p:nvCxnSpPr>
          <p:spPr>
            <a:xfrm flipH="1">
              <a:off x="1455443" y="5037256"/>
              <a:ext cx="147710" cy="1248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ZoneTexte 54"/>
            <p:cNvSpPr txBox="1"/>
            <p:nvPr/>
          </p:nvSpPr>
          <p:spPr>
            <a:xfrm>
              <a:off x="861131" y="5113796"/>
              <a:ext cx="10245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845-862</a:t>
              </a:r>
            </a:p>
          </p:txBody>
        </p:sp>
        <p:pic>
          <p:nvPicPr>
            <p:cNvPr id="56" name="Image 55"/>
            <p:cNvPicPr>
              <a:picLocks/>
            </p:cNvPicPr>
            <p:nvPr/>
          </p:nvPicPr>
          <p:blipFill rotWithShape="1">
            <a:blip r:embed="rId4"/>
            <a:srcRect t="96165" r="65314" b="1688"/>
            <a:stretch/>
          </p:blipFill>
          <p:spPr>
            <a:xfrm rot="5400000">
              <a:off x="725907" y="3150785"/>
              <a:ext cx="720000" cy="144000"/>
            </a:xfrm>
            <a:prstGeom prst="rect">
              <a:avLst/>
            </a:prstGeom>
          </p:spPr>
        </p:pic>
        <p:sp>
          <p:nvSpPr>
            <p:cNvPr id="57" name="ZoneTexte 56"/>
            <p:cNvSpPr txBox="1"/>
            <p:nvPr/>
          </p:nvSpPr>
          <p:spPr>
            <a:xfrm>
              <a:off x="1102152" y="2837386"/>
              <a:ext cx="655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-20 %</a:t>
              </a: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102152" y="3357772"/>
              <a:ext cx="468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 20 %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CBE5F53-E4FD-958D-62C6-E949AAB3ED99}"/>
                </a:ext>
              </a:extLst>
            </p:cNvPr>
            <p:cNvSpPr/>
            <p:nvPr/>
          </p:nvSpPr>
          <p:spPr>
            <a:xfrm>
              <a:off x="1025557" y="3571698"/>
              <a:ext cx="122400" cy="122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86AF74BE-630F-B985-8385-A3DA7153FFF7}"/>
                </a:ext>
              </a:extLst>
            </p:cNvPr>
            <p:cNvSpPr txBox="1"/>
            <p:nvPr/>
          </p:nvSpPr>
          <p:spPr>
            <a:xfrm>
              <a:off x="1102152" y="3531493"/>
              <a:ext cx="10639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800"/>
              </a:lvl1pPr>
            </a:lstStyle>
            <a:p>
              <a:r>
                <a:rPr lang="fr-FR" sz="1000" dirty="0"/>
                <a:t>no </a:t>
              </a:r>
              <a:r>
                <a:rPr lang="fr-FR" sz="1000" dirty="0" err="1"/>
                <a:t>coverage</a:t>
              </a:r>
              <a:endParaRPr lang="fr-FR" sz="10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9985D13-B1A7-AF40-8F76-4CDB11426F8B}"/>
              </a:ext>
            </a:extLst>
          </p:cNvPr>
          <p:cNvGrpSpPr/>
          <p:nvPr/>
        </p:nvGrpSpPr>
        <p:grpSpPr>
          <a:xfrm>
            <a:off x="252119" y="6374449"/>
            <a:ext cx="6342843" cy="2656608"/>
            <a:chOff x="252119" y="6683059"/>
            <a:chExt cx="6342843" cy="2656608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94484" y="8230888"/>
              <a:ext cx="1285005" cy="858394"/>
            </a:xfrm>
            <a:prstGeom prst="rect">
              <a:avLst/>
            </a:prstGeom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1332" y="8188910"/>
              <a:ext cx="1285005" cy="858394"/>
            </a:xfrm>
            <a:prstGeom prst="rect">
              <a:avLst/>
            </a:prstGeom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59513" y="6960715"/>
              <a:ext cx="1285005" cy="858394"/>
            </a:xfrm>
            <a:prstGeom prst="rect">
              <a:avLst/>
            </a:prstGeom>
          </p:spPr>
        </p:pic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0185" y="6960715"/>
              <a:ext cx="1285005" cy="858394"/>
            </a:xfrm>
            <a:prstGeom prst="rect">
              <a:avLst/>
            </a:prstGeom>
          </p:spPr>
        </p:pic>
        <p:sp>
          <p:nvSpPr>
            <p:cNvPr id="34" name="ZoneTexte 33"/>
            <p:cNvSpPr txBox="1"/>
            <p:nvPr/>
          </p:nvSpPr>
          <p:spPr>
            <a:xfrm>
              <a:off x="3087114" y="7927036"/>
              <a:ext cx="14947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845-855 (GEF domain) </a:t>
              </a:r>
            </a:p>
            <a:p>
              <a:pPr algn="ctr"/>
              <a:r>
                <a:rPr lang="fr-FR" sz="1000" dirty="0"/>
                <a:t>QSLSTRSPAST</a:t>
              </a: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293785" y="7924106"/>
              <a:ext cx="15367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301-308 (CNB domain)</a:t>
              </a:r>
            </a:p>
            <a:p>
              <a:pPr algn="ctr"/>
              <a:r>
                <a:rPr lang="fr-FR" sz="1000" dirty="0"/>
                <a:t>NRIIKDVE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1296962" y="6704226"/>
              <a:ext cx="15437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166-176 (kinked helix)</a:t>
              </a:r>
            </a:p>
            <a:p>
              <a:pPr algn="ctr"/>
              <a:r>
                <a:rPr lang="fr-FR" sz="1000" dirty="0"/>
                <a:t>LSQRGPDALLT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3051002" y="6683059"/>
              <a:ext cx="17306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272-282  (cAMP-binding site)</a:t>
              </a:r>
            </a:p>
            <a:p>
              <a:pPr algn="ctr"/>
              <a:r>
                <a:rPr lang="fr-FR" sz="1000" dirty="0"/>
                <a:t>ALVNDAPRAAT</a:t>
              </a:r>
            </a:p>
          </p:txBody>
        </p:sp>
        <p:sp>
          <p:nvSpPr>
            <p:cNvPr id="38" name="ZoneTexte 37"/>
            <p:cNvSpPr txBox="1"/>
            <p:nvPr/>
          </p:nvSpPr>
          <p:spPr>
            <a:xfrm rot="16200000">
              <a:off x="81274" y="7854809"/>
              <a:ext cx="19790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Relative </a:t>
              </a:r>
              <a:r>
                <a:rPr lang="fr-FR" sz="1000" dirty="0" err="1"/>
                <a:t>fractional</a:t>
              </a:r>
              <a:r>
                <a:rPr lang="fr-FR" sz="1000" dirty="0"/>
                <a:t> </a:t>
              </a:r>
              <a:r>
                <a:rPr lang="fr-FR" sz="1000" dirty="0" err="1"/>
                <a:t>uptake</a:t>
              </a:r>
              <a:r>
                <a:rPr lang="fr-FR" sz="1000" dirty="0"/>
                <a:t> (%)</a:t>
              </a: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158144" y="9093446"/>
              <a:ext cx="11894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Time (min)</a:t>
              </a:r>
            </a:p>
          </p:txBody>
        </p:sp>
        <p:sp>
          <p:nvSpPr>
            <p:cNvPr id="41" name="TextBox 76">
              <a:extLst>
                <a:ext uri="{FF2B5EF4-FFF2-40B4-BE49-F238E27FC236}">
                  <a16:creationId xmlns:a16="http://schemas.microsoft.com/office/drawing/2014/main" id="{986DA377-2630-E341-9686-008A2D7E82A6}"/>
                </a:ext>
              </a:extLst>
            </p:cNvPr>
            <p:cNvSpPr txBox="1"/>
            <p:nvPr/>
          </p:nvSpPr>
          <p:spPr>
            <a:xfrm>
              <a:off x="252119" y="6746120"/>
              <a:ext cx="603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pic>
          <p:nvPicPr>
            <p:cNvPr id="61" name="Image 60"/>
            <p:cNvPicPr>
              <a:picLocks noChangeAspect="1"/>
            </p:cNvPicPr>
            <p:nvPr/>
          </p:nvPicPr>
          <p:blipFill rotWithShape="1">
            <a:blip r:embed="rId9"/>
            <a:srcRect t="54537"/>
            <a:stretch/>
          </p:blipFill>
          <p:spPr>
            <a:xfrm>
              <a:off x="4551836" y="7218432"/>
              <a:ext cx="220441" cy="188218"/>
            </a:xfrm>
            <a:prstGeom prst="rect">
              <a:avLst/>
            </a:prstGeom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 rotWithShape="1">
            <a:blip r:embed="rId9"/>
            <a:srcRect t="1" b="47663"/>
            <a:stretch/>
          </p:blipFill>
          <p:spPr>
            <a:xfrm>
              <a:off x="4550149" y="7423476"/>
              <a:ext cx="244281" cy="240107"/>
            </a:xfrm>
            <a:prstGeom prst="rect">
              <a:avLst/>
            </a:prstGeom>
          </p:spPr>
        </p:pic>
        <p:sp>
          <p:nvSpPr>
            <p:cNvPr id="63" name="ZoneTexte 62"/>
            <p:cNvSpPr txBox="1"/>
            <p:nvPr/>
          </p:nvSpPr>
          <p:spPr>
            <a:xfrm>
              <a:off x="4708842" y="7177984"/>
              <a:ext cx="11774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unbound EPAC1</a:t>
              </a:r>
              <a:r>
                <a:rPr lang="fr-FR" sz="1000" baseline="30000" dirty="0"/>
                <a:t>FL</a:t>
              </a: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4708841" y="7406650"/>
              <a:ext cx="18861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 EPAC1</a:t>
              </a:r>
              <a:r>
                <a:rPr lang="fr-FR" sz="1000" baseline="30000" dirty="0"/>
                <a:t>FL</a:t>
              </a:r>
              <a:r>
                <a:rPr lang="fr-FR" sz="1000" dirty="0"/>
                <a:t> + </a:t>
              </a:r>
              <a:r>
                <a:rPr lang="fr-FR" sz="1000" dirty="0" err="1"/>
                <a:t>cAMP</a:t>
              </a:r>
              <a:r>
                <a:rPr lang="fr-FR" sz="1000" dirty="0"/>
                <a:t> + liposomes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271FAC2-FDEA-9C45-BBB9-F6AF3C22877B}"/>
              </a:ext>
            </a:extLst>
          </p:cNvPr>
          <p:cNvSpPr txBox="1"/>
          <p:nvPr/>
        </p:nvSpPr>
        <p:spPr>
          <a:xfrm rot="18407862">
            <a:off x="605956" y="931107"/>
            <a:ext cx="80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30500"/>
                </a:solidFill>
              </a:rPr>
              <a:t>26-47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926529-80C2-4044-8296-ADE6DDE02A1D}"/>
              </a:ext>
            </a:extLst>
          </p:cNvPr>
          <p:cNvSpPr txBox="1"/>
          <p:nvPr/>
        </p:nvSpPr>
        <p:spPr>
          <a:xfrm rot="18407862">
            <a:off x="1168885" y="1011391"/>
            <a:ext cx="6035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30500"/>
                </a:solidFill>
              </a:rPr>
              <a:t>99-114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D6136D1-41F2-3E4C-B86C-67FFC3A2191C}"/>
              </a:ext>
            </a:extLst>
          </p:cNvPr>
          <p:cNvSpPr txBox="1"/>
          <p:nvPr/>
        </p:nvSpPr>
        <p:spPr>
          <a:xfrm rot="18407862">
            <a:off x="1634284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30500"/>
                </a:solidFill>
              </a:rPr>
              <a:t>140-156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4454DC-346D-5A43-B493-3C09AB80563D}"/>
              </a:ext>
            </a:extLst>
          </p:cNvPr>
          <p:cNvSpPr txBox="1"/>
          <p:nvPr/>
        </p:nvSpPr>
        <p:spPr>
          <a:xfrm rot="18407862">
            <a:off x="1882664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chemeClr val="accent1">
                    <a:lumMod val="75000"/>
                  </a:schemeClr>
                </a:solidFill>
              </a:rPr>
              <a:t>166-176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DB53037-958B-4547-A3D2-C1371B403DB6}"/>
              </a:ext>
            </a:extLst>
          </p:cNvPr>
          <p:cNvSpPr txBox="1"/>
          <p:nvPr/>
        </p:nvSpPr>
        <p:spPr>
          <a:xfrm rot="18407862">
            <a:off x="2599508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30500"/>
                </a:solidFill>
              </a:rPr>
              <a:t>232-241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F2A9325-D74F-7E4E-9621-1413131CC8E1}"/>
              </a:ext>
            </a:extLst>
          </p:cNvPr>
          <p:cNvSpPr txBox="1"/>
          <p:nvPr/>
        </p:nvSpPr>
        <p:spPr>
          <a:xfrm rot="18407862">
            <a:off x="2784331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30500"/>
                </a:solidFill>
              </a:rPr>
              <a:t>251-282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EB757CC-59C8-A543-9E3A-47D32179BF3B}"/>
              </a:ext>
            </a:extLst>
          </p:cNvPr>
          <p:cNvSpPr txBox="1"/>
          <p:nvPr/>
        </p:nvSpPr>
        <p:spPr>
          <a:xfrm rot="18407862">
            <a:off x="3137960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chemeClr val="accent1">
                    <a:lumMod val="75000"/>
                  </a:schemeClr>
                </a:solidFill>
              </a:rPr>
              <a:t>301-311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BDE0B6-7C61-EB4B-A3F3-7365AB46A33C}"/>
              </a:ext>
            </a:extLst>
          </p:cNvPr>
          <p:cNvSpPr txBox="1"/>
          <p:nvPr/>
        </p:nvSpPr>
        <p:spPr>
          <a:xfrm rot="18407862">
            <a:off x="3340847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00000"/>
                </a:solidFill>
              </a:rPr>
              <a:t>323-347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7882BEB-32E8-DE4B-B94F-5706B9223773}"/>
              </a:ext>
            </a:extLst>
          </p:cNvPr>
          <p:cNvSpPr txBox="1"/>
          <p:nvPr/>
        </p:nvSpPr>
        <p:spPr>
          <a:xfrm rot="18407862">
            <a:off x="3992574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chemeClr val="accent1">
                    <a:lumMod val="75000"/>
                  </a:schemeClr>
                </a:solidFill>
              </a:rPr>
              <a:t>448-454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103DF8C-9EF9-5F4F-90C0-758E8F69DB33}"/>
              </a:ext>
            </a:extLst>
          </p:cNvPr>
          <p:cNvSpPr txBox="1"/>
          <p:nvPr/>
        </p:nvSpPr>
        <p:spPr>
          <a:xfrm rot="18407862">
            <a:off x="5640089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chemeClr val="accent1">
                    <a:lumMod val="75000"/>
                  </a:schemeClr>
                </a:solidFill>
              </a:rPr>
              <a:t>777-782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C496C6A-B88C-124B-A485-8C56E73717CB}"/>
              </a:ext>
            </a:extLst>
          </p:cNvPr>
          <p:cNvSpPr txBox="1"/>
          <p:nvPr/>
        </p:nvSpPr>
        <p:spPr>
          <a:xfrm rot="18407862">
            <a:off x="6000170" y="982419"/>
            <a:ext cx="675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100">
                <a:solidFill>
                  <a:srgbClr val="C30500"/>
                </a:solidFill>
              </a:rPr>
              <a:t>845-862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F579088-7BC3-EF4D-9AD6-7181CF7820F5}"/>
              </a:ext>
            </a:extLst>
          </p:cNvPr>
          <p:cNvCxnSpPr/>
          <p:nvPr/>
        </p:nvCxnSpPr>
        <p:spPr>
          <a:xfrm>
            <a:off x="2861561" y="1350066"/>
            <a:ext cx="0" cy="865995"/>
          </a:xfrm>
          <a:prstGeom prst="line">
            <a:avLst/>
          </a:prstGeom>
          <a:ln w="9525">
            <a:solidFill>
              <a:srgbClr val="598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6D86E74-27FC-EB4B-945B-4903670690EF}"/>
              </a:ext>
            </a:extLst>
          </p:cNvPr>
          <p:cNvCxnSpPr/>
          <p:nvPr/>
        </p:nvCxnSpPr>
        <p:spPr>
          <a:xfrm>
            <a:off x="1032761" y="1350066"/>
            <a:ext cx="0" cy="865995"/>
          </a:xfrm>
          <a:prstGeom prst="line">
            <a:avLst/>
          </a:prstGeom>
          <a:ln w="9525">
            <a:solidFill>
              <a:srgbClr val="598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394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289248" y="9029704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Figure S5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85134" y="619608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A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64" y="914561"/>
            <a:ext cx="2472516" cy="2367526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 rot="16200000">
            <a:off x="-106297" y="1843028"/>
            <a:ext cx="1286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fluorescence (</a:t>
            </a:r>
            <a:r>
              <a:rPr lang="fr-FR" sz="1200" dirty="0" err="1">
                <a:latin typeface="Times New Roman"/>
                <a:cs typeface="Times New Roman"/>
              </a:rPr>
              <a:t>u.a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506973" y="3164730"/>
            <a:ext cx="704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Time (s)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960659" y="2319142"/>
            <a:ext cx="1756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/>
                <a:cs typeface="Times New Roman"/>
              </a:rPr>
              <a:t>spontaneous</a:t>
            </a:r>
          </a:p>
          <a:p>
            <a:r>
              <a:rPr lang="fr-FR" sz="1200" dirty="0">
                <a:solidFill>
                  <a:srgbClr val="0000FF"/>
                </a:solidFill>
                <a:latin typeface="Times New Roman"/>
                <a:cs typeface="Times New Roman"/>
              </a:rPr>
              <a:t>EPAC1</a:t>
            </a:r>
          </a:p>
          <a:p>
            <a:r>
              <a:rPr lang="fr-FR" sz="1200" dirty="0">
                <a:solidFill>
                  <a:srgbClr val="BC2E95"/>
                </a:solidFill>
                <a:latin typeface="Times New Roman"/>
                <a:cs typeface="Times New Roman"/>
              </a:rPr>
              <a:t>EPAC1+ CE3F4</a:t>
            </a:r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780" y="450317"/>
            <a:ext cx="2520084" cy="2825063"/>
          </a:xfrm>
          <a:prstGeom prst="rect">
            <a:avLst/>
          </a:prstGeom>
        </p:spPr>
      </p:pic>
      <p:sp>
        <p:nvSpPr>
          <p:cNvPr id="52" name="ZoneTexte 51"/>
          <p:cNvSpPr txBox="1"/>
          <p:nvPr/>
        </p:nvSpPr>
        <p:spPr>
          <a:xfrm>
            <a:off x="3690798" y="619608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4460365" y="2279959"/>
            <a:ext cx="189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 err="1">
                <a:latin typeface="Times New Roman"/>
                <a:cs typeface="Times New Roman"/>
              </a:rPr>
              <a:t>spontaneous</a:t>
            </a:r>
          </a:p>
          <a:p>
            <a:pPr algn="r"/>
            <a:r>
              <a:rPr lang="fr-FR" sz="1200" dirty="0">
                <a:solidFill>
                  <a:srgbClr val="0000FF"/>
                </a:solidFill>
                <a:latin typeface="Times New Roman"/>
                <a:cs typeface="Times New Roman"/>
              </a:rPr>
              <a:t>EPAC1+ </a:t>
            </a:r>
            <a:r>
              <a:rPr lang="fr-FR" sz="1200" dirty="0" err="1">
                <a:solidFill>
                  <a:srgbClr val="0000FF"/>
                </a:solidFill>
                <a:latin typeface="Times New Roman"/>
                <a:cs typeface="Times New Roman"/>
              </a:rPr>
              <a:t>cAMP</a:t>
            </a:r>
            <a:endParaRPr lang="fr-FR" sz="12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r"/>
            <a:r>
              <a:rPr lang="fr-FR" sz="1200" dirty="0">
                <a:solidFill>
                  <a:srgbClr val="BC2E95"/>
                </a:solidFill>
                <a:latin typeface="Times New Roman"/>
                <a:cs typeface="Times New Roman"/>
              </a:rPr>
              <a:t>EPAC1+ </a:t>
            </a:r>
            <a:r>
              <a:rPr lang="fr-FR" sz="1200" dirty="0" err="1">
                <a:solidFill>
                  <a:srgbClr val="BC2E95"/>
                </a:solidFill>
                <a:latin typeface="Times New Roman"/>
                <a:cs typeface="Times New Roman"/>
              </a:rPr>
              <a:t>cAMP</a:t>
            </a:r>
            <a:r>
              <a:rPr lang="fr-FR" sz="1200" dirty="0">
                <a:solidFill>
                  <a:srgbClr val="BC2E95"/>
                </a:solidFill>
                <a:latin typeface="Times New Roman"/>
                <a:cs typeface="Times New Roman"/>
              </a:rPr>
              <a:t> + CE3F4</a:t>
            </a: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3255328" y="1912508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fluorescence (</a:t>
            </a:r>
            <a:r>
              <a:rPr lang="fr-FR" sz="1200" dirty="0" err="1">
                <a:latin typeface="Times New Roman"/>
                <a:cs typeface="Times New Roman"/>
              </a:rPr>
              <a:t>a.u.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5102740" y="3158391"/>
            <a:ext cx="704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Time (s)</a:t>
            </a:r>
          </a:p>
        </p:txBody>
      </p:sp>
      <p:grpSp>
        <p:nvGrpSpPr>
          <p:cNvPr id="56" name="Group 50">
            <a:extLst>
              <a:ext uri="{FF2B5EF4-FFF2-40B4-BE49-F238E27FC236}">
                <a16:creationId xmlns:a16="http://schemas.microsoft.com/office/drawing/2014/main" id="{4FB33139-6611-5F40-BE96-F9BE94CAD50B}"/>
              </a:ext>
            </a:extLst>
          </p:cNvPr>
          <p:cNvGrpSpPr/>
          <p:nvPr/>
        </p:nvGrpSpPr>
        <p:grpSpPr>
          <a:xfrm>
            <a:off x="4575111" y="929579"/>
            <a:ext cx="1592496" cy="229490"/>
            <a:chOff x="1100316" y="8050254"/>
            <a:chExt cx="1592496" cy="229490"/>
          </a:xfrm>
        </p:grpSpPr>
        <p:cxnSp>
          <p:nvCxnSpPr>
            <p:cNvPr id="57" name="Connecteur droit 5">
              <a:extLst>
                <a:ext uri="{FF2B5EF4-FFF2-40B4-BE49-F238E27FC236}">
                  <a16:creationId xmlns:a16="http://schemas.microsoft.com/office/drawing/2014/main" id="{C889A4F4-7820-DB41-AADF-E757DA8D905B}"/>
                </a:ext>
              </a:extLst>
            </p:cNvPr>
            <p:cNvCxnSpPr>
              <a:stCxn id="58" idx="3"/>
              <a:endCxn id="61" idx="1"/>
            </p:cNvCxnSpPr>
            <p:nvPr/>
          </p:nvCxnSpPr>
          <p:spPr>
            <a:xfrm>
              <a:off x="1364665" y="8164999"/>
              <a:ext cx="84963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à coins arrondis 2">
              <a:extLst>
                <a:ext uri="{FF2B5EF4-FFF2-40B4-BE49-F238E27FC236}">
                  <a16:creationId xmlns:a16="http://schemas.microsoft.com/office/drawing/2014/main" id="{0DF7C671-FB9B-1348-A7A4-F5BA74C8EC5E}"/>
                </a:ext>
              </a:extLst>
            </p:cNvPr>
            <p:cNvSpPr/>
            <p:nvPr/>
          </p:nvSpPr>
          <p:spPr>
            <a:xfrm>
              <a:off x="1100316" y="8050254"/>
              <a:ext cx="264349" cy="2294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59" name="Rectangle à coins arrondis 101">
              <a:extLst>
                <a:ext uri="{FF2B5EF4-FFF2-40B4-BE49-F238E27FC236}">
                  <a16:creationId xmlns:a16="http://schemas.microsoft.com/office/drawing/2014/main" id="{8B9A0DAA-8411-6E42-94A7-61ACC0E06DCF}"/>
                </a:ext>
              </a:extLst>
            </p:cNvPr>
            <p:cNvSpPr/>
            <p:nvPr/>
          </p:nvSpPr>
          <p:spPr>
            <a:xfrm>
              <a:off x="1431782" y="8050254"/>
              <a:ext cx="338313" cy="22949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60" name="Rectangle à coins arrondis 102">
              <a:extLst>
                <a:ext uri="{FF2B5EF4-FFF2-40B4-BE49-F238E27FC236}">
                  <a16:creationId xmlns:a16="http://schemas.microsoft.com/office/drawing/2014/main" id="{E6567CFC-731E-DB4F-A26A-7C5811E8FFFD}"/>
                </a:ext>
              </a:extLst>
            </p:cNvPr>
            <p:cNvSpPr/>
            <p:nvPr/>
          </p:nvSpPr>
          <p:spPr>
            <a:xfrm>
              <a:off x="1819414" y="8050254"/>
              <a:ext cx="338313" cy="22949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61" name="Rectangle à coins arrondis 103">
              <a:extLst>
                <a:ext uri="{FF2B5EF4-FFF2-40B4-BE49-F238E27FC236}">
                  <a16:creationId xmlns:a16="http://schemas.microsoft.com/office/drawing/2014/main" id="{6B15A7DD-261D-4D4E-A351-0099016A853E}"/>
                </a:ext>
              </a:extLst>
            </p:cNvPr>
            <p:cNvSpPr/>
            <p:nvPr/>
          </p:nvSpPr>
          <p:spPr>
            <a:xfrm>
              <a:off x="2214295" y="8050254"/>
              <a:ext cx="478517" cy="22949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62" name="Rectangle à coins arrondis 104">
              <a:extLst>
                <a:ext uri="{FF2B5EF4-FFF2-40B4-BE49-F238E27FC236}">
                  <a16:creationId xmlns:a16="http://schemas.microsoft.com/office/drawing/2014/main" id="{A3EB61FB-D090-0F4A-95AB-DE9367922743}"/>
                </a:ext>
              </a:extLst>
            </p:cNvPr>
            <p:cNvSpPr/>
            <p:nvPr/>
          </p:nvSpPr>
          <p:spPr>
            <a:xfrm>
              <a:off x="1735330" y="8050254"/>
              <a:ext cx="34765" cy="22949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47" name="Rectangle à coins arrondis 103">
            <a:extLst>
              <a:ext uri="{FF2B5EF4-FFF2-40B4-BE49-F238E27FC236}">
                <a16:creationId xmlns:a16="http://schemas.microsoft.com/office/drawing/2014/main" id="{6B15A7DD-261D-4D4E-A351-0099016A853E}"/>
              </a:ext>
            </a:extLst>
          </p:cNvPr>
          <p:cNvSpPr/>
          <p:nvPr/>
        </p:nvSpPr>
        <p:spPr>
          <a:xfrm>
            <a:off x="1711919" y="929579"/>
            <a:ext cx="478517" cy="229490"/>
          </a:xfrm>
          <a:prstGeom prst="roundRect">
            <a:avLst/>
          </a:prstGeom>
          <a:solidFill>
            <a:srgbClr val="FFFF6D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kern="0" dirty="0">
                <a:solidFill>
                  <a:schemeClr val="tx1"/>
                </a:solidFill>
                <a:latin typeface="Times New Roman"/>
                <a:cs typeface="Times New Roman"/>
              </a:rPr>
              <a:t>GEF</a:t>
            </a:r>
          </a:p>
        </p:txBody>
      </p:sp>
      <p:pic>
        <p:nvPicPr>
          <p:cNvPr id="63" name="Image 1">
            <a:extLst>
              <a:ext uri="{FF2B5EF4-FFF2-40B4-BE49-F238E27FC236}">
                <a16:creationId xmlns:a16="http://schemas.microsoft.com/office/drawing/2014/main" id="{362CDDC1-FB0A-7940-9D6F-30A335135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799" y="6638639"/>
            <a:ext cx="2309143" cy="2340000"/>
          </a:xfrm>
          <a:prstGeom prst="rect">
            <a:avLst/>
          </a:prstGeom>
        </p:spPr>
      </p:pic>
      <p:pic>
        <p:nvPicPr>
          <p:cNvPr id="64" name="Image 3">
            <a:extLst>
              <a:ext uri="{FF2B5EF4-FFF2-40B4-BE49-F238E27FC236}">
                <a16:creationId xmlns:a16="http://schemas.microsoft.com/office/drawing/2014/main" id="{0AE06010-3398-CE40-A1D6-F20E4A5999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131" y="4407690"/>
            <a:ext cx="3158504" cy="1551547"/>
          </a:xfrm>
          <a:prstGeom prst="rect">
            <a:avLst/>
          </a:prstGeom>
        </p:spPr>
      </p:pic>
      <p:sp>
        <p:nvSpPr>
          <p:cNvPr id="65" name="ZoneTexte 4">
            <a:extLst>
              <a:ext uri="{FF2B5EF4-FFF2-40B4-BE49-F238E27FC236}">
                <a16:creationId xmlns:a16="http://schemas.microsoft.com/office/drawing/2014/main" id="{94D30147-3A79-2D43-8D47-82FC301446D8}"/>
              </a:ext>
            </a:extLst>
          </p:cNvPr>
          <p:cNvSpPr txBox="1"/>
          <p:nvPr/>
        </p:nvSpPr>
        <p:spPr>
          <a:xfrm>
            <a:off x="385134" y="3496446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C</a:t>
            </a:r>
          </a:p>
        </p:txBody>
      </p:sp>
      <p:grpSp>
        <p:nvGrpSpPr>
          <p:cNvPr id="66" name="Group 34">
            <a:extLst>
              <a:ext uri="{FF2B5EF4-FFF2-40B4-BE49-F238E27FC236}">
                <a16:creationId xmlns:a16="http://schemas.microsoft.com/office/drawing/2014/main" id="{B5C9FC3B-B594-DF4B-BF80-7421AF3AC083}"/>
              </a:ext>
            </a:extLst>
          </p:cNvPr>
          <p:cNvGrpSpPr/>
          <p:nvPr/>
        </p:nvGrpSpPr>
        <p:grpSpPr>
          <a:xfrm>
            <a:off x="1609325" y="4086125"/>
            <a:ext cx="1079466" cy="243565"/>
            <a:chOff x="6673118" y="6583631"/>
            <a:chExt cx="957482" cy="229490"/>
          </a:xfrm>
        </p:grpSpPr>
        <p:cxnSp>
          <p:nvCxnSpPr>
            <p:cNvPr id="67" name="Connecteur droit 168">
              <a:extLst>
                <a:ext uri="{FF2B5EF4-FFF2-40B4-BE49-F238E27FC236}">
                  <a16:creationId xmlns:a16="http://schemas.microsoft.com/office/drawing/2014/main" id="{C7DB6977-88D9-2546-ACC1-D43D913EDED8}"/>
                </a:ext>
              </a:extLst>
            </p:cNvPr>
            <p:cNvCxnSpPr>
              <a:stCxn id="70" idx="1"/>
              <a:endCxn id="69" idx="1"/>
            </p:cNvCxnSpPr>
            <p:nvPr/>
          </p:nvCxnSpPr>
          <p:spPr>
            <a:xfrm>
              <a:off x="6673118" y="6698376"/>
              <a:ext cx="47896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à coins arrondis 171">
              <a:extLst>
                <a:ext uri="{FF2B5EF4-FFF2-40B4-BE49-F238E27FC236}">
                  <a16:creationId xmlns:a16="http://schemas.microsoft.com/office/drawing/2014/main" id="{1EE45BAC-3EA1-F041-9A67-BC61845E8437}"/>
                </a:ext>
              </a:extLst>
            </p:cNvPr>
            <p:cNvSpPr/>
            <p:nvPr/>
          </p:nvSpPr>
          <p:spPr>
            <a:xfrm>
              <a:off x="6757202" y="6583631"/>
              <a:ext cx="338313" cy="22949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69" name="Rectangle à coins arrondis 172">
              <a:extLst>
                <a:ext uri="{FF2B5EF4-FFF2-40B4-BE49-F238E27FC236}">
                  <a16:creationId xmlns:a16="http://schemas.microsoft.com/office/drawing/2014/main" id="{48C00E33-6DF1-D643-9E2D-705F4606DCDB}"/>
                </a:ext>
              </a:extLst>
            </p:cNvPr>
            <p:cNvSpPr/>
            <p:nvPr/>
          </p:nvSpPr>
          <p:spPr>
            <a:xfrm>
              <a:off x="7152083" y="6583631"/>
              <a:ext cx="478517" cy="22949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70" name="Rectangle à coins arrondis 173">
              <a:extLst>
                <a:ext uri="{FF2B5EF4-FFF2-40B4-BE49-F238E27FC236}">
                  <a16:creationId xmlns:a16="http://schemas.microsoft.com/office/drawing/2014/main" id="{3D5CDC48-0E41-AB4F-8416-7D6D9035D9F6}"/>
                </a:ext>
              </a:extLst>
            </p:cNvPr>
            <p:cNvSpPr/>
            <p:nvPr/>
          </p:nvSpPr>
          <p:spPr>
            <a:xfrm>
              <a:off x="6673118" y="6583631"/>
              <a:ext cx="34765" cy="22949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pic>
        <p:nvPicPr>
          <p:cNvPr id="71" name="Image 12">
            <a:extLst>
              <a:ext uri="{FF2B5EF4-FFF2-40B4-BE49-F238E27FC236}">
                <a16:creationId xmlns:a16="http://schemas.microsoft.com/office/drawing/2014/main" id="{C1EA7361-13C5-0141-BFEC-944ADF015C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136" y="3718656"/>
            <a:ext cx="2467174" cy="2340000"/>
          </a:xfrm>
          <a:prstGeom prst="rect">
            <a:avLst/>
          </a:prstGeom>
        </p:spPr>
      </p:pic>
      <p:sp>
        <p:nvSpPr>
          <p:cNvPr id="72" name="ZoneTexte 13">
            <a:extLst>
              <a:ext uri="{FF2B5EF4-FFF2-40B4-BE49-F238E27FC236}">
                <a16:creationId xmlns:a16="http://schemas.microsoft.com/office/drawing/2014/main" id="{A7337D20-A334-6C41-9D35-DF3C3BFCDE28}"/>
              </a:ext>
            </a:extLst>
          </p:cNvPr>
          <p:cNvSpPr txBox="1"/>
          <p:nvPr/>
        </p:nvSpPr>
        <p:spPr>
          <a:xfrm>
            <a:off x="3633635" y="3496446"/>
            <a:ext cx="52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73" name="ZoneTexte 14">
            <a:extLst>
              <a:ext uri="{FF2B5EF4-FFF2-40B4-BE49-F238E27FC236}">
                <a16:creationId xmlns:a16="http://schemas.microsoft.com/office/drawing/2014/main" id="{7067E145-714C-3D42-B591-7B4FD7652ADF}"/>
              </a:ext>
            </a:extLst>
          </p:cNvPr>
          <p:cNvSpPr txBox="1"/>
          <p:nvPr/>
        </p:nvSpPr>
        <p:spPr>
          <a:xfrm>
            <a:off x="4175281" y="4871269"/>
            <a:ext cx="21608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fr-FR" sz="1100" dirty="0" err="1">
                <a:latin typeface="Times New Roman"/>
                <a:cs typeface="Times New Roman"/>
              </a:rPr>
              <a:t>Rap1</a:t>
            </a:r>
          </a:p>
          <a:p>
            <a:pPr algn="r">
              <a:lnSpc>
                <a:spcPts val="1200"/>
              </a:lnSpc>
            </a:pPr>
            <a:r>
              <a:rPr lang="fr-FR" sz="1100" dirty="0">
                <a:solidFill>
                  <a:srgbClr val="FF6600"/>
                </a:solidFill>
                <a:latin typeface="Times New Roman"/>
                <a:cs typeface="Times New Roman"/>
              </a:rPr>
              <a:t>+EPAC1</a:t>
            </a:r>
          </a:p>
          <a:p>
            <a:pPr algn="r">
              <a:lnSpc>
                <a:spcPts val="1200"/>
              </a:lnSpc>
            </a:pPr>
            <a:r>
              <a:rPr lang="fr-FR" sz="1100" dirty="0">
                <a:solidFill>
                  <a:srgbClr val="FF0000"/>
                </a:solidFill>
                <a:latin typeface="Times New Roman"/>
                <a:cs typeface="Times New Roman"/>
              </a:rPr>
              <a:t>+EPAC1+CE3F4</a:t>
            </a:r>
          </a:p>
          <a:p>
            <a:pPr algn="r">
              <a:lnSpc>
                <a:spcPts val="1200"/>
              </a:lnSpc>
            </a:pPr>
            <a:r>
              <a:rPr lang="fr-FR" sz="1100" dirty="0">
                <a:solidFill>
                  <a:srgbClr val="0000FF"/>
                </a:solidFill>
                <a:latin typeface="Times New Roman"/>
                <a:cs typeface="Times New Roman"/>
              </a:rPr>
              <a:t>EPAC1+cAMP</a:t>
            </a:r>
          </a:p>
          <a:p>
            <a:pPr algn="r">
              <a:lnSpc>
                <a:spcPts val="1200"/>
              </a:lnSpc>
            </a:pPr>
            <a:r>
              <a:rPr lang="fr-FR" sz="1100" dirty="0">
                <a:solidFill>
                  <a:srgbClr val="BC2E95"/>
                </a:solidFill>
                <a:latin typeface="Times New Roman"/>
                <a:cs typeface="Times New Roman"/>
              </a:rPr>
              <a:t>+EPAC1+cAMP + CE3F4</a:t>
            </a:r>
          </a:p>
        </p:txBody>
      </p:sp>
      <p:sp>
        <p:nvSpPr>
          <p:cNvPr id="74" name="ZoneTexte 15">
            <a:extLst>
              <a:ext uri="{FF2B5EF4-FFF2-40B4-BE49-F238E27FC236}">
                <a16:creationId xmlns:a16="http://schemas.microsoft.com/office/drawing/2014/main" id="{FC38F342-1B0E-994F-B4A1-0E3AD347B594}"/>
              </a:ext>
            </a:extLst>
          </p:cNvPr>
          <p:cNvSpPr txBox="1"/>
          <p:nvPr/>
        </p:nvSpPr>
        <p:spPr>
          <a:xfrm rot="16200000">
            <a:off x="3305207" y="4635449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fluorescence (</a:t>
            </a:r>
            <a:r>
              <a:rPr lang="fr-FR" sz="1200" dirty="0" err="1">
                <a:latin typeface="Times New Roman"/>
                <a:cs typeface="Times New Roman"/>
              </a:rPr>
              <a:t>a.u.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5" name="ZoneTexte 16">
            <a:extLst>
              <a:ext uri="{FF2B5EF4-FFF2-40B4-BE49-F238E27FC236}">
                <a16:creationId xmlns:a16="http://schemas.microsoft.com/office/drawing/2014/main" id="{9D36D5BF-FA5F-B54D-809B-37DD4EF67C18}"/>
              </a:ext>
            </a:extLst>
          </p:cNvPr>
          <p:cNvSpPr txBox="1"/>
          <p:nvPr/>
        </p:nvSpPr>
        <p:spPr>
          <a:xfrm>
            <a:off x="4964533" y="5911450"/>
            <a:ext cx="704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Time (s)</a:t>
            </a:r>
          </a:p>
        </p:txBody>
      </p:sp>
      <p:grpSp>
        <p:nvGrpSpPr>
          <p:cNvPr id="76" name="Grouper 2">
            <a:extLst>
              <a:ext uri="{FF2B5EF4-FFF2-40B4-BE49-F238E27FC236}">
                <a16:creationId xmlns:a16="http://schemas.microsoft.com/office/drawing/2014/main" id="{4244F737-2887-1F47-9867-AC817C3F0425}"/>
              </a:ext>
            </a:extLst>
          </p:cNvPr>
          <p:cNvGrpSpPr/>
          <p:nvPr/>
        </p:nvGrpSpPr>
        <p:grpSpPr>
          <a:xfrm>
            <a:off x="5035877" y="3751033"/>
            <a:ext cx="873398" cy="229490"/>
            <a:chOff x="5160178" y="676947"/>
            <a:chExt cx="873398" cy="229490"/>
          </a:xfrm>
        </p:grpSpPr>
        <p:cxnSp>
          <p:nvCxnSpPr>
            <p:cNvPr id="77" name="Connecteur droit 132">
              <a:extLst>
                <a:ext uri="{FF2B5EF4-FFF2-40B4-BE49-F238E27FC236}">
                  <a16:creationId xmlns:a16="http://schemas.microsoft.com/office/drawing/2014/main" id="{661CA297-190C-CC4D-8CCB-F7A5D43B04F6}"/>
                </a:ext>
              </a:extLst>
            </p:cNvPr>
            <p:cNvCxnSpPr>
              <a:stCxn id="78" idx="1"/>
              <a:endCxn id="79" idx="1"/>
            </p:cNvCxnSpPr>
            <p:nvPr/>
          </p:nvCxnSpPr>
          <p:spPr>
            <a:xfrm>
              <a:off x="5160178" y="791692"/>
              <a:ext cx="39488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à coins arrondis 135">
              <a:extLst>
                <a:ext uri="{FF2B5EF4-FFF2-40B4-BE49-F238E27FC236}">
                  <a16:creationId xmlns:a16="http://schemas.microsoft.com/office/drawing/2014/main" id="{796AEB4F-5EEE-8847-A541-9D1F98A65E5B}"/>
                </a:ext>
              </a:extLst>
            </p:cNvPr>
            <p:cNvSpPr/>
            <p:nvPr/>
          </p:nvSpPr>
          <p:spPr>
            <a:xfrm>
              <a:off x="5160178" y="676947"/>
              <a:ext cx="338313" cy="22949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79" name="Rectangle à coins arrondis 136">
              <a:extLst>
                <a:ext uri="{FF2B5EF4-FFF2-40B4-BE49-F238E27FC236}">
                  <a16:creationId xmlns:a16="http://schemas.microsoft.com/office/drawing/2014/main" id="{2CDA6F18-889D-A34F-9DD1-74B6D56A7D4A}"/>
                </a:ext>
              </a:extLst>
            </p:cNvPr>
            <p:cNvSpPr/>
            <p:nvPr/>
          </p:nvSpPr>
          <p:spPr>
            <a:xfrm>
              <a:off x="5555059" y="676947"/>
              <a:ext cx="478517" cy="22949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</p:grpSp>
      <p:sp>
        <p:nvSpPr>
          <p:cNvPr id="80" name="ZoneTexte 20">
            <a:extLst>
              <a:ext uri="{FF2B5EF4-FFF2-40B4-BE49-F238E27FC236}">
                <a16:creationId xmlns:a16="http://schemas.microsoft.com/office/drawing/2014/main" id="{55CCD156-C138-EB47-AFBD-45A73D7F8572}"/>
              </a:ext>
            </a:extLst>
          </p:cNvPr>
          <p:cNvSpPr txBox="1"/>
          <p:nvPr/>
        </p:nvSpPr>
        <p:spPr>
          <a:xfrm>
            <a:off x="327971" y="6453973"/>
            <a:ext cx="52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81" name="ZoneTexte 23">
            <a:extLst>
              <a:ext uri="{FF2B5EF4-FFF2-40B4-BE49-F238E27FC236}">
                <a16:creationId xmlns:a16="http://schemas.microsoft.com/office/drawing/2014/main" id="{4B4A7180-DDEC-BB48-A4D1-6875B4ADDC92}"/>
              </a:ext>
            </a:extLst>
          </p:cNvPr>
          <p:cNvSpPr txBox="1"/>
          <p:nvPr/>
        </p:nvSpPr>
        <p:spPr>
          <a:xfrm rot="16200000">
            <a:off x="158850" y="7495198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fluorescence (</a:t>
            </a:r>
            <a:r>
              <a:rPr lang="fr-FR" sz="1200" dirty="0" err="1">
                <a:latin typeface="Times New Roman"/>
                <a:cs typeface="Times New Roman"/>
              </a:rPr>
              <a:t>a.u.</a:t>
            </a:r>
            <a:r>
              <a:rPr lang="fr-FR"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2" name="ZoneTexte 24">
            <a:extLst>
              <a:ext uri="{FF2B5EF4-FFF2-40B4-BE49-F238E27FC236}">
                <a16:creationId xmlns:a16="http://schemas.microsoft.com/office/drawing/2014/main" id="{9B06876C-49D2-F94B-A501-ED0A9F8BA759}"/>
              </a:ext>
            </a:extLst>
          </p:cNvPr>
          <p:cNvSpPr txBox="1"/>
          <p:nvPr/>
        </p:nvSpPr>
        <p:spPr>
          <a:xfrm>
            <a:off x="1838003" y="8837921"/>
            <a:ext cx="704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/>
                <a:cs typeface="Times New Roman"/>
              </a:rPr>
              <a:t>Time (s)</a:t>
            </a:r>
          </a:p>
        </p:txBody>
      </p:sp>
      <p:sp>
        <p:nvSpPr>
          <p:cNvPr id="83" name="ZoneTexte 25">
            <a:extLst>
              <a:ext uri="{FF2B5EF4-FFF2-40B4-BE49-F238E27FC236}">
                <a16:creationId xmlns:a16="http://schemas.microsoft.com/office/drawing/2014/main" id="{253FD6C1-8E41-B948-BEB2-611703928864}"/>
              </a:ext>
            </a:extLst>
          </p:cNvPr>
          <p:cNvSpPr txBox="1"/>
          <p:nvPr/>
        </p:nvSpPr>
        <p:spPr>
          <a:xfrm>
            <a:off x="3141421" y="7520608"/>
            <a:ext cx="21608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fr-FR" sz="1100" dirty="0">
                <a:latin typeface="Times New Roman"/>
                <a:cs typeface="Times New Roman"/>
              </a:rPr>
              <a:t>Rap1</a:t>
            </a:r>
          </a:p>
          <a:p>
            <a:pPr>
              <a:lnSpc>
                <a:spcPts val="1200"/>
              </a:lnSpc>
            </a:pPr>
            <a:r>
              <a:rPr lang="fr-FR" sz="1100" dirty="0">
                <a:solidFill>
                  <a:srgbClr val="0004C3"/>
                </a:solidFill>
                <a:latin typeface="Times New Roman"/>
                <a:cs typeface="Times New Roman"/>
              </a:rPr>
              <a:t>+EPAC1</a:t>
            </a:r>
          </a:p>
          <a:p>
            <a:pPr>
              <a:lnSpc>
                <a:spcPts val="1200"/>
              </a:lnSpc>
            </a:pPr>
            <a:r>
              <a:rPr lang="fr-FR" sz="1100" dirty="0">
                <a:solidFill>
                  <a:srgbClr val="8301CB"/>
                </a:solidFill>
                <a:latin typeface="Times New Roman"/>
                <a:cs typeface="Times New Roman"/>
              </a:rPr>
              <a:t>+EPAC1+CE3F4</a:t>
            </a:r>
          </a:p>
          <a:p>
            <a:pPr>
              <a:lnSpc>
                <a:spcPts val="1200"/>
              </a:lnSpc>
            </a:pPr>
            <a:r>
              <a:rPr lang="fr-FR" sz="1100" dirty="0">
                <a:solidFill>
                  <a:srgbClr val="FF0000"/>
                </a:solidFill>
                <a:latin typeface="Times New Roman"/>
                <a:cs typeface="Times New Roman"/>
              </a:rPr>
              <a:t>EPAC1+cAMP</a:t>
            </a:r>
          </a:p>
          <a:p>
            <a:pPr>
              <a:lnSpc>
                <a:spcPts val="1200"/>
              </a:lnSpc>
            </a:pPr>
            <a:r>
              <a:rPr lang="fr-FR" sz="1100" dirty="0">
                <a:solidFill>
                  <a:srgbClr val="008000"/>
                </a:solidFill>
                <a:latin typeface="Times New Roman"/>
                <a:cs typeface="Times New Roman"/>
              </a:rPr>
              <a:t>+EPAC1+cAMP + CE3F4</a:t>
            </a:r>
          </a:p>
        </p:txBody>
      </p:sp>
      <p:grpSp>
        <p:nvGrpSpPr>
          <p:cNvPr id="84" name="Group 50">
            <a:extLst>
              <a:ext uri="{FF2B5EF4-FFF2-40B4-BE49-F238E27FC236}">
                <a16:creationId xmlns:a16="http://schemas.microsoft.com/office/drawing/2014/main" id="{20957958-2A9A-7846-8C50-1F1C7938E763}"/>
              </a:ext>
            </a:extLst>
          </p:cNvPr>
          <p:cNvGrpSpPr/>
          <p:nvPr/>
        </p:nvGrpSpPr>
        <p:grpSpPr>
          <a:xfrm>
            <a:off x="1743353" y="6840621"/>
            <a:ext cx="1592496" cy="229490"/>
            <a:chOff x="1100316" y="8050254"/>
            <a:chExt cx="1592496" cy="229490"/>
          </a:xfrm>
        </p:grpSpPr>
        <p:cxnSp>
          <p:nvCxnSpPr>
            <p:cNvPr id="85" name="Connecteur droit 5">
              <a:extLst>
                <a:ext uri="{FF2B5EF4-FFF2-40B4-BE49-F238E27FC236}">
                  <a16:creationId xmlns:a16="http://schemas.microsoft.com/office/drawing/2014/main" id="{9FC4FDFB-4712-9C4D-B133-03BEBC2AD1B1}"/>
                </a:ext>
              </a:extLst>
            </p:cNvPr>
            <p:cNvCxnSpPr>
              <a:stCxn id="86" idx="3"/>
              <a:endCxn id="89" idx="1"/>
            </p:cNvCxnSpPr>
            <p:nvPr/>
          </p:nvCxnSpPr>
          <p:spPr>
            <a:xfrm>
              <a:off x="1364665" y="8164999"/>
              <a:ext cx="84963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à coins arrondis 2">
              <a:extLst>
                <a:ext uri="{FF2B5EF4-FFF2-40B4-BE49-F238E27FC236}">
                  <a16:creationId xmlns:a16="http://schemas.microsoft.com/office/drawing/2014/main" id="{85E1BA05-5302-994A-8AC8-9243EE2B64EA}"/>
                </a:ext>
              </a:extLst>
            </p:cNvPr>
            <p:cNvSpPr/>
            <p:nvPr/>
          </p:nvSpPr>
          <p:spPr>
            <a:xfrm>
              <a:off x="1100316" y="8050254"/>
              <a:ext cx="264349" cy="2294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Nt</a:t>
              </a:r>
            </a:p>
          </p:txBody>
        </p:sp>
        <p:sp>
          <p:nvSpPr>
            <p:cNvPr id="87" name="Rectangle à coins arrondis 101">
              <a:extLst>
                <a:ext uri="{FF2B5EF4-FFF2-40B4-BE49-F238E27FC236}">
                  <a16:creationId xmlns:a16="http://schemas.microsoft.com/office/drawing/2014/main" id="{316A900C-4E0A-594F-985D-E55844055099}"/>
                </a:ext>
              </a:extLst>
            </p:cNvPr>
            <p:cNvSpPr/>
            <p:nvPr/>
          </p:nvSpPr>
          <p:spPr>
            <a:xfrm>
              <a:off x="1431782" y="8050254"/>
              <a:ext cx="338313" cy="229490"/>
            </a:xfrm>
            <a:prstGeom prst="roundRect">
              <a:avLst/>
            </a:prstGeom>
            <a:solidFill>
              <a:srgbClr val="C1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DEP</a:t>
              </a:r>
            </a:p>
          </p:txBody>
        </p:sp>
        <p:sp>
          <p:nvSpPr>
            <p:cNvPr id="88" name="Rectangle à coins arrondis 102">
              <a:extLst>
                <a:ext uri="{FF2B5EF4-FFF2-40B4-BE49-F238E27FC236}">
                  <a16:creationId xmlns:a16="http://schemas.microsoft.com/office/drawing/2014/main" id="{7CEC8288-5034-1F4E-B247-0CB53DCB0B08}"/>
                </a:ext>
              </a:extLst>
            </p:cNvPr>
            <p:cNvSpPr/>
            <p:nvPr/>
          </p:nvSpPr>
          <p:spPr>
            <a:xfrm>
              <a:off x="1819414" y="8050254"/>
              <a:ext cx="338313" cy="22949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89" name="Rectangle à coins arrondis 103">
              <a:extLst>
                <a:ext uri="{FF2B5EF4-FFF2-40B4-BE49-F238E27FC236}">
                  <a16:creationId xmlns:a16="http://schemas.microsoft.com/office/drawing/2014/main" id="{2D0A9DA2-AAE8-FC47-8F9C-25BAE2464E64}"/>
                </a:ext>
              </a:extLst>
            </p:cNvPr>
            <p:cNvSpPr/>
            <p:nvPr/>
          </p:nvSpPr>
          <p:spPr>
            <a:xfrm>
              <a:off x="2214295" y="8050254"/>
              <a:ext cx="478517" cy="22949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90" name="Rectangle à coins arrondis 104">
              <a:extLst>
                <a:ext uri="{FF2B5EF4-FFF2-40B4-BE49-F238E27FC236}">
                  <a16:creationId xmlns:a16="http://schemas.microsoft.com/office/drawing/2014/main" id="{AA34884B-1E7A-6541-9BD0-658E3F930906}"/>
                </a:ext>
              </a:extLst>
            </p:cNvPr>
            <p:cNvSpPr/>
            <p:nvPr/>
          </p:nvSpPr>
          <p:spPr>
            <a:xfrm>
              <a:off x="1735330" y="8050254"/>
              <a:ext cx="34765" cy="22949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2632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289248" y="9029704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S6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77365" y="1758637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A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511CCC-7FBE-6240-9E68-767CD0E901D5}"/>
              </a:ext>
            </a:extLst>
          </p:cNvPr>
          <p:cNvGrpSpPr>
            <a:grpSpLocks/>
          </p:cNvGrpSpPr>
          <p:nvPr/>
        </p:nvGrpSpPr>
        <p:grpSpPr>
          <a:xfrm>
            <a:off x="4474134" y="1156541"/>
            <a:ext cx="1491945" cy="396781"/>
            <a:chOff x="6673118" y="6583631"/>
            <a:chExt cx="957482" cy="229490"/>
          </a:xfrm>
        </p:grpSpPr>
        <p:cxnSp>
          <p:nvCxnSpPr>
            <p:cNvPr id="42" name="Connecteur droit 168">
              <a:extLst>
                <a:ext uri="{FF2B5EF4-FFF2-40B4-BE49-F238E27FC236}">
                  <a16:creationId xmlns:a16="http://schemas.microsoft.com/office/drawing/2014/main" id="{333234D9-C75E-FC49-ABAF-E805CFD23505}"/>
                </a:ext>
              </a:extLst>
            </p:cNvPr>
            <p:cNvCxnSpPr>
              <a:stCxn id="45" idx="1"/>
              <a:endCxn id="44" idx="1"/>
            </p:cNvCxnSpPr>
            <p:nvPr/>
          </p:nvCxnSpPr>
          <p:spPr>
            <a:xfrm>
              <a:off x="6673118" y="6698376"/>
              <a:ext cx="47896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à coins arrondis 171">
              <a:extLst>
                <a:ext uri="{FF2B5EF4-FFF2-40B4-BE49-F238E27FC236}">
                  <a16:creationId xmlns:a16="http://schemas.microsoft.com/office/drawing/2014/main" id="{C3A5F8F4-2FD6-434D-99A6-47995F152F9E}"/>
                </a:ext>
              </a:extLst>
            </p:cNvPr>
            <p:cNvSpPr/>
            <p:nvPr/>
          </p:nvSpPr>
          <p:spPr>
            <a:xfrm>
              <a:off x="6757202" y="6583631"/>
              <a:ext cx="338313" cy="229490"/>
            </a:xfrm>
            <a:prstGeom prst="roundRect">
              <a:avLst/>
            </a:prstGeom>
            <a:solidFill>
              <a:srgbClr val="FCAFD6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CNB</a:t>
              </a:r>
            </a:p>
          </p:txBody>
        </p:sp>
        <p:sp>
          <p:nvSpPr>
            <p:cNvPr id="44" name="Rectangle à coins arrondis 172">
              <a:extLst>
                <a:ext uri="{FF2B5EF4-FFF2-40B4-BE49-F238E27FC236}">
                  <a16:creationId xmlns:a16="http://schemas.microsoft.com/office/drawing/2014/main" id="{8E56B776-9CAD-854A-8B5B-B5A1E9F966EB}"/>
                </a:ext>
              </a:extLst>
            </p:cNvPr>
            <p:cNvSpPr/>
            <p:nvPr/>
          </p:nvSpPr>
          <p:spPr>
            <a:xfrm>
              <a:off x="7152083" y="6583631"/>
              <a:ext cx="478517" cy="229490"/>
            </a:xfrm>
            <a:prstGeom prst="roundRect">
              <a:avLst/>
            </a:prstGeom>
            <a:solidFill>
              <a:srgbClr val="FFFF6D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100" kern="0" dirty="0">
                  <a:solidFill>
                    <a:schemeClr val="tx1"/>
                  </a:solidFill>
                  <a:latin typeface="Times New Roman"/>
                  <a:cs typeface="Times New Roman"/>
                </a:rPr>
                <a:t>GEF</a:t>
              </a:r>
            </a:p>
          </p:txBody>
        </p:sp>
        <p:sp>
          <p:nvSpPr>
            <p:cNvPr id="45" name="Rectangle à coins arrondis 173">
              <a:extLst>
                <a:ext uri="{FF2B5EF4-FFF2-40B4-BE49-F238E27FC236}">
                  <a16:creationId xmlns:a16="http://schemas.microsoft.com/office/drawing/2014/main" id="{821B5A9B-7465-6E4E-A570-B42680A94A63}"/>
                </a:ext>
              </a:extLst>
            </p:cNvPr>
            <p:cNvSpPr/>
            <p:nvPr/>
          </p:nvSpPr>
          <p:spPr>
            <a:xfrm>
              <a:off x="6673118" y="6583631"/>
              <a:ext cx="34765" cy="229490"/>
            </a:xfrm>
            <a:prstGeom prst="roundRect">
              <a:avLst/>
            </a:prstGeom>
            <a:solidFill>
              <a:srgbClr val="22FF1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>
                <a:solidFill>
                  <a:srgbClr val="22FF1F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63" name="ZoneTexte 5">
            <a:extLst>
              <a:ext uri="{FF2B5EF4-FFF2-40B4-BE49-F238E27FC236}">
                <a16:creationId xmlns:a16="http://schemas.microsoft.com/office/drawing/2014/main" id="{FCE0100F-3190-4447-839E-FE5C62751FA1}"/>
              </a:ext>
            </a:extLst>
          </p:cNvPr>
          <p:cNvSpPr txBox="1"/>
          <p:nvPr/>
        </p:nvSpPr>
        <p:spPr>
          <a:xfrm>
            <a:off x="3437949" y="1756158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64" name="ZoneTexte 5">
            <a:extLst>
              <a:ext uri="{FF2B5EF4-FFF2-40B4-BE49-F238E27FC236}">
                <a16:creationId xmlns:a16="http://schemas.microsoft.com/office/drawing/2014/main" id="{E30D904E-5DE8-8D4B-9184-D1AE14386B91}"/>
              </a:ext>
            </a:extLst>
          </p:cNvPr>
          <p:cNvSpPr txBox="1"/>
          <p:nvPr/>
        </p:nvSpPr>
        <p:spPr>
          <a:xfrm>
            <a:off x="524688" y="3744275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65" name="ZoneTexte 5">
            <a:extLst>
              <a:ext uri="{FF2B5EF4-FFF2-40B4-BE49-F238E27FC236}">
                <a16:creationId xmlns:a16="http://schemas.microsoft.com/office/drawing/2014/main" id="{D0310E66-87D6-524D-945A-3B30F6493B09}"/>
              </a:ext>
            </a:extLst>
          </p:cNvPr>
          <p:cNvSpPr txBox="1"/>
          <p:nvPr/>
        </p:nvSpPr>
        <p:spPr>
          <a:xfrm>
            <a:off x="3413731" y="3807379"/>
            <a:ext cx="41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imes New Roman"/>
                <a:cs typeface="Times New Roman"/>
              </a:rPr>
              <a:t>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03D89E-2531-E243-941B-40731C6622F3}"/>
              </a:ext>
            </a:extLst>
          </p:cNvPr>
          <p:cNvGrpSpPr/>
          <p:nvPr/>
        </p:nvGrpSpPr>
        <p:grpSpPr>
          <a:xfrm>
            <a:off x="451565" y="2010658"/>
            <a:ext cx="2905081" cy="1718166"/>
            <a:chOff x="451565" y="2010658"/>
            <a:chExt cx="2905081" cy="1718166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565" y="2186484"/>
              <a:ext cx="2880000" cy="154234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D7ABF8-A144-ED48-AAF9-B278F7942FCB}"/>
                </a:ext>
              </a:extLst>
            </p:cNvPr>
            <p:cNvSpPr txBox="1"/>
            <p:nvPr/>
          </p:nvSpPr>
          <p:spPr>
            <a:xfrm>
              <a:off x="2186291" y="2010658"/>
              <a:ext cx="79111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EPAC1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90DFB6F-55E4-5E43-A3A2-49CF9A0DA016}"/>
                </a:ext>
              </a:extLst>
            </p:cNvPr>
            <p:cNvSpPr/>
            <p:nvPr/>
          </p:nvSpPr>
          <p:spPr>
            <a:xfrm>
              <a:off x="2218038" y="2271269"/>
              <a:ext cx="599303" cy="235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31558FE-79F0-0D4D-8BE3-094E737352BB}"/>
                </a:ext>
              </a:extLst>
            </p:cNvPr>
            <p:cNvSpPr/>
            <p:nvPr/>
          </p:nvSpPr>
          <p:spPr>
            <a:xfrm>
              <a:off x="3229296" y="2492797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41495F5-CBF6-3D44-8347-990B8FDC6F38}"/>
                </a:ext>
              </a:extLst>
            </p:cNvPr>
            <p:cNvSpPr/>
            <p:nvPr/>
          </p:nvSpPr>
          <p:spPr>
            <a:xfrm>
              <a:off x="499973" y="2483474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918480-1B01-D048-BA48-7B9142834DDD}"/>
              </a:ext>
            </a:extLst>
          </p:cNvPr>
          <p:cNvGrpSpPr/>
          <p:nvPr/>
        </p:nvGrpSpPr>
        <p:grpSpPr>
          <a:xfrm>
            <a:off x="3414352" y="1973148"/>
            <a:ext cx="2917361" cy="1755676"/>
            <a:chOff x="3414352" y="1973148"/>
            <a:chExt cx="2917361" cy="1755676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4352" y="2186484"/>
              <a:ext cx="2880000" cy="1542340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5D8C504-58A0-954C-89FE-FDF276632445}"/>
                </a:ext>
              </a:extLst>
            </p:cNvPr>
            <p:cNvSpPr/>
            <p:nvPr/>
          </p:nvSpPr>
          <p:spPr>
            <a:xfrm>
              <a:off x="4780512" y="2271269"/>
              <a:ext cx="587608" cy="221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0EAFB6-3792-7E4B-8A4A-AECCCC97CB1D}"/>
                </a:ext>
              </a:extLst>
            </p:cNvPr>
            <p:cNvSpPr txBox="1"/>
            <p:nvPr/>
          </p:nvSpPr>
          <p:spPr>
            <a:xfrm>
              <a:off x="4717961" y="1973148"/>
              <a:ext cx="1513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EPAC1-CE3F4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676E10-DBBC-EF43-85D4-88D1AC02C06B}"/>
                </a:ext>
              </a:extLst>
            </p:cNvPr>
            <p:cNvSpPr/>
            <p:nvPr/>
          </p:nvSpPr>
          <p:spPr>
            <a:xfrm>
              <a:off x="4332900" y="3181288"/>
              <a:ext cx="1332673" cy="1950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AB514A-9F34-1C45-B8DF-BC5393AB9825}"/>
                </a:ext>
              </a:extLst>
            </p:cNvPr>
            <p:cNvSpPr/>
            <p:nvPr/>
          </p:nvSpPr>
          <p:spPr>
            <a:xfrm>
              <a:off x="6204363" y="2500991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9478772-8068-E346-ABEE-524D3387259C}"/>
                </a:ext>
              </a:extLst>
            </p:cNvPr>
            <p:cNvSpPr/>
            <p:nvPr/>
          </p:nvSpPr>
          <p:spPr>
            <a:xfrm>
              <a:off x="3435016" y="2592819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B1ECAD0-2B23-AE45-981E-1275B1121539}"/>
              </a:ext>
            </a:extLst>
          </p:cNvPr>
          <p:cNvGrpSpPr/>
          <p:nvPr/>
        </p:nvGrpSpPr>
        <p:grpSpPr>
          <a:xfrm>
            <a:off x="510278" y="4135044"/>
            <a:ext cx="2854620" cy="1766036"/>
            <a:chOff x="510278" y="4135044"/>
            <a:chExt cx="2854620" cy="1766036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688" y="4205708"/>
              <a:ext cx="2813468" cy="169537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36245E-E388-D140-B037-B5DCC22C9C16}"/>
                </a:ext>
              </a:extLst>
            </p:cNvPr>
            <p:cNvSpPr txBox="1"/>
            <p:nvPr/>
          </p:nvSpPr>
          <p:spPr>
            <a:xfrm>
              <a:off x="966724" y="4135044"/>
              <a:ext cx="11270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EPAC1-cAMP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7585F42-1DE0-1443-AEF3-7D0856B6C22C}"/>
                </a:ext>
              </a:extLst>
            </p:cNvPr>
            <p:cNvSpPr/>
            <p:nvPr/>
          </p:nvSpPr>
          <p:spPr>
            <a:xfrm>
              <a:off x="510278" y="4612064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F6F5AD-1195-354E-A0BF-554A164C7E63}"/>
                </a:ext>
              </a:extLst>
            </p:cNvPr>
            <p:cNvSpPr/>
            <p:nvPr/>
          </p:nvSpPr>
          <p:spPr>
            <a:xfrm>
              <a:off x="3237548" y="4529685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FB35706-3B9D-0E48-98B3-509EF682558A}"/>
                </a:ext>
              </a:extLst>
            </p:cNvPr>
            <p:cNvSpPr/>
            <p:nvPr/>
          </p:nvSpPr>
          <p:spPr>
            <a:xfrm>
              <a:off x="2243901" y="4294402"/>
              <a:ext cx="599303" cy="235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F8BE0-8272-174F-8AD5-12E3030E7811}"/>
              </a:ext>
            </a:extLst>
          </p:cNvPr>
          <p:cNvGrpSpPr/>
          <p:nvPr/>
        </p:nvGrpSpPr>
        <p:grpSpPr>
          <a:xfrm>
            <a:off x="3391639" y="4105181"/>
            <a:ext cx="2940074" cy="1838431"/>
            <a:chOff x="3391639" y="4105181"/>
            <a:chExt cx="2940074" cy="1838431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91639" y="4248240"/>
              <a:ext cx="2940074" cy="169537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7C4C95-75A8-4C42-B797-19225CD9C961}"/>
                </a:ext>
              </a:extLst>
            </p:cNvPr>
            <p:cNvSpPr/>
            <p:nvPr/>
          </p:nvSpPr>
          <p:spPr>
            <a:xfrm>
              <a:off x="4320200" y="4256531"/>
              <a:ext cx="935733" cy="210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33C7E7-42E5-4149-B333-4E7FC1007151}"/>
                </a:ext>
              </a:extLst>
            </p:cNvPr>
            <p:cNvSpPr txBox="1"/>
            <p:nvPr/>
          </p:nvSpPr>
          <p:spPr>
            <a:xfrm>
              <a:off x="4280410" y="4105181"/>
              <a:ext cx="16856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EPAC1-cAMP-CE3F4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BCD1B0B-3728-3541-BF29-B2DF0796E55D}"/>
                </a:ext>
              </a:extLst>
            </p:cNvPr>
            <p:cNvSpPr/>
            <p:nvPr/>
          </p:nvSpPr>
          <p:spPr>
            <a:xfrm>
              <a:off x="3413731" y="4612064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6D11B49-D587-434D-ADDA-1753CBBF834B}"/>
                </a:ext>
              </a:extLst>
            </p:cNvPr>
            <p:cNvSpPr/>
            <p:nvPr/>
          </p:nvSpPr>
          <p:spPr>
            <a:xfrm>
              <a:off x="6204363" y="4612063"/>
              <a:ext cx="127350" cy="681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818F774-78E3-F648-A357-8EE29CB40A1F}"/>
                </a:ext>
              </a:extLst>
            </p:cNvPr>
            <p:cNvSpPr/>
            <p:nvPr/>
          </p:nvSpPr>
          <p:spPr>
            <a:xfrm>
              <a:off x="5192581" y="4331992"/>
              <a:ext cx="599303" cy="235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338265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04230B6C-2DE7-6D46-8766-DF5E50B1234A}"/>
              </a:ext>
            </a:extLst>
          </p:cNvPr>
          <p:cNvSpPr/>
          <p:nvPr/>
        </p:nvSpPr>
        <p:spPr>
          <a:xfrm>
            <a:off x="966422" y="1262742"/>
            <a:ext cx="4657563" cy="2844801"/>
          </a:xfrm>
          <a:prstGeom prst="ellipse">
            <a:avLst/>
          </a:prstGeom>
          <a:gradFill flip="none" rotWithShape="1">
            <a:gsLst>
              <a:gs pos="4000">
                <a:srgbClr val="A22D58"/>
              </a:gs>
              <a:gs pos="97000">
                <a:schemeClr val="bg1"/>
              </a:gs>
              <a:gs pos="56000">
                <a:srgbClr val="FDE3D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726F4-1131-A546-9B29-461AEB138860}"/>
              </a:ext>
            </a:extLst>
          </p:cNvPr>
          <p:cNvSpPr txBox="1"/>
          <p:nvPr/>
        </p:nvSpPr>
        <p:spPr>
          <a:xfrm>
            <a:off x="5229871" y="8404762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S7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B15DC8D-5D2C-914A-93CE-CDD0FDA1CE53}"/>
              </a:ext>
            </a:extLst>
          </p:cNvPr>
          <p:cNvSpPr/>
          <p:nvPr/>
        </p:nvSpPr>
        <p:spPr>
          <a:xfrm>
            <a:off x="877361" y="1131907"/>
            <a:ext cx="5147376" cy="12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E3BD04-2A76-624A-860C-4426D3F0F3E7}"/>
              </a:ext>
            </a:extLst>
          </p:cNvPr>
          <p:cNvSpPr txBox="1"/>
          <p:nvPr/>
        </p:nvSpPr>
        <p:spPr>
          <a:xfrm>
            <a:off x="2740911" y="3488113"/>
            <a:ext cx="2072010" cy="401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fr-FR" sz="1400">
                <a:latin typeface="Times New Roman" panose="02020603050405020304" pitchFamily="18" charset="0"/>
                <a:cs typeface="Times New Roman" panose="02020603050405020304" pitchFamily="18" charset="0"/>
              </a:rPr>
              <a:t>cAMP </a:t>
            </a:r>
          </a:p>
          <a:p>
            <a:pPr algn="ctr">
              <a:lnSpc>
                <a:spcPts val="1200"/>
              </a:lnSpc>
            </a:pPr>
            <a:r>
              <a:rPr lang="fr-FR" sz="1400">
                <a:latin typeface="Times New Roman" panose="02020603050405020304" pitchFamily="18" charset="0"/>
                <a:cs typeface="Times New Roman" panose="02020603050405020304" pitchFamily="18" charset="0"/>
              </a:rPr>
              <a:t>nanodomain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2A7FFB-E79E-8A40-BA44-448062947E26}"/>
              </a:ext>
            </a:extLst>
          </p:cNvPr>
          <p:cNvGrpSpPr/>
          <p:nvPr/>
        </p:nvGrpSpPr>
        <p:grpSpPr>
          <a:xfrm>
            <a:off x="2700683" y="1944592"/>
            <a:ext cx="3187791" cy="1077185"/>
            <a:chOff x="4439418" y="3374413"/>
            <a:chExt cx="3187791" cy="1077185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8869091-7D8B-EC49-8B98-607CD50F3FB7}"/>
                </a:ext>
              </a:extLst>
            </p:cNvPr>
            <p:cNvSpPr/>
            <p:nvPr/>
          </p:nvSpPr>
          <p:spPr>
            <a:xfrm>
              <a:off x="4934082" y="4053451"/>
              <a:ext cx="1407885" cy="398147"/>
            </a:xfrm>
            <a:custGeom>
              <a:avLst/>
              <a:gdLst>
                <a:gd name="connsiteX0" fmla="*/ 0 w 1407885"/>
                <a:gd name="connsiteY0" fmla="*/ 64090 h 398147"/>
                <a:gd name="connsiteX1" fmla="*/ 377371 w 1407885"/>
                <a:gd name="connsiteY1" fmla="*/ 6033 h 398147"/>
                <a:gd name="connsiteX2" fmla="*/ 602342 w 1407885"/>
                <a:gd name="connsiteY2" fmla="*/ 13290 h 398147"/>
                <a:gd name="connsiteX3" fmla="*/ 747485 w 1407885"/>
                <a:gd name="connsiteY3" fmla="*/ 107633 h 398147"/>
                <a:gd name="connsiteX4" fmla="*/ 1088571 w 1407885"/>
                <a:gd name="connsiteY4" fmla="*/ 107633 h 398147"/>
                <a:gd name="connsiteX5" fmla="*/ 1182914 w 1407885"/>
                <a:gd name="connsiteY5" fmla="*/ 339861 h 398147"/>
                <a:gd name="connsiteX6" fmla="*/ 1284514 w 1407885"/>
                <a:gd name="connsiteY6" fmla="*/ 397919 h 398147"/>
                <a:gd name="connsiteX7" fmla="*/ 1371600 w 1407885"/>
                <a:gd name="connsiteY7" fmla="*/ 354376 h 398147"/>
                <a:gd name="connsiteX8" fmla="*/ 1407885 w 1407885"/>
                <a:gd name="connsiteY8" fmla="*/ 223747 h 39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7885" h="398147">
                  <a:moveTo>
                    <a:pt x="0" y="64090"/>
                  </a:moveTo>
                  <a:cubicBezTo>
                    <a:pt x="138490" y="39295"/>
                    <a:pt x="276981" y="14500"/>
                    <a:pt x="377371" y="6033"/>
                  </a:cubicBezTo>
                  <a:cubicBezTo>
                    <a:pt x="477761" y="-2434"/>
                    <a:pt x="540656" y="-3643"/>
                    <a:pt x="602342" y="13290"/>
                  </a:cubicBezTo>
                  <a:cubicBezTo>
                    <a:pt x="664028" y="30223"/>
                    <a:pt x="666447" y="91909"/>
                    <a:pt x="747485" y="107633"/>
                  </a:cubicBezTo>
                  <a:cubicBezTo>
                    <a:pt x="828523" y="123357"/>
                    <a:pt x="1016000" y="68928"/>
                    <a:pt x="1088571" y="107633"/>
                  </a:cubicBezTo>
                  <a:cubicBezTo>
                    <a:pt x="1161142" y="146338"/>
                    <a:pt x="1150257" y="291480"/>
                    <a:pt x="1182914" y="339861"/>
                  </a:cubicBezTo>
                  <a:cubicBezTo>
                    <a:pt x="1215571" y="388242"/>
                    <a:pt x="1253066" y="395500"/>
                    <a:pt x="1284514" y="397919"/>
                  </a:cubicBezTo>
                  <a:cubicBezTo>
                    <a:pt x="1315962" y="400338"/>
                    <a:pt x="1351038" y="383405"/>
                    <a:pt x="1371600" y="354376"/>
                  </a:cubicBezTo>
                  <a:cubicBezTo>
                    <a:pt x="1392162" y="325347"/>
                    <a:pt x="1400023" y="274547"/>
                    <a:pt x="1407885" y="223747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B6493E1-439D-7143-BD22-C282D2E5B127}"/>
                </a:ext>
              </a:extLst>
            </p:cNvPr>
            <p:cNvGrpSpPr/>
            <p:nvPr/>
          </p:nvGrpSpPr>
          <p:grpSpPr>
            <a:xfrm>
              <a:off x="4439418" y="3374413"/>
              <a:ext cx="3187791" cy="628880"/>
              <a:chOff x="3242765" y="3072654"/>
              <a:chExt cx="3187791" cy="628880"/>
            </a:xfrm>
          </p:grpSpPr>
          <p:pic>
            <p:nvPicPr>
              <p:cNvPr id="45" name="Image 36" descr="Capture d’écran 2015-06-06 à 17.37.05.png">
                <a:extLst>
                  <a:ext uri="{FF2B5EF4-FFF2-40B4-BE49-F238E27FC236}">
                    <a16:creationId xmlns:a16="http://schemas.microsoft.com/office/drawing/2014/main" id="{A38F0CBB-41BC-364A-9DFD-BD92185A25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765" y="3072654"/>
                <a:ext cx="1635552" cy="626140"/>
              </a:xfrm>
              <a:prstGeom prst="rect">
                <a:avLst/>
              </a:prstGeom>
            </p:spPr>
          </p:pic>
          <p:pic>
            <p:nvPicPr>
              <p:cNvPr id="46" name="Image 37" descr="Capture d’écran 2015-06-06 à 17.37.05.png">
                <a:extLst>
                  <a:ext uri="{FF2B5EF4-FFF2-40B4-BE49-F238E27FC236}">
                    <a16:creationId xmlns:a16="http://schemas.microsoft.com/office/drawing/2014/main" id="{A32F3FF6-0C8F-F349-9547-2DF97720F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95004" y="3075394"/>
                <a:ext cx="1635552" cy="626140"/>
              </a:xfrm>
              <a:prstGeom prst="rect">
                <a:avLst/>
              </a:prstGeom>
            </p:spPr>
          </p:pic>
        </p:grpSp>
        <p:sp>
          <p:nvSpPr>
            <p:cNvPr id="36" name="ZoneTexte 5">
              <a:extLst>
                <a:ext uri="{FF2B5EF4-FFF2-40B4-BE49-F238E27FC236}">
                  <a16:creationId xmlns:a16="http://schemas.microsoft.com/office/drawing/2014/main" id="{DDD3D910-3F7F-5F4F-B595-298612DD1253}"/>
                </a:ext>
              </a:extLst>
            </p:cNvPr>
            <p:cNvSpPr txBox="1"/>
            <p:nvPr/>
          </p:nvSpPr>
          <p:spPr>
            <a:xfrm rot="16200000">
              <a:off x="5908131" y="3976527"/>
              <a:ext cx="6271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cAMP</a:t>
              </a:r>
              <a:endParaRPr lang="fr-FR" sz="105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5DB37815-D5BC-1B4E-A139-28EA5C6DCF98}"/>
                </a:ext>
              </a:extLst>
            </p:cNvPr>
            <p:cNvSpPr/>
            <p:nvPr/>
          </p:nvSpPr>
          <p:spPr>
            <a:xfrm rot="21536861">
              <a:off x="6299584" y="3979919"/>
              <a:ext cx="540000" cy="306000"/>
            </a:xfrm>
            <a:prstGeom prst="roundRect">
              <a:avLst/>
            </a:prstGeom>
            <a:solidFill>
              <a:srgbClr val="FFFF00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GEF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C3D0065-7176-B84A-909B-07D25309EC04}"/>
                </a:ext>
              </a:extLst>
            </p:cNvPr>
            <p:cNvSpPr/>
            <p:nvPr/>
          </p:nvSpPr>
          <p:spPr>
            <a:xfrm rot="21538837">
              <a:off x="6845277" y="3942267"/>
              <a:ext cx="413772" cy="363791"/>
            </a:xfrm>
            <a:prstGeom prst="ellipse">
              <a:avLst/>
            </a:prstGeom>
            <a:solidFill>
              <a:srgbClr val="ECE1CC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8159442-C865-BB4E-95B0-31F38525BEA1}"/>
                </a:ext>
              </a:extLst>
            </p:cNvPr>
            <p:cNvSpPr txBox="1"/>
            <p:nvPr/>
          </p:nvSpPr>
          <p:spPr>
            <a:xfrm rot="21538837">
              <a:off x="6744147" y="4000734"/>
              <a:ext cx="6162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Rap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4ACC678-50D9-E04E-B7FC-EC29A66B80B1}"/>
                </a:ext>
              </a:extLst>
            </p:cNvPr>
            <p:cNvGrpSpPr/>
            <p:nvPr/>
          </p:nvGrpSpPr>
          <p:grpSpPr>
            <a:xfrm>
              <a:off x="4649616" y="3991332"/>
              <a:ext cx="1507126" cy="312337"/>
              <a:chOff x="1046732" y="1387181"/>
              <a:chExt cx="1507126" cy="312337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1072FD5D-581A-8D4B-BDF5-E3B97FFE5512}"/>
                  </a:ext>
                </a:extLst>
              </p:cNvPr>
              <p:cNvSpPr/>
              <p:nvPr/>
            </p:nvSpPr>
            <p:spPr>
              <a:xfrm>
                <a:off x="2042732" y="1387181"/>
                <a:ext cx="511126" cy="312337"/>
              </a:xfrm>
              <a:prstGeom prst="roundRect">
                <a:avLst/>
              </a:prstGeom>
              <a:solidFill>
                <a:srgbClr val="FDAED7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CNB</a:t>
                </a:r>
              </a:p>
            </p:txBody>
          </p:sp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2861C94E-D909-DC4F-8F99-D6FA5B21F0DA}"/>
                  </a:ext>
                </a:extLst>
              </p:cNvPr>
              <p:cNvSpPr/>
              <p:nvPr/>
            </p:nvSpPr>
            <p:spPr>
              <a:xfrm>
                <a:off x="1046732" y="1387182"/>
                <a:ext cx="354498" cy="305934"/>
              </a:xfrm>
              <a:prstGeom prst="roundRect">
                <a:avLst/>
              </a:prstGeom>
              <a:solidFill>
                <a:srgbClr val="FBC19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Nt</a:t>
                </a:r>
              </a:p>
            </p:txBody>
          </p:sp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B2A0B6DE-F152-2B45-9DE0-C408E8F900AC}"/>
                  </a:ext>
                </a:extLst>
              </p:cNvPr>
              <p:cNvSpPr/>
              <p:nvPr/>
            </p:nvSpPr>
            <p:spPr>
              <a:xfrm>
                <a:off x="1451981" y="1387182"/>
                <a:ext cx="540000" cy="295857"/>
              </a:xfrm>
              <a:prstGeom prst="roundRect">
                <a:avLst/>
              </a:prstGeom>
              <a:solidFill>
                <a:srgbClr val="C1FF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DEP</a:t>
                </a:r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E6F2FF37-686D-3C4D-B7AD-42EDA71B7F95}"/>
              </a:ext>
            </a:extLst>
          </p:cNvPr>
          <p:cNvSpPr txBox="1"/>
          <p:nvPr/>
        </p:nvSpPr>
        <p:spPr>
          <a:xfrm>
            <a:off x="3221240" y="2921068"/>
            <a:ext cx="1141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</a:t>
            </a:r>
            <a:endParaRPr lang="x-none" sz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8B388CE-CF70-644C-AEAF-CA460BB2E215}"/>
              </a:ext>
            </a:extLst>
          </p:cNvPr>
          <p:cNvSpPr txBox="1"/>
          <p:nvPr/>
        </p:nvSpPr>
        <p:spPr>
          <a:xfrm>
            <a:off x="2441434" y="3017004"/>
            <a:ext cx="675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</a:t>
            </a:r>
            <a:endParaRPr lang="x-none" sz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66D0522-D3A6-6449-B3AD-21DA8B285650}"/>
              </a:ext>
            </a:extLst>
          </p:cNvPr>
          <p:cNvSpPr txBox="1"/>
          <p:nvPr/>
        </p:nvSpPr>
        <p:spPr>
          <a:xfrm>
            <a:off x="1895174" y="3001631"/>
            <a:ext cx="779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</a:t>
            </a:r>
            <a:endParaRPr lang="x-none" sz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F0B3893-DAF5-0F46-B015-B072916E206C}"/>
              </a:ext>
            </a:extLst>
          </p:cNvPr>
          <p:cNvSpPr txBox="1"/>
          <p:nvPr/>
        </p:nvSpPr>
        <p:spPr>
          <a:xfrm>
            <a:off x="2838890" y="3183684"/>
            <a:ext cx="675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</a:t>
            </a:r>
            <a:endParaRPr lang="x-none" sz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Image 36" descr="Capture d’écran 2015-06-06 à 17.37.05.png">
            <a:extLst>
              <a:ext uri="{FF2B5EF4-FFF2-40B4-BE49-F238E27FC236}">
                <a16:creationId xmlns:a16="http://schemas.microsoft.com/office/drawing/2014/main" id="{013C2108-7FB6-BD4C-A0B8-1693E395C2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445" y="1942614"/>
            <a:ext cx="1635552" cy="626140"/>
          </a:xfrm>
          <a:prstGeom prst="rect">
            <a:avLst/>
          </a:prstGeom>
        </p:spPr>
      </p:pic>
      <p:pic>
        <p:nvPicPr>
          <p:cNvPr id="52" name="Image 37" descr="Capture d’écran 2015-06-06 à 17.37.05.png">
            <a:extLst>
              <a:ext uri="{FF2B5EF4-FFF2-40B4-BE49-F238E27FC236}">
                <a16:creationId xmlns:a16="http://schemas.microsoft.com/office/drawing/2014/main" id="{CD2A2AA7-F3ED-C749-B8AC-E3B0366C409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64" y="1945357"/>
            <a:ext cx="1635552" cy="626140"/>
          </a:xfrm>
          <a:prstGeom prst="rect">
            <a:avLst/>
          </a:prstGeom>
        </p:spPr>
      </p:pic>
      <p:pic>
        <p:nvPicPr>
          <p:cNvPr id="55" name="Image 36" descr="Capture d’écran 2015-06-06 à 17.37.05.png">
            <a:extLst>
              <a:ext uri="{FF2B5EF4-FFF2-40B4-BE49-F238E27FC236}">
                <a16:creationId xmlns:a16="http://schemas.microsoft.com/office/drawing/2014/main" id="{871849D0-EF27-6F4D-954F-ACE57ECD61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06" y="1949885"/>
            <a:ext cx="1635552" cy="62614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34A2C21-DAE5-DB47-A766-5B443BE769B0}"/>
              </a:ext>
            </a:extLst>
          </p:cNvPr>
          <p:cNvSpPr txBox="1"/>
          <p:nvPr/>
        </p:nvSpPr>
        <p:spPr>
          <a:xfrm>
            <a:off x="2271835" y="3290439"/>
            <a:ext cx="779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</a:t>
            </a:r>
            <a:endParaRPr lang="x-none" sz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E09D4410-F129-4642-92C7-F512292A5DDF}"/>
              </a:ext>
            </a:extLst>
          </p:cNvPr>
          <p:cNvSpPr/>
          <p:nvPr/>
        </p:nvSpPr>
        <p:spPr>
          <a:xfrm>
            <a:off x="2293378" y="1955030"/>
            <a:ext cx="503075" cy="659559"/>
          </a:xfrm>
          <a:custGeom>
            <a:avLst/>
            <a:gdLst>
              <a:gd name="connsiteX0" fmla="*/ 0 w 670766"/>
              <a:gd name="connsiteY0" fmla="*/ 851271 h 879412"/>
              <a:gd name="connsiteX1" fmla="*/ 69802 w 670766"/>
              <a:gd name="connsiteY1" fmla="*/ 753548 h 879412"/>
              <a:gd name="connsiteX2" fmla="*/ 83762 w 670766"/>
              <a:gd name="connsiteY2" fmla="*/ 188156 h 879412"/>
              <a:gd name="connsiteX3" fmla="*/ 83762 w 670766"/>
              <a:gd name="connsiteY3" fmla="*/ 111374 h 879412"/>
              <a:gd name="connsiteX4" fmla="*/ 132623 w 670766"/>
              <a:gd name="connsiteY4" fmla="*/ 34593 h 879412"/>
              <a:gd name="connsiteX5" fmla="*/ 202425 w 670766"/>
              <a:gd name="connsiteY5" fmla="*/ 83454 h 879412"/>
              <a:gd name="connsiteX6" fmla="*/ 174504 w 670766"/>
              <a:gd name="connsiteY6" fmla="*/ 753548 h 879412"/>
              <a:gd name="connsiteX7" fmla="*/ 181484 w 670766"/>
              <a:gd name="connsiteY7" fmla="*/ 844290 h 879412"/>
              <a:gd name="connsiteX8" fmla="*/ 237326 w 670766"/>
              <a:gd name="connsiteY8" fmla="*/ 879191 h 879412"/>
              <a:gd name="connsiteX9" fmla="*/ 279207 w 670766"/>
              <a:gd name="connsiteY9" fmla="*/ 830330 h 879412"/>
              <a:gd name="connsiteX10" fmla="*/ 272226 w 670766"/>
              <a:gd name="connsiteY10" fmla="*/ 809390 h 879412"/>
              <a:gd name="connsiteX11" fmla="*/ 293167 w 670766"/>
              <a:gd name="connsiteY11" fmla="*/ 97414 h 879412"/>
              <a:gd name="connsiteX12" fmla="*/ 349008 w 670766"/>
              <a:gd name="connsiteY12" fmla="*/ 34593 h 879412"/>
              <a:gd name="connsiteX13" fmla="*/ 390889 w 670766"/>
              <a:gd name="connsiteY13" fmla="*/ 125335 h 879412"/>
              <a:gd name="connsiteX14" fmla="*/ 369949 w 670766"/>
              <a:gd name="connsiteY14" fmla="*/ 816370 h 879412"/>
              <a:gd name="connsiteX15" fmla="*/ 474651 w 670766"/>
              <a:gd name="connsiteY15" fmla="*/ 823350 h 879412"/>
              <a:gd name="connsiteX16" fmla="*/ 481631 w 670766"/>
              <a:gd name="connsiteY16" fmla="*/ 725628 h 879412"/>
              <a:gd name="connsiteX17" fmla="*/ 467671 w 670766"/>
              <a:gd name="connsiteY17" fmla="*/ 76474 h 879412"/>
              <a:gd name="connsiteX18" fmla="*/ 565393 w 670766"/>
              <a:gd name="connsiteY18" fmla="*/ 90434 h 879412"/>
              <a:gd name="connsiteX19" fmla="*/ 579353 w 670766"/>
              <a:gd name="connsiteY19" fmla="*/ 774489 h 879412"/>
              <a:gd name="connsiteX20" fmla="*/ 628214 w 670766"/>
              <a:gd name="connsiteY20" fmla="*/ 865231 h 879412"/>
              <a:gd name="connsiteX21" fmla="*/ 663115 w 670766"/>
              <a:gd name="connsiteY21" fmla="*/ 851271 h 879412"/>
              <a:gd name="connsiteX22" fmla="*/ 670095 w 670766"/>
              <a:gd name="connsiteY22" fmla="*/ 844290 h 879412"/>
              <a:gd name="connsiteX23" fmla="*/ 670095 w 670766"/>
              <a:gd name="connsiteY23" fmla="*/ 858251 h 87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70766" h="879412">
                <a:moveTo>
                  <a:pt x="0" y="851271"/>
                </a:moveTo>
                <a:cubicBezTo>
                  <a:pt x="27921" y="857669"/>
                  <a:pt x="55842" y="864067"/>
                  <a:pt x="69802" y="753548"/>
                </a:cubicBezTo>
                <a:cubicBezTo>
                  <a:pt x="83762" y="643029"/>
                  <a:pt x="81435" y="295185"/>
                  <a:pt x="83762" y="188156"/>
                </a:cubicBezTo>
                <a:cubicBezTo>
                  <a:pt x="86089" y="81127"/>
                  <a:pt x="75619" y="136968"/>
                  <a:pt x="83762" y="111374"/>
                </a:cubicBezTo>
                <a:cubicBezTo>
                  <a:pt x="91905" y="85780"/>
                  <a:pt x="112846" y="39246"/>
                  <a:pt x="132623" y="34593"/>
                </a:cubicBezTo>
                <a:cubicBezTo>
                  <a:pt x="152400" y="29940"/>
                  <a:pt x="195445" y="-36372"/>
                  <a:pt x="202425" y="83454"/>
                </a:cubicBezTo>
                <a:cubicBezTo>
                  <a:pt x="209405" y="203280"/>
                  <a:pt x="177994" y="626742"/>
                  <a:pt x="174504" y="753548"/>
                </a:cubicBezTo>
                <a:cubicBezTo>
                  <a:pt x="171014" y="880354"/>
                  <a:pt x="171014" y="823350"/>
                  <a:pt x="181484" y="844290"/>
                </a:cubicBezTo>
                <a:cubicBezTo>
                  <a:pt x="191954" y="865230"/>
                  <a:pt x="221039" y="881518"/>
                  <a:pt x="237326" y="879191"/>
                </a:cubicBezTo>
                <a:cubicBezTo>
                  <a:pt x="253613" y="876864"/>
                  <a:pt x="273390" y="841963"/>
                  <a:pt x="279207" y="830330"/>
                </a:cubicBezTo>
                <a:cubicBezTo>
                  <a:pt x="285024" y="818697"/>
                  <a:pt x="269899" y="931543"/>
                  <a:pt x="272226" y="809390"/>
                </a:cubicBezTo>
                <a:cubicBezTo>
                  <a:pt x="274553" y="687237"/>
                  <a:pt x="280370" y="226547"/>
                  <a:pt x="293167" y="97414"/>
                </a:cubicBezTo>
                <a:cubicBezTo>
                  <a:pt x="305964" y="-31719"/>
                  <a:pt x="332721" y="29940"/>
                  <a:pt x="349008" y="34593"/>
                </a:cubicBezTo>
                <a:cubicBezTo>
                  <a:pt x="365295" y="39246"/>
                  <a:pt x="387399" y="-4961"/>
                  <a:pt x="390889" y="125335"/>
                </a:cubicBezTo>
                <a:cubicBezTo>
                  <a:pt x="394379" y="255631"/>
                  <a:pt x="355989" y="700034"/>
                  <a:pt x="369949" y="816370"/>
                </a:cubicBezTo>
                <a:cubicBezTo>
                  <a:pt x="383909" y="932706"/>
                  <a:pt x="456037" y="838474"/>
                  <a:pt x="474651" y="823350"/>
                </a:cubicBezTo>
                <a:cubicBezTo>
                  <a:pt x="493265" y="808226"/>
                  <a:pt x="482794" y="850107"/>
                  <a:pt x="481631" y="725628"/>
                </a:cubicBezTo>
                <a:cubicBezTo>
                  <a:pt x="480468" y="601149"/>
                  <a:pt x="453711" y="182340"/>
                  <a:pt x="467671" y="76474"/>
                </a:cubicBezTo>
                <a:cubicBezTo>
                  <a:pt x="481631" y="-29392"/>
                  <a:pt x="546779" y="-25902"/>
                  <a:pt x="565393" y="90434"/>
                </a:cubicBezTo>
                <a:cubicBezTo>
                  <a:pt x="584007" y="206770"/>
                  <a:pt x="568883" y="645356"/>
                  <a:pt x="579353" y="774489"/>
                </a:cubicBezTo>
                <a:cubicBezTo>
                  <a:pt x="589823" y="903622"/>
                  <a:pt x="614254" y="852434"/>
                  <a:pt x="628214" y="865231"/>
                </a:cubicBezTo>
                <a:cubicBezTo>
                  <a:pt x="642174" y="878028"/>
                  <a:pt x="663115" y="851271"/>
                  <a:pt x="663115" y="851271"/>
                </a:cubicBezTo>
                <a:cubicBezTo>
                  <a:pt x="670095" y="847781"/>
                  <a:pt x="668932" y="843127"/>
                  <a:pt x="670095" y="844290"/>
                </a:cubicBezTo>
                <a:cubicBezTo>
                  <a:pt x="671258" y="845453"/>
                  <a:pt x="670676" y="851852"/>
                  <a:pt x="670095" y="858251"/>
                </a:cubicBezTo>
              </a:path>
            </a:pathLst>
          </a:custGeom>
          <a:noFill/>
          <a:ln w="5715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61B1B7F4-13EA-7540-9C1E-A658A11ADB29}"/>
              </a:ext>
            </a:extLst>
          </p:cNvPr>
          <p:cNvSpPr/>
          <p:nvPr/>
        </p:nvSpPr>
        <p:spPr>
          <a:xfrm rot="6325756">
            <a:off x="2024767" y="2409716"/>
            <a:ext cx="467051" cy="421559"/>
          </a:xfrm>
          <a:prstGeom prst="arc">
            <a:avLst/>
          </a:prstGeom>
          <a:ln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3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684FBA98-73AD-CA4A-AF58-1C581E4500BB}"/>
              </a:ext>
            </a:extLst>
          </p:cNvPr>
          <p:cNvSpPr/>
          <p:nvPr/>
        </p:nvSpPr>
        <p:spPr>
          <a:xfrm rot="14232138">
            <a:off x="2502268" y="2648645"/>
            <a:ext cx="445895" cy="435659"/>
          </a:xfrm>
          <a:prstGeom prst="arc">
            <a:avLst/>
          </a:prstGeom>
          <a:ln>
            <a:solidFill>
              <a:schemeClr val="accent2">
                <a:lumMod val="75000"/>
              </a:schemeClr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3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2E5BFD2-FA44-8647-B65B-890DDEF16D37}"/>
              </a:ext>
            </a:extLst>
          </p:cNvPr>
          <p:cNvGrpSpPr/>
          <p:nvPr/>
        </p:nvGrpSpPr>
        <p:grpSpPr>
          <a:xfrm>
            <a:off x="1827809" y="2536946"/>
            <a:ext cx="471070" cy="350163"/>
            <a:chOff x="279065" y="3690828"/>
            <a:chExt cx="471070" cy="350163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BC15AFF-BAF3-D346-9B87-4BCC175FA8D1}"/>
                </a:ext>
              </a:extLst>
            </p:cNvPr>
            <p:cNvSpPr/>
            <p:nvPr/>
          </p:nvSpPr>
          <p:spPr>
            <a:xfrm>
              <a:off x="279065" y="3690828"/>
              <a:ext cx="376928" cy="3501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788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C410A4-EFB1-654E-931E-4D9E08DF4528}"/>
                </a:ext>
              </a:extLst>
            </p:cNvPr>
            <p:cNvSpPr txBox="1"/>
            <p:nvPr/>
          </p:nvSpPr>
          <p:spPr>
            <a:xfrm>
              <a:off x="279353" y="3735104"/>
              <a:ext cx="470782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</a:t>
              </a:r>
              <a:endParaRPr lang="fr-FR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5" name="Image 36" descr="Capture d’écran 2015-06-06 à 17.37.05.png">
            <a:extLst>
              <a:ext uri="{FF2B5EF4-FFF2-40B4-BE49-F238E27FC236}">
                <a16:creationId xmlns:a16="http://schemas.microsoft.com/office/drawing/2014/main" id="{027CEF38-D0EB-DB45-BF9B-BBFDE3CA8E1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91" y="1957767"/>
            <a:ext cx="1635552" cy="626140"/>
          </a:xfrm>
          <a:prstGeom prst="rect">
            <a:avLst/>
          </a:prstGeom>
        </p:spPr>
      </p:pic>
      <p:sp>
        <p:nvSpPr>
          <p:cNvPr id="64" name="Freeform 63">
            <a:extLst>
              <a:ext uri="{FF2B5EF4-FFF2-40B4-BE49-F238E27FC236}">
                <a16:creationId xmlns:a16="http://schemas.microsoft.com/office/drawing/2014/main" id="{1612DE5E-64EF-124A-BF88-EC1F8911BD2C}"/>
              </a:ext>
            </a:extLst>
          </p:cNvPr>
          <p:cNvSpPr/>
          <p:nvPr/>
        </p:nvSpPr>
        <p:spPr>
          <a:xfrm>
            <a:off x="1119088" y="1942614"/>
            <a:ext cx="633449" cy="696270"/>
          </a:xfrm>
          <a:custGeom>
            <a:avLst/>
            <a:gdLst>
              <a:gd name="connsiteX0" fmla="*/ 0 w 879500"/>
              <a:gd name="connsiteY0" fmla="*/ 62821 h 1257824"/>
              <a:gd name="connsiteX1" fmla="*/ 132623 w 879500"/>
              <a:gd name="connsiteY1" fmla="*/ 0 h 1257824"/>
              <a:gd name="connsiteX2" fmla="*/ 244306 w 879500"/>
              <a:gd name="connsiteY2" fmla="*/ 62821 h 1257824"/>
              <a:gd name="connsiteX3" fmla="*/ 174504 w 879500"/>
              <a:gd name="connsiteY3" fmla="*/ 279206 h 1257824"/>
              <a:gd name="connsiteX4" fmla="*/ 174504 w 879500"/>
              <a:gd name="connsiteY4" fmla="*/ 279206 h 1257824"/>
              <a:gd name="connsiteX5" fmla="*/ 181484 w 879500"/>
              <a:gd name="connsiteY5" fmla="*/ 823658 h 1257824"/>
              <a:gd name="connsiteX6" fmla="*/ 223365 w 879500"/>
              <a:gd name="connsiteY6" fmla="*/ 963261 h 1257824"/>
              <a:gd name="connsiteX7" fmla="*/ 279206 w 879500"/>
              <a:gd name="connsiteY7" fmla="*/ 977221 h 1257824"/>
              <a:gd name="connsiteX8" fmla="*/ 279206 w 879500"/>
              <a:gd name="connsiteY8" fmla="*/ 286186 h 1257824"/>
              <a:gd name="connsiteX9" fmla="*/ 376929 w 879500"/>
              <a:gd name="connsiteY9" fmla="*/ 223364 h 1257824"/>
              <a:gd name="connsiteX10" fmla="*/ 404849 w 879500"/>
              <a:gd name="connsiteY10" fmla="*/ 265245 h 1257824"/>
              <a:gd name="connsiteX11" fmla="*/ 369948 w 879500"/>
              <a:gd name="connsiteY11" fmla="*/ 956280 h 1257824"/>
              <a:gd name="connsiteX12" fmla="*/ 460690 w 879500"/>
              <a:gd name="connsiteY12" fmla="*/ 998161 h 1257824"/>
              <a:gd name="connsiteX13" fmla="*/ 467671 w 879500"/>
              <a:gd name="connsiteY13" fmla="*/ 949300 h 1257824"/>
              <a:gd name="connsiteX14" fmla="*/ 488611 w 879500"/>
              <a:gd name="connsiteY14" fmla="*/ 314106 h 1257824"/>
              <a:gd name="connsiteX15" fmla="*/ 488611 w 879500"/>
              <a:gd name="connsiteY15" fmla="*/ 209404 h 1257824"/>
              <a:gd name="connsiteX16" fmla="*/ 586333 w 879500"/>
              <a:gd name="connsiteY16" fmla="*/ 244305 h 1257824"/>
              <a:gd name="connsiteX17" fmla="*/ 600293 w 879500"/>
              <a:gd name="connsiteY17" fmla="*/ 432769 h 1257824"/>
              <a:gd name="connsiteX18" fmla="*/ 586333 w 879500"/>
              <a:gd name="connsiteY18" fmla="*/ 628213 h 1257824"/>
              <a:gd name="connsiteX19" fmla="*/ 558412 w 879500"/>
              <a:gd name="connsiteY19" fmla="*/ 991181 h 1257824"/>
              <a:gd name="connsiteX20" fmla="*/ 572373 w 879500"/>
              <a:gd name="connsiteY20" fmla="*/ 1033062 h 1257824"/>
              <a:gd name="connsiteX21" fmla="*/ 642174 w 879500"/>
              <a:gd name="connsiteY21" fmla="*/ 1033062 h 1257824"/>
              <a:gd name="connsiteX22" fmla="*/ 684055 w 879500"/>
              <a:gd name="connsiteY22" fmla="*/ 600293 h 1257824"/>
              <a:gd name="connsiteX23" fmla="*/ 684055 w 879500"/>
              <a:gd name="connsiteY23" fmla="*/ 272225 h 1257824"/>
              <a:gd name="connsiteX24" fmla="*/ 739896 w 879500"/>
              <a:gd name="connsiteY24" fmla="*/ 230345 h 1257824"/>
              <a:gd name="connsiteX25" fmla="*/ 774797 w 879500"/>
              <a:gd name="connsiteY25" fmla="*/ 286186 h 1257824"/>
              <a:gd name="connsiteX26" fmla="*/ 760837 w 879500"/>
              <a:gd name="connsiteY26" fmla="*/ 788757 h 1257824"/>
              <a:gd name="connsiteX27" fmla="*/ 760837 w 879500"/>
              <a:gd name="connsiteY27" fmla="*/ 1019102 h 1257824"/>
              <a:gd name="connsiteX28" fmla="*/ 760837 w 879500"/>
              <a:gd name="connsiteY28" fmla="*/ 1200586 h 1257824"/>
              <a:gd name="connsiteX29" fmla="*/ 858559 w 879500"/>
              <a:gd name="connsiteY29" fmla="*/ 1256427 h 1257824"/>
              <a:gd name="connsiteX30" fmla="*/ 879500 w 879500"/>
              <a:gd name="connsiteY30" fmla="*/ 1235487 h 125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79500" h="1257824">
                <a:moveTo>
                  <a:pt x="0" y="62821"/>
                </a:moveTo>
                <a:cubicBezTo>
                  <a:pt x="45952" y="31410"/>
                  <a:pt x="91905" y="0"/>
                  <a:pt x="132623" y="0"/>
                </a:cubicBezTo>
                <a:cubicBezTo>
                  <a:pt x="173341" y="0"/>
                  <a:pt x="237326" y="16287"/>
                  <a:pt x="244306" y="62821"/>
                </a:cubicBezTo>
                <a:cubicBezTo>
                  <a:pt x="251286" y="109355"/>
                  <a:pt x="174504" y="279206"/>
                  <a:pt x="174504" y="279206"/>
                </a:cubicBezTo>
                <a:lnTo>
                  <a:pt x="174504" y="279206"/>
                </a:lnTo>
                <a:cubicBezTo>
                  <a:pt x="175667" y="369948"/>
                  <a:pt x="173341" y="709649"/>
                  <a:pt x="181484" y="823658"/>
                </a:cubicBezTo>
                <a:cubicBezTo>
                  <a:pt x="189627" y="937667"/>
                  <a:pt x="207078" y="937667"/>
                  <a:pt x="223365" y="963261"/>
                </a:cubicBezTo>
                <a:cubicBezTo>
                  <a:pt x="239652" y="988855"/>
                  <a:pt x="269899" y="1090067"/>
                  <a:pt x="279206" y="977221"/>
                </a:cubicBezTo>
                <a:cubicBezTo>
                  <a:pt x="288513" y="864375"/>
                  <a:pt x="262919" y="411829"/>
                  <a:pt x="279206" y="286186"/>
                </a:cubicBezTo>
                <a:cubicBezTo>
                  <a:pt x="295493" y="160543"/>
                  <a:pt x="355989" y="226854"/>
                  <a:pt x="376929" y="223364"/>
                </a:cubicBezTo>
                <a:cubicBezTo>
                  <a:pt x="397869" y="219874"/>
                  <a:pt x="406012" y="143092"/>
                  <a:pt x="404849" y="265245"/>
                </a:cubicBezTo>
                <a:cubicBezTo>
                  <a:pt x="403686" y="387398"/>
                  <a:pt x="360641" y="834127"/>
                  <a:pt x="369948" y="956280"/>
                </a:cubicBezTo>
                <a:cubicBezTo>
                  <a:pt x="379255" y="1078433"/>
                  <a:pt x="444403" y="999324"/>
                  <a:pt x="460690" y="998161"/>
                </a:cubicBezTo>
                <a:cubicBezTo>
                  <a:pt x="476977" y="996998"/>
                  <a:pt x="463018" y="1063309"/>
                  <a:pt x="467671" y="949300"/>
                </a:cubicBezTo>
                <a:cubicBezTo>
                  <a:pt x="472325" y="835291"/>
                  <a:pt x="485121" y="437422"/>
                  <a:pt x="488611" y="314106"/>
                </a:cubicBezTo>
                <a:cubicBezTo>
                  <a:pt x="492101" y="190790"/>
                  <a:pt x="472324" y="221038"/>
                  <a:pt x="488611" y="209404"/>
                </a:cubicBezTo>
                <a:cubicBezTo>
                  <a:pt x="504898" y="197771"/>
                  <a:pt x="567719" y="207078"/>
                  <a:pt x="586333" y="244305"/>
                </a:cubicBezTo>
                <a:cubicBezTo>
                  <a:pt x="604947" y="281533"/>
                  <a:pt x="600293" y="368784"/>
                  <a:pt x="600293" y="432769"/>
                </a:cubicBezTo>
                <a:cubicBezTo>
                  <a:pt x="600293" y="496754"/>
                  <a:pt x="593313" y="535144"/>
                  <a:pt x="586333" y="628213"/>
                </a:cubicBezTo>
                <a:cubicBezTo>
                  <a:pt x="579353" y="721282"/>
                  <a:pt x="560739" y="923706"/>
                  <a:pt x="558412" y="991181"/>
                </a:cubicBezTo>
                <a:cubicBezTo>
                  <a:pt x="556085" y="1058656"/>
                  <a:pt x="558413" y="1026082"/>
                  <a:pt x="572373" y="1033062"/>
                </a:cubicBezTo>
                <a:cubicBezTo>
                  <a:pt x="586333" y="1040042"/>
                  <a:pt x="623560" y="1105190"/>
                  <a:pt x="642174" y="1033062"/>
                </a:cubicBezTo>
                <a:cubicBezTo>
                  <a:pt x="660788" y="960934"/>
                  <a:pt x="677075" y="727099"/>
                  <a:pt x="684055" y="600293"/>
                </a:cubicBezTo>
                <a:cubicBezTo>
                  <a:pt x="691035" y="473487"/>
                  <a:pt x="674748" y="333883"/>
                  <a:pt x="684055" y="272225"/>
                </a:cubicBezTo>
                <a:cubicBezTo>
                  <a:pt x="693362" y="210567"/>
                  <a:pt x="724772" y="228018"/>
                  <a:pt x="739896" y="230345"/>
                </a:cubicBezTo>
                <a:cubicBezTo>
                  <a:pt x="755020" y="232672"/>
                  <a:pt x="771307" y="193117"/>
                  <a:pt x="774797" y="286186"/>
                </a:cubicBezTo>
                <a:cubicBezTo>
                  <a:pt x="778287" y="379255"/>
                  <a:pt x="763164" y="666604"/>
                  <a:pt x="760837" y="788757"/>
                </a:cubicBezTo>
                <a:cubicBezTo>
                  <a:pt x="758510" y="910910"/>
                  <a:pt x="760837" y="1019102"/>
                  <a:pt x="760837" y="1019102"/>
                </a:cubicBezTo>
                <a:cubicBezTo>
                  <a:pt x="760837" y="1087740"/>
                  <a:pt x="744550" y="1161032"/>
                  <a:pt x="760837" y="1200586"/>
                </a:cubicBezTo>
                <a:cubicBezTo>
                  <a:pt x="777124" y="1240140"/>
                  <a:pt x="858559" y="1256427"/>
                  <a:pt x="858559" y="1256427"/>
                </a:cubicBezTo>
                <a:cubicBezTo>
                  <a:pt x="878336" y="1262244"/>
                  <a:pt x="878918" y="1248865"/>
                  <a:pt x="879500" y="1235487"/>
                </a:cubicBezTo>
              </a:path>
            </a:pathLst>
          </a:custGeom>
          <a:noFill/>
          <a:ln w="571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8486E14D-CBAB-FB49-961D-F5DB03069DF1}"/>
              </a:ext>
            </a:extLst>
          </p:cNvPr>
          <p:cNvSpPr/>
          <p:nvPr/>
        </p:nvSpPr>
        <p:spPr>
          <a:xfrm rot="9802267">
            <a:off x="1520670" y="2396758"/>
            <a:ext cx="445895" cy="435659"/>
          </a:xfrm>
          <a:prstGeom prst="arc">
            <a:avLst/>
          </a:prstGeom>
          <a:ln>
            <a:solidFill>
              <a:srgbClr val="4A7DBB"/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3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5525E98-BC56-BE4E-A9E8-9E8B4DA0341D}"/>
              </a:ext>
            </a:extLst>
          </p:cNvPr>
          <p:cNvSpPr txBox="1"/>
          <p:nvPr/>
        </p:nvSpPr>
        <p:spPr>
          <a:xfrm>
            <a:off x="3709959" y="4041303"/>
            <a:ext cx="2072010" cy="24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fr-FR" sz="1400">
                <a:latin typeface="Times New Roman" panose="02020603050405020304" pitchFamily="18" charset="0"/>
                <a:cs typeface="Times New Roman" panose="02020603050405020304" pitchFamily="18" charset="0"/>
              </a:rPr>
              <a:t>cytosol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BEE40C3-7B02-8F4D-8C77-85962B52F6FF}"/>
              </a:ext>
            </a:extLst>
          </p:cNvPr>
          <p:cNvSpPr txBox="1"/>
          <p:nvPr/>
        </p:nvSpPr>
        <p:spPr>
          <a:xfrm>
            <a:off x="369424" y="1665474"/>
            <a:ext cx="2072010" cy="24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fr-FR" sz="1400">
                <a:latin typeface="Times New Roman" panose="02020603050405020304" pitchFamily="18" charset="0"/>
                <a:cs typeface="Times New Roman" panose="02020603050405020304" pitchFamily="18" charset="0"/>
              </a:rPr>
              <a:t>receptor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AA630A0-8278-554B-A0D9-8E16062AEB32}"/>
              </a:ext>
            </a:extLst>
          </p:cNvPr>
          <p:cNvSpPr txBox="1"/>
          <p:nvPr/>
        </p:nvSpPr>
        <p:spPr>
          <a:xfrm>
            <a:off x="1710663" y="1504638"/>
            <a:ext cx="1771281" cy="249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fr-FR" sz="1400">
                <a:latin typeface="Times New Roman" panose="02020603050405020304" pitchFamily="18" charset="0"/>
                <a:cs typeface="Times New Roman" panose="02020603050405020304" pitchFamily="18" charset="0"/>
              </a:rPr>
              <a:t>adenylate cyclase</a:t>
            </a:r>
          </a:p>
        </p:txBody>
      </p:sp>
    </p:spTree>
    <p:extLst>
      <p:ext uri="{BB962C8B-B14F-4D97-AF65-F5344CB8AC3E}">
        <p14:creationId xmlns:p14="http://schemas.microsoft.com/office/powerpoint/2010/main" val="31780004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120223</TotalTime>
  <Words>488</Words>
  <Application>Microsoft Macintosh PowerPoint</Application>
  <PresentationFormat>A4 Paper (210x297 mm)</PresentationFormat>
  <Paragraphs>295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Symbol</vt:lpstr>
      <vt:lpstr>Times New Roman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CNRS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Yann Fernandez</dc:creator>
  <cp:lastModifiedBy>Jacqueline Cherfils</cp:lastModifiedBy>
  <cp:revision>501</cp:revision>
  <cp:lastPrinted>2023-01-10T09:31:25Z</cp:lastPrinted>
  <dcterms:created xsi:type="dcterms:W3CDTF">2020-04-09T07:44:06Z</dcterms:created>
  <dcterms:modified xsi:type="dcterms:W3CDTF">2023-02-13T14:30:00Z</dcterms:modified>
</cp:coreProperties>
</file>