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68" r:id="rId3"/>
    <p:sldId id="269" r:id="rId4"/>
    <p:sldId id="270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027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07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023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84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02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540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60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2204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9088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683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2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9432A-AAF7-45DB-BA0F-A95AC92D81A1}" type="datetimeFigureOut">
              <a:rPr lang="de-DE" smtClean="0"/>
              <a:t>20.02.2023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B55FD-C781-4932-ACA8-7ABCE16AC3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557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0F86562-204C-AC80-25AF-CD5C60AF714B}"/>
              </a:ext>
            </a:extLst>
          </p:cNvPr>
          <p:cNvSpPr txBox="1"/>
          <p:nvPr/>
        </p:nvSpPr>
        <p:spPr>
          <a:xfrm>
            <a:off x="-42538" y="-75309"/>
            <a:ext cx="13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Figure S1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7BBD544-714B-A57A-2F63-AE100051C59A}"/>
              </a:ext>
            </a:extLst>
          </p:cNvPr>
          <p:cNvSpPr txBox="1"/>
          <p:nvPr/>
        </p:nvSpPr>
        <p:spPr>
          <a:xfrm>
            <a:off x="2054941" y="1326468"/>
            <a:ext cx="46408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line patients pre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alloHSCT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76B757FA-83D8-0ADE-D6EB-4418E81DA9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904" y="2110078"/>
          <a:ext cx="3814763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3814557" imgH="2639209" progId="Prism6.Document">
                  <p:embed/>
                </p:oleObj>
              </mc:Choice>
              <mc:Fallback>
                <p:oleObj name="Prism 6" r:id="rId2" imgW="3814557" imgH="2639209" progId="Prism6.Document">
                  <p:embed/>
                  <p:pic>
                    <p:nvPicPr>
                      <p:cNvPr id="8" name="Objekt 7">
                        <a:extLst>
                          <a:ext uri="{FF2B5EF4-FFF2-40B4-BE49-F238E27FC236}">
                            <a16:creationId xmlns:a16="http://schemas.microsoft.com/office/drawing/2014/main" id="{76B757FA-83D8-0ADE-D6EB-4418E81DA9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0904" y="2110078"/>
                        <a:ext cx="3814763" cy="263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>
            <a:extLst>
              <a:ext uri="{FF2B5EF4-FFF2-40B4-BE49-F238E27FC236}">
                <a16:creationId xmlns:a16="http://schemas.microsoft.com/office/drawing/2014/main" id="{C8F80677-D56D-1BA1-37FE-6B07DC20E6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26719" y="2109722"/>
          <a:ext cx="4957763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4957988" imgH="2639209" progId="Prism6.Document">
                  <p:embed/>
                </p:oleObj>
              </mc:Choice>
              <mc:Fallback>
                <p:oleObj name="Prism 6" r:id="rId4" imgW="4957988" imgH="2639209" progId="Prism6.Document">
                  <p:embed/>
                  <p:pic>
                    <p:nvPicPr>
                      <p:cNvPr id="12" name="Objekt 11">
                        <a:extLst>
                          <a:ext uri="{FF2B5EF4-FFF2-40B4-BE49-F238E27FC236}">
                            <a16:creationId xmlns:a16="http://schemas.microsoft.com/office/drawing/2014/main" id="{C8F80677-D56D-1BA1-37FE-6B07DC20E6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26719" y="2109722"/>
                        <a:ext cx="4957763" cy="263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227B93F2-75FD-454E-8B7B-CFC552731A19}"/>
              </a:ext>
            </a:extLst>
          </p:cNvPr>
          <p:cNvSpPr txBox="1"/>
          <p:nvPr/>
        </p:nvSpPr>
        <p:spPr>
          <a:xfrm>
            <a:off x="569551" y="979253"/>
            <a:ext cx="7992457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receiving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alloHSCT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r>
              <a:rPr kumimoji="0" lang="de-DE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therapy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because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additional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genetic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risk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factors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according to minimal residual disease before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alloHSCT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(n=25)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CC112A5-5632-3B99-5778-7EE5F42EF779}"/>
              </a:ext>
            </a:extLst>
          </p:cNvPr>
          <p:cNvSpPr txBox="1"/>
          <p:nvPr/>
        </p:nvSpPr>
        <p:spPr>
          <a:xfrm>
            <a:off x="604683" y="2129386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CC837F3-A8D5-D10F-AF29-F2E961024C38}"/>
              </a:ext>
            </a:extLst>
          </p:cNvPr>
          <p:cNvSpPr txBox="1"/>
          <p:nvPr/>
        </p:nvSpPr>
        <p:spPr>
          <a:xfrm>
            <a:off x="4198372" y="2129386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01659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6E1DF8D-A111-8371-C9C0-A74425B34140}"/>
              </a:ext>
            </a:extLst>
          </p:cNvPr>
          <p:cNvSpPr txBox="1"/>
          <p:nvPr/>
        </p:nvSpPr>
        <p:spPr>
          <a:xfrm>
            <a:off x="-42538" y="-75309"/>
            <a:ext cx="13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Figure S2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647FFB1D-0BF9-BE73-CCB3-FA872C33E4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7482" y="2109787"/>
          <a:ext cx="3814763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3814557" imgH="2639209" progId="Prism6.Document">
                  <p:embed/>
                </p:oleObj>
              </mc:Choice>
              <mc:Fallback>
                <p:oleObj name="Prism 6" r:id="rId2" imgW="3814557" imgH="2639209" progId="Prism6.Document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647FFB1D-0BF9-BE73-CCB3-FA872C33E4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7482" y="2109787"/>
                        <a:ext cx="3814763" cy="263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66A34CEF-A116-A16F-F4B3-BE168D042D97}"/>
              </a:ext>
            </a:extLst>
          </p:cNvPr>
          <p:cNvSpPr txBox="1"/>
          <p:nvPr/>
        </p:nvSpPr>
        <p:spPr>
          <a:xfrm>
            <a:off x="569551" y="1003271"/>
            <a:ext cx="7992457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receiving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alloHSCT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r>
              <a:rPr kumimoji="0" lang="de-DE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therapy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 1</a:t>
            </a:r>
            <a:r>
              <a:rPr kumimoji="0" lang="de-DE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CR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compared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</a:t>
            </a:r>
            <a:r>
              <a:rPr kumimoji="0" lang="de-DE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relapse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according according to disease activity at relapse -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EF2D3AC-6E35-816C-1F66-AE60792E3EAA}"/>
              </a:ext>
            </a:extLst>
          </p:cNvPr>
          <p:cNvSpPr txBox="1"/>
          <p:nvPr/>
        </p:nvSpPr>
        <p:spPr>
          <a:xfrm>
            <a:off x="604683" y="2129386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1DD01DF-15F9-8FA7-737A-6640844DD969}"/>
              </a:ext>
            </a:extLst>
          </p:cNvPr>
          <p:cNvSpPr txBox="1"/>
          <p:nvPr/>
        </p:nvSpPr>
        <p:spPr>
          <a:xfrm>
            <a:off x="4198372" y="2129386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</a:t>
            </a:r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A1F0981E-0DEB-701D-D87F-C5868AD410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5824" y="2109788"/>
          <a:ext cx="4921250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4921255" imgH="2639209" progId="Prism6.Document">
                  <p:embed/>
                </p:oleObj>
              </mc:Choice>
              <mc:Fallback>
                <p:oleObj name="Prism 6" r:id="rId4" imgW="4921255" imgH="2639209" progId="Prism6.Document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A1F0981E-0DEB-701D-D87F-C5868AD410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95824" y="2109788"/>
                        <a:ext cx="4921250" cy="263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712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B325C83-6428-0FA0-35A7-733BAB71421B}"/>
              </a:ext>
            </a:extLst>
          </p:cNvPr>
          <p:cNvSpPr txBox="1"/>
          <p:nvPr/>
        </p:nvSpPr>
        <p:spPr>
          <a:xfrm>
            <a:off x="-42538" y="-75309"/>
            <a:ext cx="120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Table S1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F2A66DA8-DAA6-2378-9A53-A12BA0637D83}"/>
              </a:ext>
            </a:extLst>
          </p:cNvPr>
          <p:cNvGraphicFramePr>
            <a:graphicFrameLocks noGrp="1"/>
          </p:cNvGraphicFramePr>
          <p:nvPr/>
        </p:nvGraphicFramePr>
        <p:xfrm>
          <a:off x="629264" y="1584970"/>
          <a:ext cx="7885472" cy="36880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09395">
                  <a:extLst>
                    <a:ext uri="{9D8B030D-6E8A-4147-A177-3AD203B41FA5}">
                      <a16:colId xmlns:a16="http://schemas.microsoft.com/office/drawing/2014/main" val="962835167"/>
                    </a:ext>
                  </a:extLst>
                </a:gridCol>
                <a:gridCol w="1210119">
                  <a:extLst>
                    <a:ext uri="{9D8B030D-6E8A-4147-A177-3AD203B41FA5}">
                      <a16:colId xmlns:a16="http://schemas.microsoft.com/office/drawing/2014/main" val="2755908166"/>
                    </a:ext>
                  </a:extLst>
                </a:gridCol>
                <a:gridCol w="893502">
                  <a:extLst>
                    <a:ext uri="{9D8B030D-6E8A-4147-A177-3AD203B41FA5}">
                      <a16:colId xmlns:a16="http://schemas.microsoft.com/office/drawing/2014/main" val="2548352676"/>
                    </a:ext>
                  </a:extLst>
                </a:gridCol>
                <a:gridCol w="1636932">
                  <a:extLst>
                    <a:ext uri="{9D8B030D-6E8A-4147-A177-3AD203B41FA5}">
                      <a16:colId xmlns:a16="http://schemas.microsoft.com/office/drawing/2014/main" val="11327018"/>
                    </a:ext>
                  </a:extLst>
                </a:gridCol>
                <a:gridCol w="1402182">
                  <a:extLst>
                    <a:ext uri="{9D8B030D-6E8A-4147-A177-3AD203B41FA5}">
                      <a16:colId xmlns:a16="http://schemas.microsoft.com/office/drawing/2014/main" val="3547842973"/>
                    </a:ext>
                  </a:extLst>
                </a:gridCol>
                <a:gridCol w="1433342">
                  <a:extLst>
                    <a:ext uri="{9D8B030D-6E8A-4147-A177-3AD203B41FA5}">
                      <a16:colId xmlns:a16="http://schemas.microsoft.com/office/drawing/2014/main" val="273597793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algn="l"/>
                      <a:r>
                        <a:rPr lang="de-DE" sz="13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Table S1. Therapy </a:t>
                      </a:r>
                      <a:r>
                        <a:rPr lang="de-DE" sz="13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pre</a:t>
                      </a:r>
                      <a:r>
                        <a:rPr lang="de-DE" sz="13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alloHSCT</a:t>
                      </a:r>
                      <a:r>
                        <a:rPr lang="de-DE" sz="13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for</a:t>
                      </a:r>
                      <a:r>
                        <a:rPr lang="de-DE" sz="13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patients</a:t>
                      </a:r>
                      <a:r>
                        <a:rPr lang="de-DE" sz="13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with</a:t>
                      </a:r>
                      <a:r>
                        <a:rPr lang="de-DE" sz="13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1</a:t>
                      </a:r>
                      <a:r>
                        <a:rPr lang="de-DE" sz="130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 </a:t>
                      </a:r>
                      <a:r>
                        <a:rPr lang="de-DE" sz="13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line</a:t>
                      </a:r>
                      <a:r>
                        <a:rPr lang="de-DE" sz="13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indication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8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8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8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8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80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2792527"/>
                  </a:ext>
                </a:extLst>
              </a:tr>
              <a:tr h="160872"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Induction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Remission</a:t>
                      </a:r>
                    </a:p>
                    <a:p>
                      <a:pPr algn="ctr"/>
                      <a:r>
                        <a:rPr lang="de-DE" sz="1300" b="1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post</a:t>
                      </a:r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b="1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induction</a:t>
                      </a:r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Additional </a:t>
                      </a:r>
                    </a:p>
                    <a:p>
                      <a:pPr algn="ctr"/>
                      <a:r>
                        <a:rPr lang="de-DE" sz="1300" b="1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induction</a:t>
                      </a:r>
                      <a:endParaRPr lang="de-DE" sz="13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Consolidation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Additional </a:t>
                      </a:r>
                    </a:p>
                    <a:p>
                      <a:pPr algn="ctr"/>
                      <a:r>
                        <a:rPr lang="de-DE" sz="1300" b="1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treatment</a:t>
                      </a:r>
                      <a:endParaRPr lang="de-DE" sz="13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Remission </a:t>
                      </a:r>
                    </a:p>
                    <a:p>
                      <a:pPr algn="ctr"/>
                      <a:r>
                        <a:rPr lang="de-DE" sz="1300" b="1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pre</a:t>
                      </a:r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b="1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alloHSCT</a:t>
                      </a:r>
                      <a:r>
                        <a:rPr lang="de-DE" sz="13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896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1-2 # 7+3 </a:t>
                      </a:r>
                      <a:r>
                        <a:rPr lang="de-DE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or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ICE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0-3 # AraC 1-3g/m</a:t>
                      </a:r>
                      <a:r>
                        <a:rPr lang="de-DE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Midostaurin 6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25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13 pts MRD- 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324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7+3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25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PR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HAM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3 pts MRD- 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74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1-2 # 7+3 </a:t>
                      </a:r>
                      <a:r>
                        <a:rPr lang="de-DE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or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ICE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0-2 # AraC 1-3g/m</a:t>
                      </a:r>
                      <a:r>
                        <a:rPr lang="de-DE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Midostaurin 2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7 pts MRD+ 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41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7+3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HAM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pts MRD+ 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671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7+3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No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response</a:t>
                      </a:r>
                      <a:endParaRPr lang="de-DE" sz="1300" dirty="0">
                        <a:ln>
                          <a:noFill/>
                        </a:ln>
                        <a:latin typeface="Arial Narrow" panose="020B0606020202030204" pitchFamily="34" charset="0"/>
                      </a:endParaRP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25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HAM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pts MRD+ 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832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ICE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# AraC 1g/m</a:t>
                      </a:r>
                      <a:r>
                        <a:rPr lang="de-DE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de-DE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pts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AD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063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 # 7+3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3 # HAM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de-DE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pts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AD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805351"/>
                  </a:ext>
                </a:extLst>
              </a:tr>
              <a:tr h="283914">
                <a:tc gridSpan="6">
                  <a:txBody>
                    <a:bodyPr/>
                    <a:lstStyle/>
                    <a:p>
                      <a:pPr algn="just"/>
                      <a:r>
                        <a:rPr lang="de-DE" sz="1300" b="1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Abbreviations: 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#: </a:t>
                      </a:r>
                      <a:r>
                        <a:rPr lang="de-DE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cycles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; 7+3: 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anthracycline, days 1-3; </a:t>
                      </a:r>
                      <a:r>
                        <a:rPr lang="en-US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cytosinarabinosid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200mg/m</a:t>
                      </a:r>
                      <a:r>
                        <a:rPr lang="en-US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/day in continuous infusion, days 1-7;.</a:t>
                      </a:r>
                      <a:r>
                        <a:rPr lang="de-DE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ICE: idarubicin 10mg/m</a:t>
                      </a:r>
                      <a:r>
                        <a:rPr lang="en-US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/day, days 1-3; </a:t>
                      </a:r>
                      <a:r>
                        <a:rPr lang="en-US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cytosinarabinosid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100mg/m</a:t>
                      </a:r>
                      <a:r>
                        <a:rPr lang="en-US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/day in continuous infusion, days 1-7; etoposide 100mg/m</a:t>
                      </a:r>
                      <a:r>
                        <a:rPr lang="en-US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/day, days 1-5; CR: complete </a:t>
                      </a:r>
                      <a:r>
                        <a:rPr lang="en-US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remession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; PR: partial remission; HAM </a:t>
                      </a:r>
                      <a:r>
                        <a:rPr lang="en-US" sz="1300" dirty="0" err="1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AraC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1-3g/m</a:t>
                      </a:r>
                      <a:r>
                        <a:rPr lang="en-US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 every 12 hours, days 1-3, mitoxantrone 12mg/m</a:t>
                      </a:r>
                      <a:r>
                        <a:rPr lang="en-US" sz="1300" baseline="300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en-US" sz="1300" dirty="0">
                          <a:ln>
                            <a:noFill/>
                          </a:ln>
                          <a:latin typeface="Arial Narrow" panose="020B0606020202030204" pitchFamily="34" charset="0"/>
                        </a:rPr>
                        <a:t>, days 1-3; MRD: minimal residual disease positive (+) or negative (-); AD active disease</a:t>
                      </a:r>
                      <a:endParaRPr lang="de-DE" sz="1300" dirty="0">
                        <a:ln>
                          <a:noFill/>
                        </a:ln>
                        <a:latin typeface="Arial Narrow" panose="020B0606020202030204" pitchFamily="34" charset="0"/>
                      </a:endParaRP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n>
                          <a:noFill/>
                        </a:ln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n>
                          <a:noFill/>
                        </a:ln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n>
                          <a:noFill/>
                        </a:ln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n>
                          <a:noFill/>
                        </a:ln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n>
                          <a:noFill/>
                        </a:ln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36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89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F5E338A-F652-9E32-D91F-E9C4D9C20346}"/>
              </a:ext>
            </a:extLst>
          </p:cNvPr>
          <p:cNvSpPr txBox="1"/>
          <p:nvPr/>
        </p:nvSpPr>
        <p:spPr>
          <a:xfrm>
            <a:off x="-42538" y="-75309"/>
            <a:ext cx="120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Table S2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93E51B7-14B8-3319-B99C-8A602AED8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240150"/>
              </p:ext>
            </p:extLst>
          </p:nvPr>
        </p:nvGraphicFramePr>
        <p:xfrm>
          <a:off x="629264" y="1485910"/>
          <a:ext cx="7885471" cy="38861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08015">
                  <a:extLst>
                    <a:ext uri="{9D8B030D-6E8A-4147-A177-3AD203B41FA5}">
                      <a16:colId xmlns:a16="http://schemas.microsoft.com/office/drawing/2014/main" val="962835167"/>
                    </a:ext>
                  </a:extLst>
                </a:gridCol>
                <a:gridCol w="1292605">
                  <a:extLst>
                    <a:ext uri="{9D8B030D-6E8A-4147-A177-3AD203B41FA5}">
                      <a16:colId xmlns:a16="http://schemas.microsoft.com/office/drawing/2014/main" val="2755908166"/>
                    </a:ext>
                  </a:extLst>
                </a:gridCol>
                <a:gridCol w="1131031">
                  <a:extLst>
                    <a:ext uri="{9D8B030D-6E8A-4147-A177-3AD203B41FA5}">
                      <a16:colId xmlns:a16="http://schemas.microsoft.com/office/drawing/2014/main" val="2548352676"/>
                    </a:ext>
                  </a:extLst>
                </a:gridCol>
                <a:gridCol w="1581132">
                  <a:extLst>
                    <a:ext uri="{9D8B030D-6E8A-4147-A177-3AD203B41FA5}">
                      <a16:colId xmlns:a16="http://schemas.microsoft.com/office/drawing/2014/main" val="11327018"/>
                    </a:ext>
                  </a:extLst>
                </a:gridCol>
                <a:gridCol w="1228751">
                  <a:extLst>
                    <a:ext uri="{9D8B030D-6E8A-4147-A177-3AD203B41FA5}">
                      <a16:colId xmlns:a16="http://schemas.microsoft.com/office/drawing/2014/main" val="3547842973"/>
                    </a:ext>
                  </a:extLst>
                </a:gridCol>
                <a:gridCol w="1243937">
                  <a:extLst>
                    <a:ext uri="{9D8B030D-6E8A-4147-A177-3AD203B41FA5}">
                      <a16:colId xmlns:a16="http://schemas.microsoft.com/office/drawing/2014/main" val="273597793"/>
                    </a:ext>
                  </a:extLst>
                </a:gridCol>
              </a:tblGrid>
              <a:tr h="283914">
                <a:tc gridSpan="6">
                  <a:txBody>
                    <a:bodyPr/>
                    <a:lstStyle/>
                    <a:p>
                      <a:pPr algn="l"/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Table S2. Therapy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pre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relapse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and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pre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salvage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strategy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for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patients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with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2</a:t>
                      </a:r>
                      <a:r>
                        <a:rPr lang="de-DE" sz="1300" baseline="300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nd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line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indication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158434"/>
                  </a:ext>
                </a:extLst>
              </a:tr>
              <a:tr h="476390"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Induction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Remission</a:t>
                      </a:r>
                    </a:p>
                    <a:p>
                      <a:pPr algn="ctr"/>
                      <a:r>
                        <a:rPr lang="de-DE" sz="13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post</a:t>
                      </a: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induction</a:t>
                      </a: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Additional </a:t>
                      </a:r>
                    </a:p>
                    <a:p>
                      <a:pPr algn="ctr"/>
                      <a:r>
                        <a:rPr lang="de-DE" sz="13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induction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Consolidation</a:t>
                      </a: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Additional </a:t>
                      </a:r>
                    </a:p>
                    <a:p>
                      <a:pPr algn="ctr"/>
                      <a:r>
                        <a:rPr lang="de-DE" sz="13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treatment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No.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896055"/>
                  </a:ext>
                </a:extLst>
              </a:tr>
              <a:tr h="283914">
                <a:tc gridSpan="6"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Relapse </a:t>
                      </a:r>
                      <a:r>
                        <a:rPr lang="de-DE" sz="13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post</a:t>
                      </a: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 front-line </a:t>
                      </a:r>
                      <a:r>
                        <a:rPr lang="de-DE" sz="1300" b="1" dirty="0" err="1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chemotherapy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45719" marB="4571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867858"/>
                  </a:ext>
                </a:extLst>
              </a:tr>
              <a:tr h="283914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1-2 # 7+3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or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ICE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2-4 # AraC 1-3g/m</a:t>
                      </a:r>
                      <a:r>
                        <a:rPr lang="de-DE" sz="1300" baseline="300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GO 6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25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300" dirty="0">
                          <a:latin typeface="Arial Narrow" panose="020B0606020202030204" pitchFamily="34" charset="0"/>
                        </a:rPr>
                        <a:t>22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324301"/>
                  </a:ext>
                </a:extLst>
              </a:tr>
              <a:tr h="283914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 # 7+3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25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300" dirty="0">
                          <a:latin typeface="Arial Narrow" panose="020B0606020202030204" pitchFamily="34" charset="0"/>
                        </a:rPr>
                        <a:t>PR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 # HAM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3 # AraC 3g/m</a:t>
                      </a:r>
                      <a:r>
                        <a:rPr lang="de-DE" sz="1300" baseline="300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 pts 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740005"/>
                  </a:ext>
                </a:extLst>
              </a:tr>
              <a:tr h="283914">
                <a:tc gridSpan="6">
                  <a:txBody>
                    <a:bodyPr/>
                    <a:lstStyle/>
                    <a:p>
                      <a:pPr algn="ctr"/>
                      <a:r>
                        <a:rPr lang="de-DE" sz="1300" b="1" dirty="0">
                          <a:latin typeface="Arial Narrow" panose="020B0606020202030204" pitchFamily="34" charset="0"/>
                        </a:rPr>
                        <a:t>Relapse </a:t>
                      </a:r>
                      <a:r>
                        <a:rPr lang="de-DE" sz="1300" b="1" dirty="0" err="1">
                          <a:latin typeface="Arial Narrow" panose="020B0606020202030204" pitchFamily="34" charset="0"/>
                        </a:rPr>
                        <a:t>during</a:t>
                      </a:r>
                      <a:r>
                        <a:rPr lang="de-DE" sz="1300" b="1" dirty="0">
                          <a:latin typeface="Arial Narrow" panose="020B0606020202030204" pitchFamily="34" charset="0"/>
                        </a:rPr>
                        <a:t> front-line </a:t>
                      </a:r>
                      <a:r>
                        <a:rPr lang="de-DE" sz="1300" b="1" dirty="0" err="1">
                          <a:latin typeface="Arial Narrow" panose="020B0606020202030204" pitchFamily="34" charset="0"/>
                        </a:rPr>
                        <a:t>chemotherapy</a:t>
                      </a:r>
                      <a:endParaRPr lang="de-DE" sz="1300" b="1" dirty="0">
                        <a:latin typeface="Arial Narrow" panose="020B0606020202030204" pitchFamily="34" charset="0"/>
                      </a:endParaRP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baseline="300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36345"/>
                  </a:ext>
                </a:extLst>
              </a:tr>
              <a:tr h="283914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1-2 # 7+3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or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ICE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CR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baseline="0" dirty="0">
                          <a:latin typeface="Arial Narrow" panose="020B0606020202030204" pitchFamily="34" charset="0"/>
                        </a:rPr>
                        <a:t>1-4 # AraC 1-3g/m</a:t>
                      </a:r>
                      <a:r>
                        <a:rPr lang="de-DE" sz="1300" baseline="300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GO 3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10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41194"/>
                  </a:ext>
                </a:extLst>
              </a:tr>
              <a:tr h="283914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 # 7+3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or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ICE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PR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1 -2 # HAM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1-3 # AraC 1-3g/m</a:t>
                      </a:r>
                      <a:r>
                        <a:rPr lang="de-DE" sz="1300" baseline="30000" dirty="0"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2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671115"/>
                  </a:ext>
                </a:extLst>
              </a:tr>
              <a:tr h="283914"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2 # 7+3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PR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―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GO 1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300" dirty="0">
                          <a:latin typeface="Arial Narrow" panose="020B0606020202030204" pitchFamily="34" charset="0"/>
                        </a:rPr>
                        <a:t>2 pts</a:t>
                      </a: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805351"/>
                  </a:ext>
                </a:extLst>
              </a:tr>
              <a:tr h="283914">
                <a:tc gridSpan="6">
                  <a:txBody>
                    <a:bodyPr/>
                    <a:lstStyle/>
                    <a:p>
                      <a:pPr algn="just"/>
                      <a:r>
                        <a:rPr lang="de-DE" sz="1300" b="1" dirty="0">
                          <a:latin typeface="Arial Narrow" panose="020B0606020202030204" pitchFamily="34" charset="0"/>
                        </a:rPr>
                        <a:t>Abbreviations: 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Abbreviations: #: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cycles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; 7+3: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anthracycline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1-3;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cytosinarabinosid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200mg/m2 /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in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continuous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infusion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1-7;. ICE: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idarubicin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10mg/m2/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1-3;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cytosinarabinosid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100mg/m2 /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in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continuous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infusion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1-7;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etoposide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100mg/m2/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1-5; CR: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complete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remession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; PR: partial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remission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; HAM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AraC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1-3g/m2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every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12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hours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1-3,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mitoxantrone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12mg/m2,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days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1-3; MRD: minimal residual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disease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positive (+)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or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negative (-); AD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active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disease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; GO: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Gemtuzumab</a:t>
                      </a:r>
                      <a:r>
                        <a:rPr lang="de-DE" sz="1300" dirty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de-DE" sz="1300" dirty="0" err="1">
                          <a:latin typeface="Arial Narrow" panose="020B0606020202030204" pitchFamily="34" charset="0"/>
                        </a:rPr>
                        <a:t>Ozogamicin</a:t>
                      </a:r>
                      <a:endParaRPr lang="de-DE" sz="1300" dirty="0">
                        <a:latin typeface="Arial Narrow" panose="020B0606020202030204" pitchFamily="34" charset="0"/>
                      </a:endParaRPr>
                    </a:p>
                  </a:txBody>
                  <a:tcPr marT="45719" marB="457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811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984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Bildschirmpräsentation (4:3)</PresentationFormat>
  <Paragraphs>112</Paragraphs>
  <Slides>4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Office</vt:lpstr>
      <vt:lpstr>Prism 6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Paul Sebastian Jäger</dc:creator>
  <cp:lastModifiedBy>Paul Sebastian Jäger</cp:lastModifiedBy>
  <cp:revision>2</cp:revision>
  <dcterms:created xsi:type="dcterms:W3CDTF">2023-01-17T10:25:42Z</dcterms:created>
  <dcterms:modified xsi:type="dcterms:W3CDTF">2023-02-20T12:23:21Z</dcterms:modified>
</cp:coreProperties>
</file>