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1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0" autoAdjust="0"/>
    <p:restoredTop sz="79159" autoAdjust="0"/>
  </p:normalViewPr>
  <p:slideViewPr>
    <p:cSldViewPr snapToGrid="0">
      <p:cViewPr varScale="1">
        <p:scale>
          <a:sx n="74" d="100"/>
          <a:sy n="74" d="100"/>
        </p:scale>
        <p:origin x="151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GB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tx1"/>
              </a:solidFill>
              <a:ln w="9525">
                <a:solidFill>
                  <a:schemeClr val="tx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5F8B9E60-5904-4AF5-93C7-3F7281AC701F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F71-490E-BB20-0374E7B5C926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86E672DF-2CFC-47DA-8BB5-B225ADA45592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1-6F71-490E-BB20-0374E7B5C926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0959CE08-C4FE-4653-818D-854967CA8D4E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F71-490E-BB20-0374E7B5C926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26625F7C-0469-4E91-B0DE-D16D6992D900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3-6F71-490E-BB20-0374E7B5C926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3FDE1FE4-1BD3-4360-83B6-32D6F3FA6D00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6F71-490E-BB20-0374E7B5C926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9469040C-5749-4934-833A-D92C2D83A106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F71-490E-BB20-0374E7B5C926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965C93BB-DD28-4545-8C76-C4692A8F8A9B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6F71-490E-BB20-0374E7B5C926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3A0A6F4C-9AA7-4F05-96A6-FDEDF3DD08D3}" type="CELLRANGE">
                      <a:rPr lang="en-US" altLang="ja-JP"/>
                      <a:pPr/>
                      <a:t>[CELLRANGE]</a:t>
                    </a:fld>
                    <a:endParaRPr lang="en-US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7-6F71-490E-BB20-0374E7B5C92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xVal>
            <c:numRef>
              <c:f>'Sheet1 (2)'!$E$6:$E$13</c:f>
              <c:numCache>
                <c:formatCode>General</c:formatCode>
                <c:ptCount val="8"/>
                <c:pt idx="0">
                  <c:v>24893.759999999998</c:v>
                </c:pt>
                <c:pt idx="1">
                  <c:v>17352.72</c:v>
                </c:pt>
                <c:pt idx="2">
                  <c:v>20812.77</c:v>
                </c:pt>
                <c:pt idx="3">
                  <c:v>8922.4500000000007</c:v>
                </c:pt>
                <c:pt idx="4">
                  <c:v>18647.43</c:v>
                </c:pt>
                <c:pt idx="5">
                  <c:v>18216.72</c:v>
                </c:pt>
                <c:pt idx="6">
                  <c:v>11724.81</c:v>
                </c:pt>
                <c:pt idx="7">
                  <c:v>7716.62</c:v>
                </c:pt>
              </c:numCache>
            </c:numRef>
          </c:xVal>
          <c:yVal>
            <c:numRef>
              <c:f>'Sheet1 (2)'!$F$6:$F$13</c:f>
              <c:numCache>
                <c:formatCode>0.00</c:formatCode>
                <c:ptCount val="8"/>
                <c:pt idx="0">
                  <c:v>5.6</c:v>
                </c:pt>
                <c:pt idx="1">
                  <c:v>7</c:v>
                </c:pt>
                <c:pt idx="2">
                  <c:v>6.21</c:v>
                </c:pt>
                <c:pt idx="3">
                  <c:v>9.24</c:v>
                </c:pt>
                <c:pt idx="4">
                  <c:v>7.63</c:v>
                </c:pt>
                <c:pt idx="5">
                  <c:v>5.01</c:v>
                </c:pt>
                <c:pt idx="6">
                  <c:v>10.34</c:v>
                </c:pt>
                <c:pt idx="7">
                  <c:v>4.7699999999999996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'Sheet1 (2)'!$D$6:$D$13</c15:f>
                <c15:dlblRangeCache>
                  <c:ptCount val="8"/>
                  <c:pt idx="0">
                    <c:v>HMGB1</c:v>
                  </c:pt>
                  <c:pt idx="1">
                    <c:v>TNF-α</c:v>
                  </c:pt>
                  <c:pt idx="2">
                    <c:v>IL-6</c:v>
                  </c:pt>
                  <c:pt idx="3">
                    <c:v>IL-8</c:v>
                  </c:pt>
                  <c:pt idx="4">
                    <c:v>IL-10</c:v>
                  </c:pt>
                  <c:pt idx="5">
                    <c:v>IL-18</c:v>
                  </c:pt>
                  <c:pt idx="6">
                    <c:v>MIG</c:v>
                  </c:pt>
                  <c:pt idx="7">
                    <c:v>MIP-1α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8-6F71-490E-BB20-0374E7B5C9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30133760"/>
        <c:axId val="1330132928"/>
      </c:scatterChart>
      <c:valAx>
        <c:axId val="1330133760"/>
        <c:scaling>
          <c:orientation val="minMax"/>
          <c:min val="500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/>
                  <a:t>Molecular Weight (Da)</a:t>
                </a:r>
              </a:p>
            </c:rich>
          </c:tx>
          <c:layout>
            <c:manualLayout>
              <c:xMode val="edge"/>
              <c:yMode val="edge"/>
              <c:x val="0.32902394064857987"/>
              <c:y val="0.9024935507545380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E+00" sourceLinked="0"/>
        <c:majorTickMark val="in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30132928"/>
        <c:crosses val="autoZero"/>
        <c:crossBetween val="midCat"/>
      </c:valAx>
      <c:valAx>
        <c:axId val="1330132928"/>
        <c:scaling>
          <c:orientation val="minMax"/>
          <c:min val="4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lang="ja-JP" sz="16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GB"/>
                  <a:t>Isoelectric Point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lang="ja-JP" sz="16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.00" sourceLinked="1"/>
        <c:majorTickMark val="in"/>
        <c:minorTickMark val="out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ja-JP"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13301337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600"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D8680A-D4DD-43AA-890A-AD67DA0D251C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040AB2-3789-426B-A6FE-07F0FEEB8E1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625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en-US" altLang="ja-JP" b="1" dirty="0">
                <a:latin typeface="Arial" panose="020B0604020202020204" pitchFamily="34" charset="0"/>
                <a:cs typeface="Arial" panose="020B0604020202020204" pitchFamily="34" charset="0"/>
              </a:rPr>
              <a:t>Additional file 3. Molecular weights and isoelectric points </a:t>
            </a:r>
            <a:r>
              <a:rPr kumimoji="1" lang="en-US" altLang="ja-JP" b="1">
                <a:latin typeface="Arial" panose="020B0604020202020204" pitchFamily="34" charset="0"/>
                <a:cs typeface="Arial" panose="020B0604020202020204" pitchFamily="34" charset="0"/>
              </a:rPr>
              <a:t>of cytokines</a:t>
            </a:r>
            <a:endParaRPr kumimoji="1" lang="en-US" altLang="ja-JP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The theoretical molecular weights and Isoelectric points of each cytokine are indicated in Table/Figure***. Values were calculated by </a:t>
            </a:r>
            <a:r>
              <a:rPr kumimoji="1"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Expasy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(https://web.expasy.org/compute_pi/) based on the amino acid sequence of matured protein. HMGB-1, high-mobility group box 1; TNF-</a:t>
            </a:r>
            <a:r>
              <a:rPr kumimoji="1" lang="el-GR" altLang="ja-JP" dirty="0">
                <a:latin typeface="Arial" panose="020B0604020202020204" pitchFamily="34" charset="0"/>
                <a:cs typeface="Arial" panose="020B0604020202020204" pitchFamily="34" charset="0"/>
              </a:rPr>
              <a:t>α,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tumor necrosis factor; IL, interleukin; MIG, </a:t>
            </a:r>
            <a:r>
              <a:rPr kumimoji="1" lang="en-US" altLang="ja-JP" dirty="0" err="1">
                <a:latin typeface="Arial" panose="020B0604020202020204" pitchFamily="34" charset="0"/>
                <a:cs typeface="Arial" panose="020B0604020202020204" pitchFamily="34" charset="0"/>
              </a:rPr>
              <a:t>monokine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 induced by interferon-</a:t>
            </a:r>
            <a:r>
              <a:rPr kumimoji="1" lang="el-GR" altLang="ja-JP" dirty="0">
                <a:latin typeface="Arial" panose="020B0604020202020204" pitchFamily="34" charset="0"/>
                <a:cs typeface="Arial" panose="020B0604020202020204" pitchFamily="34" charset="0"/>
              </a:rPr>
              <a:t>γ; </a:t>
            </a:r>
            <a:r>
              <a:rPr kumimoji="1" lang="en-US" altLang="ja-JP" dirty="0">
                <a:latin typeface="Arial" panose="020B0604020202020204" pitchFamily="34" charset="0"/>
                <a:cs typeface="Arial" panose="020B0604020202020204" pitchFamily="34" charset="0"/>
              </a:rPr>
              <a:t>MIP, macrophage inflammatory protein</a:t>
            </a:r>
            <a:endParaRPr kumimoji="1" lang="ja-JP" alt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B040AB2-3789-426B-A6FE-07F0FEEB8E1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65107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973F8F4-68C3-7AB6-5308-D81130638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C68BC9E-3914-CBA5-ED02-05A5B918AD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320DD4C-0DD6-FB15-835B-1C8C712F0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0A30A20-BE1C-8959-2B68-849A05F59A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15A1B9-9BC7-DF5D-F4E0-05915728A8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61437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34574B4-753A-8BB2-CE45-DAD7B6468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5584F5B-3EB5-8E70-61D3-F8CA365D65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77CC0A5-DB3B-90DB-DD11-84E7E048C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7D0DB7A-543B-61B5-E9B4-DEFD561091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F68B90-0CCB-F21D-164D-BB6E9F40A3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06361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1E2B454-E5B3-7744-5332-A90C6711114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D9077D8-FCBB-4EB6-F4FE-81D4577360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2D82A49-02BC-361B-5F16-9AC70B5E6F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E475A52-BC3C-FE99-B445-34DDEEBC51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7DDC8AD-1C1F-F97E-E1D4-69D02255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3481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ED1D7A5-CF4D-97B9-9A79-2F15EA6AF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137412-C635-BE84-DD27-EA4518C70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89B831B-6786-C07C-DA97-230066AD0D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54B3F26-1B97-9E42-C5C2-553B7CA5B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34AB60F-0DEF-1666-626F-644BD900E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325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4F8A60-CC48-596C-09B5-5092FE2057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9A8095B-39BC-AA8C-10EC-4F5BC5990F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04E6E42-FCEB-6367-5F07-CDDFF7E93B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770577E-87C6-33F8-1299-068670856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6B9C689-B08A-DBBE-F4CA-8E27F3D6B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23167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503CD5-FAF3-2303-0BBF-71D784BCD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559CC02-6295-1BB1-A417-4E521C1DD9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1904E58-A9C6-9EBA-EB98-600E64C316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8A4F8FA-03A2-7981-74D8-07661ED3A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431A47D2-EE83-FA1E-E783-91C6DF9BE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5F4CE3C-1DC8-5A69-A3CD-8E6B1EFA7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27324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DEA93DC-8B1A-B2B3-3F1D-34741C865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647D657-EC79-9782-261B-8E60166B83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384F7861-B360-3FA2-758E-41EF84D18DD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3E29CC3-7331-0533-E965-EB87CB417A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1A9812F-F5A3-0EED-5AE3-5444256542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257D79C1-9C2F-14A7-AA9C-2E9E362331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D583AB7-0658-929B-3D6D-6C3090F5A4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CB2D322-EB11-6184-4CDD-2F267B379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71648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0B73E00-65D9-23DC-63C8-64635FDBF4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6F94761-A7AB-B58A-9729-2C441BE7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97CFB7B1-D220-B67B-7520-3079B7696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8DE05B5-3086-3369-13DB-6504CE131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53285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52299848-F9C5-9F14-243C-F6FD90139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C897F32A-2EFC-8285-CD67-C9CD2C1B2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D8241FCC-8217-44F0-CAD9-EA23AF9A6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77220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542104E-93C6-FFB9-B246-F12A1D288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304F3F7-E744-032B-C595-DE190C1F26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4EE71F2-9A12-9CFE-3B96-E15583E27E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60C0EA-DE60-0590-84C7-D338BD048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B81E7A3-992C-61D6-8574-5E88C0DCB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6EAC1DA-E52E-AAC3-2062-B6BBA93EE0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68251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AE02F29-4EFF-CE6A-E019-5DA4CA7A3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26D617C-63FE-F869-C5B2-C22BA3EB7B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DE2243F5-1FBD-6B37-3777-88E9CB1053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1875E76-8E3D-6966-A2DF-708C4A332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034DC9-4620-3D0E-E682-DA112549D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685100-302F-E6E6-530A-3629687772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45980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D118DC28-6480-C59E-3408-B892AE71C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9671434E-FD77-F07D-901B-5434E8A2D7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5CBCBF-63FB-5032-0171-7A191DB9A3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A8C3A6-FFBC-4D1B-9F70-ABE9185801E1}" type="datetimeFigureOut">
              <a:rPr kumimoji="1" lang="ja-JP" altLang="en-US" smtClean="0"/>
              <a:t>2023/1/31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DD34267-530F-9469-1135-B950627F97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5616C89-5AAB-521C-6D13-7876754E5A5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5E49E-9272-47F1-A25C-DC76A92C720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6530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4403A69-7ADE-6B20-4DF3-9376CF831DF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7632295"/>
              </p:ext>
            </p:extLst>
          </p:nvPr>
        </p:nvGraphicFramePr>
        <p:xfrm>
          <a:off x="284628" y="1634835"/>
          <a:ext cx="5407961" cy="3761918"/>
        </p:xfrm>
        <a:graphic>
          <a:graphicData uri="http://schemas.openxmlformats.org/drawingml/2006/table">
            <a:tbl>
              <a:tblPr/>
              <a:tblGrid>
                <a:gridCol w="1602359">
                  <a:extLst>
                    <a:ext uri="{9D8B030D-6E8A-4147-A177-3AD203B41FA5}">
                      <a16:colId xmlns:a16="http://schemas.microsoft.com/office/drawing/2014/main" val="1789099200"/>
                    </a:ext>
                  </a:extLst>
                </a:gridCol>
                <a:gridCol w="1902801">
                  <a:extLst>
                    <a:ext uri="{9D8B030D-6E8A-4147-A177-3AD203B41FA5}">
                      <a16:colId xmlns:a16="http://schemas.microsoft.com/office/drawing/2014/main" val="3539042259"/>
                    </a:ext>
                  </a:extLst>
                </a:gridCol>
                <a:gridCol w="1902801">
                  <a:extLst>
                    <a:ext uri="{9D8B030D-6E8A-4147-A177-3AD203B41FA5}">
                      <a16:colId xmlns:a16="http://schemas.microsoft.com/office/drawing/2014/main" val="3885132174"/>
                    </a:ext>
                  </a:extLst>
                </a:gridCol>
              </a:tblGrid>
              <a:tr h="60295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Cytokine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Molecular Weight</a:t>
                      </a:r>
                      <a:b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</a:br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 (Da)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Isoelectric Point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7330167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HMGB1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24893.76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5.60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9859934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TNF-</a:t>
                      </a:r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17352.72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7.00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2908642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IL-6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20812.77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6.21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99790968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IL-8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8922.45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9.24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8520837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IL-10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18647.43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7.63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7912091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IL-18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18216.72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5.01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9990058"/>
                  </a:ext>
                </a:extLst>
              </a:tr>
              <a:tr h="39323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MIG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11724.81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10.34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2532174"/>
                  </a:ext>
                </a:extLst>
              </a:tr>
              <a:tr h="406339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MIP-1</a:t>
                      </a:r>
                      <a:r>
                        <a:rPr lang="el-GR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α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7716.62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游ゴシック" panose="020B0400000000000000" pitchFamily="50" charset="-128"/>
                          <a:cs typeface="Arial" panose="020B0604020202020204" pitchFamily="34" charset="0"/>
                        </a:rPr>
                        <a:t>4.77</a:t>
                      </a:r>
                    </a:p>
                  </a:txBody>
                  <a:tcPr marL="7620" marR="7620" marT="762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7486425"/>
                  </a:ext>
                </a:extLst>
              </a:tr>
            </a:tbl>
          </a:graphicData>
        </a:graphic>
      </p:graphicFrame>
      <p:graphicFrame>
        <p:nvGraphicFramePr>
          <p:cNvPr id="5" name="Chart 1">
            <a:extLst>
              <a:ext uri="{FF2B5EF4-FFF2-40B4-BE49-F238E27FC236}">
                <a16:creationId xmlns:a16="http://schemas.microsoft.com/office/drawing/2014/main" id="{C67B0C33-15DC-4F43-B3B2-CB60900C26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6054690"/>
              </p:ext>
            </p:extLst>
          </p:nvPr>
        </p:nvGraphicFramePr>
        <p:xfrm>
          <a:off x="5853953" y="1634835"/>
          <a:ext cx="5961529" cy="40418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451583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139</Words>
  <Application>Microsoft Macintosh PowerPoint</Application>
  <PresentationFormat>Widescreen</PresentationFormat>
  <Paragraphs>40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仲村 佳彦</dc:creator>
  <cp:lastModifiedBy>Author</cp:lastModifiedBy>
  <cp:revision>7</cp:revision>
  <dcterms:created xsi:type="dcterms:W3CDTF">2023-01-01T11:35:33Z</dcterms:created>
  <dcterms:modified xsi:type="dcterms:W3CDTF">2023-01-31T09:07:58Z</dcterms:modified>
</cp:coreProperties>
</file>