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135" autoAdjust="0"/>
  </p:normalViewPr>
  <p:slideViewPr>
    <p:cSldViewPr snapToGrid="0">
      <p:cViewPr varScale="1">
        <p:scale>
          <a:sx n="90" d="100"/>
          <a:sy n="90" d="100"/>
        </p:scale>
        <p:origin x="13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8680A-D4DD-43AA-890A-AD67DA0D251C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40AB2-3789-426B-A6FE-07F0FEEB8E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625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Additional file 1. Circuit schema</a:t>
            </a:r>
          </a:p>
          <a:p>
            <a:endParaRPr kumimoji="1" lang="en-US" altLang="ja-JP" sz="1600" dirty="0"/>
          </a:p>
        </p:txBody>
      </p:sp>
      <p:sp>
        <p:nvSpPr>
          <p:cNvPr id="6144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CABEFCB-FCF2-4E1B-8C9D-06D095EDBABD}" type="slidenum">
              <a:rPr kumimoji="1" lang="ja-JP" altLang="en-US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67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73F8F4-68C3-7AB6-5308-D81130638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8BC9E-3914-CBA5-ED02-05A5B918A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20DD4C-0DD6-FB15-835B-1C8C712F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A30A20-BE1C-8959-2B68-849A05F59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15A1B9-9BC7-DF5D-F4E0-05915728A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14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4574B4-753A-8BB2-CE45-DAD7B646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5584F5B-3EB5-8E70-61D3-F8CA365D6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7CC0A5-DB3B-90DB-DD11-84E7E048C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D0DB7A-543B-61B5-E9B4-DEFD56109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F68B90-0CCB-F21D-164D-BB6E9F40A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636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1E2B454-E5B3-7744-5332-A90C671111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D9077D8-FCBB-4EB6-F4FE-81D457736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D82A49-02BC-361B-5F16-9AC70B5E6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475A52-BC3C-FE99-B445-34DDEEBC5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DDC8AD-1C1F-F97E-E1D4-69D02255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8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D1D7A5-CF4D-97B9-9A79-2F15EA6AF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137412-C635-BE84-DD27-EA4518C70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B831B-6786-C07C-DA97-230066AD0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4B3F26-1B97-9E42-C5C2-553B7CA5B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4AB60F-0DEF-1666-626F-644BD900E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2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4F8A60-CC48-596C-09B5-5092FE20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A8095B-39BC-AA8C-10EC-4F5BC5990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4E6E42-FCEB-6367-5F07-CDDFF7E93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70577E-87C6-33F8-1299-068670856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B9C689-B08A-DBBE-F4CA-8E27F3D6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31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503CD5-FAF3-2303-0BBF-71D784BCD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59CC02-6295-1BB1-A417-4E521C1DD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904E58-A9C6-9EBA-EB98-600E64C31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8A4F8FA-03A2-7981-74D8-07661ED3A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31A47D2-EE83-FA1E-E783-91C6DF9B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5F4CE3C-1DC8-5A69-A3CD-8E6B1EFA7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3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EA93DC-8B1A-B2B3-3F1D-34741C865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47D657-EC79-9782-261B-8E60166B8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4F7861-B360-3FA2-758E-41EF84D18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3E29CC3-7331-0533-E965-EB87CB417A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1A9812F-F5A3-0EED-5AE3-5444256542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57D79C1-9C2F-14A7-AA9C-2E9E36233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D583AB7-0658-929B-3D6D-6C3090F5A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CB2D322-EB11-6184-4CDD-2F267B379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716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B73E00-65D9-23DC-63C8-64635FDB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F94761-A7AB-B58A-9729-2C441BE78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7CFB7B1-D220-B67B-7520-3079B7696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8DE05B5-3086-3369-13DB-6504CE131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532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2299848-F9C5-9F14-243C-F6FD90139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897F32A-2EFC-8285-CD67-C9CD2C1B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241FCC-8217-44F0-CAD9-EA23AF9A6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220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42104E-93C6-FFB9-B246-F12A1D288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04F3F7-E744-032B-C595-DE190C1F2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4EE71F2-9A12-9CFE-3B96-E15583E27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60C0EA-DE60-0590-84C7-D338BD04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B81E7A3-992C-61D6-8574-5E88C0DC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EAC1DA-E52E-AAC3-2062-B6BBA93E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8251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E02F29-4EFF-CE6A-E019-5DA4CA7A3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26D617C-63FE-F869-C5B2-C22BA3EB7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2243F5-1FBD-6B37-3777-88E9CB105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875E76-8E3D-6966-A2DF-708C4A332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034DC9-4620-3D0E-E682-DA112549D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685100-302F-E6E6-530A-362968777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9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118DC28-6480-C59E-3408-B892AE71C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71434E-FD77-F07D-901B-5434E8A2D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5CBCBF-63FB-5032-0171-7A191DB9A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C3A6-FFBC-4D1B-9F70-ABE9185801E1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D34267-530F-9469-1135-B950627F9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616C89-5AAB-521C-6D13-7876754E5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5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グループ化 48"/>
          <p:cNvGrpSpPr>
            <a:grpSpLocks/>
          </p:cNvGrpSpPr>
          <p:nvPr/>
        </p:nvGrpSpPr>
        <p:grpSpPr bwMode="auto">
          <a:xfrm>
            <a:off x="407788" y="565673"/>
            <a:ext cx="8273367" cy="5485677"/>
            <a:chOff x="544156" y="1457187"/>
            <a:chExt cx="5255419" cy="3740969"/>
          </a:xfrm>
        </p:grpSpPr>
        <p:pic>
          <p:nvPicPr>
            <p:cNvPr id="15371" name="図 4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156" y="2589613"/>
              <a:ext cx="2113053" cy="2113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直線コネクタ 4"/>
            <p:cNvCxnSpPr/>
            <p:nvPr/>
          </p:nvCxnSpPr>
          <p:spPr>
            <a:xfrm>
              <a:off x="4367389" y="1972167"/>
              <a:ext cx="0" cy="1782607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正方形/長方形 21"/>
            <p:cNvSpPr/>
            <p:nvPr/>
          </p:nvSpPr>
          <p:spPr>
            <a:xfrm>
              <a:off x="3189075" y="1749863"/>
              <a:ext cx="201948" cy="4168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cxnSp>
          <p:nvCxnSpPr>
            <p:cNvPr id="26" name="直線コネクタ 25"/>
            <p:cNvCxnSpPr/>
            <p:nvPr/>
          </p:nvCxnSpPr>
          <p:spPr>
            <a:xfrm flipV="1">
              <a:off x="1766395" y="1972168"/>
              <a:ext cx="290865" cy="1903485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382" name="グループ化 28"/>
            <p:cNvGrpSpPr>
              <a:grpSpLocks/>
            </p:cNvGrpSpPr>
            <p:nvPr/>
          </p:nvGrpSpPr>
          <p:grpSpPr bwMode="auto">
            <a:xfrm>
              <a:off x="2326008" y="1729324"/>
              <a:ext cx="540000" cy="540000"/>
              <a:chOff x="5411936" y="596888"/>
              <a:chExt cx="540000" cy="540000"/>
            </a:xfrm>
          </p:grpSpPr>
          <p:sp>
            <p:nvSpPr>
              <p:cNvPr id="30" name="円/楕円 29"/>
              <p:cNvSpPr/>
              <p:nvPr/>
            </p:nvSpPr>
            <p:spPr>
              <a:xfrm rot="10800000">
                <a:off x="5411448" y="596586"/>
                <a:ext cx="541040" cy="540478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cxnSp>
            <p:nvCxnSpPr>
              <p:cNvPr id="31" name="直線コネクタ 30"/>
              <p:cNvCxnSpPr/>
              <p:nvPr/>
            </p:nvCxnSpPr>
            <p:spPr>
              <a:xfrm flipV="1">
                <a:off x="5470224" y="703570"/>
                <a:ext cx="426502" cy="315395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円/楕円 31"/>
              <p:cNvSpPr/>
              <p:nvPr/>
            </p:nvSpPr>
            <p:spPr>
              <a:xfrm rot="10800000">
                <a:off x="5458168" y="920317"/>
                <a:ext cx="116044" cy="109763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33" name="円/楕円 32"/>
              <p:cNvSpPr/>
              <p:nvPr/>
            </p:nvSpPr>
            <p:spPr>
              <a:xfrm rot="10800000">
                <a:off x="5800273" y="666056"/>
                <a:ext cx="117552" cy="109763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  <p:cxnSp>
          <p:nvCxnSpPr>
            <p:cNvPr id="83" name="直線コネクタ 82"/>
            <p:cNvCxnSpPr>
              <a:cxnSpLocks/>
            </p:cNvCxnSpPr>
            <p:nvPr/>
          </p:nvCxnSpPr>
          <p:spPr>
            <a:xfrm>
              <a:off x="4386878" y="4108864"/>
              <a:ext cx="13563" cy="1089292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388" name="グループ化 74"/>
            <p:cNvGrpSpPr>
              <a:grpSpLocks/>
            </p:cNvGrpSpPr>
            <p:nvPr/>
          </p:nvGrpSpPr>
          <p:grpSpPr bwMode="auto">
            <a:xfrm>
              <a:off x="4023327" y="2740021"/>
              <a:ext cx="720384" cy="1368843"/>
              <a:chOff x="3652797" y="1746121"/>
              <a:chExt cx="1052873" cy="1226122"/>
            </a:xfrm>
          </p:grpSpPr>
          <p:sp>
            <p:nvSpPr>
              <p:cNvPr id="76" name="フローチャート: 処理 75"/>
              <p:cNvSpPr/>
              <p:nvPr/>
            </p:nvSpPr>
            <p:spPr>
              <a:xfrm>
                <a:off x="3793767" y="1890488"/>
                <a:ext cx="792957" cy="935895"/>
              </a:xfrm>
              <a:prstGeom prst="flowChartProcess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  <p:sp>
            <p:nvSpPr>
              <p:cNvPr id="77" name="フローチャート: 処理 76"/>
              <p:cNvSpPr/>
              <p:nvPr/>
            </p:nvSpPr>
            <p:spPr>
              <a:xfrm>
                <a:off x="3652799" y="1746121"/>
                <a:ext cx="1052871" cy="144367"/>
              </a:xfrm>
              <a:prstGeom prst="flowChartProcess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78" name="フローチャート: 処理 77"/>
              <p:cNvSpPr/>
              <p:nvPr/>
            </p:nvSpPr>
            <p:spPr>
              <a:xfrm>
                <a:off x="3652797" y="2829120"/>
                <a:ext cx="1052871" cy="143123"/>
              </a:xfrm>
              <a:prstGeom prst="flowChartProcess">
                <a:avLst/>
              </a:prstGeom>
              <a:solidFill>
                <a:schemeClr val="bg2">
                  <a:lumMod val="25000"/>
                </a:schemeClr>
              </a:solidFill>
              <a:ln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dirty="0">
                  <a:highlight>
                    <a:srgbClr val="808080"/>
                  </a:highlight>
                </a:endParaRPr>
              </a:p>
            </p:txBody>
          </p:sp>
        </p:grpSp>
        <p:cxnSp>
          <p:nvCxnSpPr>
            <p:cNvPr id="92" name="直線コネクタ 91"/>
            <p:cNvCxnSpPr>
              <a:cxnSpLocks/>
            </p:cNvCxnSpPr>
            <p:nvPr/>
          </p:nvCxnSpPr>
          <p:spPr>
            <a:xfrm>
              <a:off x="2063751" y="5183083"/>
              <a:ext cx="2336477" cy="8338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/>
            <p:cNvCxnSpPr/>
            <p:nvPr/>
          </p:nvCxnSpPr>
          <p:spPr>
            <a:xfrm>
              <a:off x="1764887" y="4029877"/>
              <a:ext cx="292373" cy="1153206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角丸四角形 108"/>
            <p:cNvSpPr/>
            <p:nvPr/>
          </p:nvSpPr>
          <p:spPr>
            <a:xfrm>
              <a:off x="4252921" y="4392327"/>
              <a:ext cx="281478" cy="27733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rgbClr val="FFFF00"/>
                </a:solidFill>
              </a:endParaRPr>
            </a:p>
          </p:txBody>
        </p:sp>
        <p:sp>
          <p:nvSpPr>
            <p:cNvPr id="15394" name="テキスト ボックス 116"/>
            <p:cNvSpPr txBox="1">
              <a:spLocks noChangeArrowheads="1"/>
            </p:cNvSpPr>
            <p:nvPr/>
          </p:nvSpPr>
          <p:spPr bwMode="auto">
            <a:xfrm>
              <a:off x="4347570" y="2166685"/>
              <a:ext cx="1452005" cy="398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ja-JP" sz="1600" b="1" dirty="0">
                  <a:latin typeface="Times New Roman" panose="02020603050405020304" pitchFamily="18" charset="0"/>
                  <a:ea typeface="Arial Unicode MS" panose="020B0604020202020204" pitchFamily="50" charset="-128"/>
                  <a:cs typeface="Times New Roman" panose="02020603050405020304" pitchFamily="18" charset="0"/>
                </a:rPr>
                <a:t>Sampling point</a:t>
              </a:r>
            </a:p>
            <a:p>
              <a:pPr algn="ctr"/>
              <a:r>
                <a:rPr lang="en-US" altLang="ja-JP" sz="1600" b="1" dirty="0">
                  <a:latin typeface="Times New Roman" panose="02020603050405020304" pitchFamily="18" charset="0"/>
                  <a:ea typeface="Arial Unicode MS" panose="020B0604020202020204" pitchFamily="50" charset="-128"/>
                  <a:cs typeface="Times New Roman" panose="02020603050405020304" pitchFamily="18" charset="0"/>
                </a:rPr>
                <a:t>(pre-hemofilter)</a:t>
              </a:r>
            </a:p>
          </p:txBody>
        </p:sp>
        <p:sp>
          <p:nvSpPr>
            <p:cNvPr id="67" name="下矢印 66"/>
            <p:cNvSpPr/>
            <p:nvPr/>
          </p:nvSpPr>
          <p:spPr>
            <a:xfrm>
              <a:off x="3731054" y="3282410"/>
              <a:ext cx="226016" cy="407089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68" name="下矢印 67"/>
            <p:cNvSpPr/>
            <p:nvPr/>
          </p:nvSpPr>
          <p:spPr>
            <a:xfrm rot="16200000">
              <a:off x="2434839" y="1347868"/>
              <a:ext cx="253078" cy="471715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cxnSp>
          <p:nvCxnSpPr>
            <p:cNvPr id="20" name="直線コネクタ 19"/>
            <p:cNvCxnSpPr>
              <a:cxnSpLocks/>
            </p:cNvCxnSpPr>
            <p:nvPr/>
          </p:nvCxnSpPr>
          <p:spPr>
            <a:xfrm flipV="1">
              <a:off x="2058652" y="1972167"/>
              <a:ext cx="2308737" cy="1528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70" name="テキスト ボックス 1"/>
          <p:cNvSpPr txBox="1">
            <a:spLocks noChangeArrowheads="1"/>
          </p:cNvSpPr>
          <p:nvPr/>
        </p:nvSpPr>
        <p:spPr bwMode="auto">
          <a:xfrm>
            <a:off x="5391269" y="3170956"/>
            <a:ext cx="22527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ja-JP" sz="2400" dirty="0"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Hemofilter</a:t>
            </a:r>
            <a:endParaRPr lang="ja-JP" altLang="en-US" sz="2400" dirty="0">
              <a:latin typeface="Times New Roman" panose="02020603050405020304" pitchFamily="18" charset="0"/>
              <a:ea typeface="Arial Unicode MS" panose="020B060402020202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50" name="角丸四角形 49"/>
          <p:cNvSpPr/>
          <p:nvPr/>
        </p:nvSpPr>
        <p:spPr bwMode="auto">
          <a:xfrm>
            <a:off x="6246328" y="1718418"/>
            <a:ext cx="374333" cy="406683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rgbClr val="FFFF00"/>
              </a:solidFill>
            </a:endParaRPr>
          </a:p>
        </p:txBody>
      </p:sp>
      <p:sp>
        <p:nvSpPr>
          <p:cNvPr id="51" name="テキスト ボックス 116"/>
          <p:cNvSpPr txBox="1">
            <a:spLocks noChangeArrowheads="1"/>
          </p:cNvSpPr>
          <p:nvPr/>
        </p:nvSpPr>
        <p:spPr bwMode="auto">
          <a:xfrm>
            <a:off x="6710634" y="4780653"/>
            <a:ext cx="17407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ja-JP" sz="1600" b="1" dirty="0"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Sampling point</a:t>
            </a:r>
          </a:p>
          <a:p>
            <a:pPr algn="ctr"/>
            <a:r>
              <a:rPr lang="en-US" altLang="ja-JP" sz="1600" b="1" dirty="0"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(post-hemofilter)</a:t>
            </a:r>
          </a:p>
        </p:txBody>
      </p:sp>
      <p:sp>
        <p:nvSpPr>
          <p:cNvPr id="52" name="テキスト ボックス 116"/>
          <p:cNvSpPr txBox="1">
            <a:spLocks noChangeArrowheads="1"/>
          </p:cNvSpPr>
          <p:nvPr/>
        </p:nvSpPr>
        <p:spPr bwMode="auto">
          <a:xfrm>
            <a:off x="10057220" y="5422302"/>
            <a:ext cx="17407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ja-JP" sz="1600" b="1" dirty="0"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Sampling point</a:t>
            </a:r>
          </a:p>
          <a:p>
            <a:pPr algn="ctr"/>
            <a:r>
              <a:rPr lang="en-US" altLang="ja-JP" sz="1600" b="1" dirty="0"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(filtrate)</a:t>
            </a:r>
            <a:endParaRPr lang="ja-JP" altLang="en-US" sz="1600" b="1" dirty="0">
              <a:latin typeface="Times New Roman" panose="02020603050405020304" pitchFamily="18" charset="0"/>
              <a:ea typeface="Arial Unicode MS" panose="020B060402020202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B8D151-6145-BE0D-FA75-81C4D07BE79B}"/>
              </a:ext>
            </a:extLst>
          </p:cNvPr>
          <p:cNvSpPr txBox="1"/>
          <p:nvPr/>
        </p:nvSpPr>
        <p:spPr>
          <a:xfrm>
            <a:off x="407788" y="1173370"/>
            <a:ext cx="2208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Septic patient  underwent continuous renal replacement therapy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下矢印 66">
            <a:extLst>
              <a:ext uri="{FF2B5EF4-FFF2-40B4-BE49-F238E27FC236}">
                <a16:creationId xmlns:a16="http://schemas.microsoft.com/office/drawing/2014/main" id="{14647D9D-AC53-62BC-3393-6E0818D799EC}"/>
              </a:ext>
            </a:extLst>
          </p:cNvPr>
          <p:cNvSpPr/>
          <p:nvPr/>
        </p:nvSpPr>
        <p:spPr bwMode="auto">
          <a:xfrm rot="5400000">
            <a:off x="3378058" y="5353210"/>
            <a:ext cx="430333" cy="722961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" name="テキスト ボックス 1">
            <a:extLst>
              <a:ext uri="{FF2B5EF4-FFF2-40B4-BE49-F238E27FC236}">
                <a16:creationId xmlns:a16="http://schemas.microsoft.com/office/drawing/2014/main" id="{0D66D1DF-6D05-D5E5-7AE4-01A57B4C9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760" y="1820655"/>
            <a:ext cx="22527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ja-JP" dirty="0"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Blood pump</a:t>
            </a:r>
            <a:endParaRPr lang="ja-JP" altLang="en-US" dirty="0">
              <a:latin typeface="Times New Roman" panose="02020603050405020304" pitchFamily="18" charset="0"/>
              <a:ea typeface="Arial Unicode MS" panose="020B060402020202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35D4DC37-E4B5-082D-0863-6CAACD5A23D8}"/>
              </a:ext>
            </a:extLst>
          </p:cNvPr>
          <p:cNvCxnSpPr>
            <a:cxnSpLocks/>
          </p:cNvCxnSpPr>
          <p:nvPr/>
        </p:nvCxnSpPr>
        <p:spPr bwMode="auto">
          <a:xfrm>
            <a:off x="6890838" y="2873955"/>
            <a:ext cx="2620715" cy="580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円/楕円 29">
            <a:extLst>
              <a:ext uri="{FF2B5EF4-FFF2-40B4-BE49-F238E27FC236}">
                <a16:creationId xmlns:a16="http://schemas.microsoft.com/office/drawing/2014/main" id="{06DC4EA9-1BE0-AE8C-7491-B509789D8699}"/>
              </a:ext>
            </a:extLst>
          </p:cNvPr>
          <p:cNvSpPr/>
          <p:nvPr/>
        </p:nvSpPr>
        <p:spPr bwMode="auto">
          <a:xfrm rot="10800000">
            <a:off x="7829422" y="2449596"/>
            <a:ext cx="851734" cy="792545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1D6259F3-569D-C731-9DE7-8FD095750C7F}"/>
              </a:ext>
            </a:extLst>
          </p:cNvPr>
          <p:cNvCxnSpPr/>
          <p:nvPr/>
        </p:nvCxnSpPr>
        <p:spPr bwMode="auto">
          <a:xfrm flipV="1">
            <a:off x="7921950" y="2606475"/>
            <a:ext cx="671422" cy="4624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円/楕円 31">
            <a:extLst>
              <a:ext uri="{FF2B5EF4-FFF2-40B4-BE49-F238E27FC236}">
                <a16:creationId xmlns:a16="http://schemas.microsoft.com/office/drawing/2014/main" id="{4F010D60-5C5E-C793-10A6-1D9E734059D5}"/>
              </a:ext>
            </a:extLst>
          </p:cNvPr>
          <p:cNvSpPr/>
          <p:nvPr/>
        </p:nvSpPr>
        <p:spPr bwMode="auto">
          <a:xfrm rot="10800000">
            <a:off x="7902971" y="2924308"/>
            <a:ext cx="182683" cy="16095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4" name="円/楕円 32">
            <a:extLst>
              <a:ext uri="{FF2B5EF4-FFF2-40B4-BE49-F238E27FC236}">
                <a16:creationId xmlns:a16="http://schemas.microsoft.com/office/drawing/2014/main" id="{6F087621-2E6F-F793-A366-4BC5CD825E70}"/>
              </a:ext>
            </a:extLst>
          </p:cNvPr>
          <p:cNvSpPr/>
          <p:nvPr/>
        </p:nvSpPr>
        <p:spPr bwMode="auto">
          <a:xfrm rot="10800000">
            <a:off x="8441531" y="2551465"/>
            <a:ext cx="185057" cy="16095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D81148EC-0C5D-105A-ECDD-3DDED7B9DED2}"/>
              </a:ext>
            </a:extLst>
          </p:cNvPr>
          <p:cNvCxnSpPr>
            <a:cxnSpLocks/>
          </p:cNvCxnSpPr>
          <p:nvPr/>
        </p:nvCxnSpPr>
        <p:spPr bwMode="auto">
          <a:xfrm>
            <a:off x="9500586" y="2873955"/>
            <a:ext cx="0" cy="1945392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左大かっこ 46">
            <a:extLst>
              <a:ext uri="{FF2B5EF4-FFF2-40B4-BE49-F238E27FC236}">
                <a16:creationId xmlns:a16="http://schemas.microsoft.com/office/drawing/2014/main" id="{365C5D3F-5563-9437-07D8-23C637DBFB5D}"/>
              </a:ext>
            </a:extLst>
          </p:cNvPr>
          <p:cNvSpPr/>
          <p:nvPr/>
        </p:nvSpPr>
        <p:spPr>
          <a:xfrm rot="16200000">
            <a:off x="8947808" y="4848902"/>
            <a:ext cx="1117394" cy="1215806"/>
          </a:xfrm>
          <a:prstGeom prst="leftBracket">
            <a:avLst>
              <a:gd name="adj" fmla="val 15466"/>
            </a:avLst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左大かっこ 48">
            <a:extLst>
              <a:ext uri="{FF2B5EF4-FFF2-40B4-BE49-F238E27FC236}">
                <a16:creationId xmlns:a16="http://schemas.microsoft.com/office/drawing/2014/main" id="{6999A4A8-7875-F667-9B80-46295EA3C582}"/>
              </a:ext>
            </a:extLst>
          </p:cNvPr>
          <p:cNvSpPr/>
          <p:nvPr/>
        </p:nvSpPr>
        <p:spPr>
          <a:xfrm rot="16200000">
            <a:off x="9250074" y="5214157"/>
            <a:ext cx="521780" cy="1092511"/>
          </a:xfrm>
          <a:prstGeom prst="leftBracket">
            <a:avLst>
              <a:gd name="adj" fmla="val 23796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テキスト ボックス 1">
            <a:extLst>
              <a:ext uri="{FF2B5EF4-FFF2-40B4-BE49-F238E27FC236}">
                <a16:creationId xmlns:a16="http://schemas.microsoft.com/office/drawing/2014/main" id="{0022339F-3644-4049-D004-E83B652D1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333" y="3290244"/>
            <a:ext cx="22527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ja-JP" dirty="0">
                <a:latin typeface="Times New Roman" panose="02020603050405020304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Effluent pump</a:t>
            </a:r>
            <a:endParaRPr lang="ja-JP" altLang="en-US" dirty="0">
              <a:latin typeface="Times New Roman" panose="02020603050405020304" pitchFamily="18" charset="0"/>
              <a:ea typeface="Arial Unicode MS" panose="020B060402020202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54" name="下矢印 66">
            <a:extLst>
              <a:ext uri="{FF2B5EF4-FFF2-40B4-BE49-F238E27FC236}">
                <a16:creationId xmlns:a16="http://schemas.microsoft.com/office/drawing/2014/main" id="{5E73A34A-1E05-3A63-1337-6BB0C415D301}"/>
              </a:ext>
            </a:extLst>
          </p:cNvPr>
          <p:cNvSpPr/>
          <p:nvPr/>
        </p:nvSpPr>
        <p:spPr bwMode="auto">
          <a:xfrm>
            <a:off x="9679083" y="3449613"/>
            <a:ext cx="355807" cy="596947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714222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34</Words>
  <Application>Microsoft Office PowerPoint</Application>
  <PresentationFormat>ワイド画面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Arial Unicode MS</vt:lpstr>
      <vt:lpstr>游ゴシック</vt:lpstr>
      <vt:lpstr>游ゴシック Light</vt:lpstr>
      <vt:lpstr>Arial</vt:lpstr>
      <vt:lpstr>Calibri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仲村 佳彦</dc:creator>
  <cp:lastModifiedBy>nakamura ikyoku epso</cp:lastModifiedBy>
  <cp:revision>6</cp:revision>
  <dcterms:created xsi:type="dcterms:W3CDTF">2023-01-01T11:35:33Z</dcterms:created>
  <dcterms:modified xsi:type="dcterms:W3CDTF">2023-01-27T07:32:55Z</dcterms:modified>
</cp:coreProperties>
</file>