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FE9D7A-7BB7-4B33-B644-019739D3A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59DA54F-1B3D-4D61-9F1A-E8141F6E1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F00D22-AFF2-42FD-B61D-87A8BEE83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713D1C-86EF-48C1-96F9-162CBBD7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4CEE7B-AF2F-4268-9932-736863BA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04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804189-8B80-467E-A116-4D8827DD0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330262B-F689-4A26-BE47-C7B7822AB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A58628-7D80-4B4B-B328-AFBE5E701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69BE7F-6C7A-4E5F-A5CA-97E0F721F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49C385-F064-4857-86C0-D006E6180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24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D8A96FD-7409-4516-9A58-9925AC009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0566E2D-624E-49BC-BA2D-8204247A0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157DE5-66AA-48C8-8C5F-EDDDE0E7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3BD889-381A-44B1-8E1B-FA4D552A4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B17F47-EB8A-4A7B-8B6F-697B23E08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567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37014A-020B-4A4E-835B-319A72EE1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53E64F-4539-4303-892B-469D3397A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6792A9-ABED-4A05-8506-71AB3F0D1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2F9B39-A6E9-4F80-89ED-80DBEBDF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6BAC11-7692-4110-97D1-F15B7633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98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3E7893-578D-4499-9E3A-025AA412D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B38879-1A7F-4DC4-9ED7-8BD3D7F52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0C2A41-326D-438C-8982-DFBA1262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7484C4-B243-4079-8D3E-356858E6B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4821F4-C896-47EC-9C88-8C2B3A66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140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39CDAA-D7E2-41B5-B49F-3D0E3822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33CC74-918C-4004-8FFD-B031FEB85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2135A3F-9989-4EC9-948F-A0A4437F7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EB634C-A826-487E-A4B4-1843C63E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330683-C697-4967-8FBD-064F9E3C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7FA126-9403-4E16-92D1-51635B3C8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815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B6BC1E-A303-47E1-9713-C6C448837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3AD3B1-9202-4CBB-B665-5E84B14DE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E122F54-C7B6-4E57-8AFB-3182172EF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338F84F-5D6B-4B92-95B8-78190B567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55871D7-FF42-4E30-91AE-1331D5C7F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089A046-9031-4A93-98AE-D7012E76D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B32581-6571-48F4-AA86-F8C873F26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3FBF26-92A5-4BFC-A81A-62484A8BD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61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0123B-ECEE-49ED-BCCC-E3154DA3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F49AC0F-2268-40DB-AD23-91DF207EE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D48DEEF-EC3B-42B6-B412-0F4B640D5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6F33491-93DC-4F89-94B5-5B9AB780A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882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E9D2335-2DCC-4D94-9C1B-EAB8F5F31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4842860-1238-4BF3-BFAC-5AFD3A0DF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E03DB3-B7A7-4246-A378-9A8F6EC91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155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2A50DE-5544-48AB-A3E7-9F9317DC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D39CBE-7523-4695-983C-269802577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90F9D03-FE72-4BEF-925D-80410B264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7D7AF4-7638-48BC-A101-2CD98A6F5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45E925-FBD8-4E38-BD3B-5F0A5EC0C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E2090A1-0B69-4F96-9F46-6D834F569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472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196B87-2AD3-4E1C-BA37-917A8371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FFCDBE5-AD6E-48D9-AEDD-688323D461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97BCD23-5D99-4552-88B9-E6A5AA8C9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AA9CDC1-B93D-4455-B478-2E8B90974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D45A78-0BD6-4AC4-A6DC-A63EBA48D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47A73A3-7146-4E56-B16A-88B2DBE7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26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4A538EA-E8B7-4025-A61A-0494FA8EF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5C9045-F503-48D1-BE0D-12A15F022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7E0643-D578-4BEF-B1C0-CA43D0401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67F7CB-BE00-4D45-BF76-BF4CF30DE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AD9C81-1D80-4470-A242-319303CED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64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9CFB0AB-9352-4933-ADD6-3CDE069A08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157498"/>
              </p:ext>
            </p:extLst>
          </p:nvPr>
        </p:nvGraphicFramePr>
        <p:xfrm>
          <a:off x="1384662" y="1057229"/>
          <a:ext cx="9791338" cy="4555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2489">
                  <a:extLst>
                    <a:ext uri="{9D8B030D-6E8A-4147-A177-3AD203B41FA5}">
                      <a16:colId xmlns:a16="http://schemas.microsoft.com/office/drawing/2014/main" val="1432191378"/>
                    </a:ext>
                  </a:extLst>
                </a:gridCol>
                <a:gridCol w="2515562">
                  <a:extLst>
                    <a:ext uri="{9D8B030D-6E8A-4147-A177-3AD203B41FA5}">
                      <a16:colId xmlns:a16="http://schemas.microsoft.com/office/drawing/2014/main" val="1274041952"/>
                    </a:ext>
                  </a:extLst>
                </a:gridCol>
                <a:gridCol w="2583287">
                  <a:extLst>
                    <a:ext uri="{9D8B030D-6E8A-4147-A177-3AD203B41FA5}">
                      <a16:colId xmlns:a16="http://schemas.microsoft.com/office/drawing/2014/main" val="2839333166"/>
                    </a:ext>
                  </a:extLst>
                </a:gridCol>
              </a:tblGrid>
              <a:tr h="253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ENZ continuation group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ENZ discontinuation group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2511159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</a:t>
                      </a:r>
                      <a:endParaRPr lang="ja-JP" sz="1400" b="1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ja-JP" sz="1400" b="1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ja-JP" sz="1400" b="1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466451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age 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altLang="ja-JP" sz="1400" b="0" kern="1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(± 6.8)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(± 8.4)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6470784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</a:t>
                      </a:r>
                      <a:r>
                        <a:rPr lang="en-US" sz="1400" b="0" kern="1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altLang="ja-JP" sz="1400" b="0" kern="1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 (± 3.4)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22.9 (± 3.7)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1504650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initial PSA at diagnosis 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altLang="ja-JP" sz="1400" b="0" kern="1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1736.6 (± 3507.3)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680.9 (± 1554.4)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8251874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time-to-CRPC (month) 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altLang="ja-JP" sz="1400" b="0" kern="1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31.3 (± 31.6)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37.7 (± 41.4)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9102048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PSA before ENZ administration 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altLang="ja-JP" sz="1400" b="0" kern="1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b="0" kern="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b="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68.5 (± 214.9)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(± 148.6)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6483927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Gleason score 8 or more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3359861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Metastatic</a:t>
                      </a:r>
                      <a:r>
                        <a:rPr lang="en-US" sz="14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site (other than bone)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3928365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Lymph nodes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1708947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Lung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2409172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Liver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7205905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First-line therapy after CRPC diagnosis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1860219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Enzalutamide </a:t>
                      </a:r>
                      <a:endParaRPr lang="ja-JP" alt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0044924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AAT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3591534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Abiraterone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7629286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Docetaxel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8286703"/>
                  </a:ext>
                </a:extLst>
              </a:tr>
              <a:tr h="2530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Ra223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1647489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65B83D-3A97-49C6-8BA0-88AB7475748D}"/>
              </a:ext>
            </a:extLst>
          </p:cNvPr>
          <p:cNvSpPr txBox="1"/>
          <p:nvPr/>
        </p:nvSpPr>
        <p:spPr>
          <a:xfrm>
            <a:off x="278205" y="592647"/>
            <a:ext cx="1191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Supplemental Table 1.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Clinical factors for patients in the enzalutamide continuation, and discontinuation groups</a:t>
            </a:r>
            <a:endParaRPr lang="ja-JP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78205" y="5612759"/>
            <a:ext cx="112863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ENZ continuation group: ENZ was effective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treatment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continued during the observation period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ENZ discontinuation group: Patients became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ENZ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refractory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and treatment was discontinued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during the observation period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There were no significant differences between groups.</a:t>
            </a: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each clinical factor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AAT, alternative nonsteroidal Antiandrogen therapy; </a:t>
            </a:r>
            <a:r>
              <a:rPr lang="en-US" altLang="ja-JP" sz="1400" kern="100" dirty="0">
                <a:latin typeface="Arial" panose="020B0604020202020204" pitchFamily="34" charset="0"/>
                <a:cs typeface="Arial" panose="020B0604020202020204" pitchFamily="34" charset="0"/>
              </a:rPr>
              <a:t>BMI, body mass index;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CRPC,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castration-resistant prostate cancer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; ENZ, enzalutamide; PSA, prostate-specific antigen; SD, standard deviation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527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5DFD0D36-76E3-448A-98FB-E5B84D8D6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057048"/>
              </p:ext>
            </p:extLst>
          </p:nvPr>
        </p:nvGraphicFramePr>
        <p:xfrm>
          <a:off x="5289633" y="127583"/>
          <a:ext cx="6257932" cy="6501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98801">
                  <a:extLst>
                    <a:ext uri="{9D8B030D-6E8A-4147-A177-3AD203B41FA5}">
                      <a16:colId xmlns:a16="http://schemas.microsoft.com/office/drawing/2014/main" val="2410052859"/>
                    </a:ext>
                  </a:extLst>
                </a:gridCol>
                <a:gridCol w="1759131">
                  <a:extLst>
                    <a:ext uri="{9D8B030D-6E8A-4147-A177-3AD203B41FA5}">
                      <a16:colId xmlns:a16="http://schemas.microsoft.com/office/drawing/2014/main" val="1713889206"/>
                    </a:ext>
                  </a:extLst>
                </a:gridCol>
              </a:tblGrid>
              <a:tr h="130629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993115061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ja-JP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years)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0.766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2388611660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(</a:t>
                      </a:r>
                      <a:r>
                        <a:rPr lang="en-US" altLang="ja-JP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0.291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4250630495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PSA (&gt;1300 ng/mL)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0.646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3187823656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Gleason score (</a:t>
                      </a:r>
                      <a:r>
                        <a:rPr lang="en-US" altLang="ja-JP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&gt;7)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0.405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399746133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Time-to-CRPC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ja-JP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months)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0.277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194083504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Lymph metastases (yes or no)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1529395105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Lung metastases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 or no)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0.183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1789401809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Liver metastases (yes or no)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0.232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3951430464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denosumab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 or no)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0.742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4057999207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Radiation therapy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 or no)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0.369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3482745009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AAT 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 or no)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0.733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52297565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ENZ after docetaxel (yes or no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0.621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630976488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ENZ after abiraterone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 or no)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0.894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2581854866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PSA before ENZ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ja-JP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ng/mL)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2509893333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PSA at 3 months after ENZ</a:t>
                      </a:r>
                      <a:r>
                        <a:rPr lang="en-US" sz="12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ja-JP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ng/mL)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0.019</a:t>
                      </a:r>
                      <a:endParaRPr lang="ja-JP" sz="1200" b="1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2129025000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BSI before ENZ (&gt;1.3%)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0.452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4167482055"/>
                  </a:ext>
                </a:extLst>
              </a:tr>
              <a:tr h="36425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 response of BSI (increase or decrease)</a:t>
                      </a:r>
                      <a:endParaRPr lang="ja-JP" sz="12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0.031</a:t>
                      </a:r>
                      <a:endParaRPr lang="ja-JP" sz="1200" b="1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50392" marR="50392" marT="0" marB="0"/>
                </a:tc>
                <a:extLst>
                  <a:ext uri="{0D108BD9-81ED-4DB2-BD59-A6C34878D82A}">
                    <a16:rowId xmlns:a16="http://schemas.microsoft.com/office/drawing/2014/main" val="2410129003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38902E-AB5D-4E7C-A64A-5B2CB6E6AEE5}"/>
              </a:ext>
            </a:extLst>
          </p:cNvPr>
          <p:cNvSpPr txBox="1"/>
          <p:nvPr/>
        </p:nvSpPr>
        <p:spPr>
          <a:xfrm>
            <a:off x="0" y="415599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Supplemental Table 2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. Univariate analysis of clinical factors for patients in the enzalutamide continuation, and discontinuation groups</a:t>
            </a:r>
            <a:endParaRPr lang="ja-JP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6274" y="2362608"/>
            <a:ext cx="49290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wo clinical factors significant</a:t>
            </a:r>
            <a:r>
              <a:rPr lang="en-GB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correlated with ENZ continuation/discontinuation: a 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decrease in PSA (&lt;32 ng/ mL) 3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month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 after ENZ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treatment (</a:t>
            </a:r>
            <a:r>
              <a:rPr lang="ja-JP" altLang="ja-JP" sz="1400" i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=0.019)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 and a decrease in the best 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BSI 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response (</a:t>
            </a:r>
            <a:r>
              <a:rPr lang="ja-JP" altLang="ja-JP" sz="1400" i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=0.031).</a:t>
            </a: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ja-JP" sz="14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AAT, alternative nonsteroidal antiandrogen therapy; </a:t>
            </a:r>
            <a:r>
              <a:rPr lang="en-US" altLang="ja-JP" sz="1400" kern="100" dirty="0">
                <a:latin typeface="Arial" panose="020B0604020202020204" pitchFamily="34" charset="0"/>
                <a:cs typeface="Arial" panose="020B0604020202020204" pitchFamily="34" charset="0"/>
              </a:rPr>
              <a:t>BMI, body mass index;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BSI, bone scan index; CRPC, </a:t>
            </a:r>
            <a:r>
              <a:rPr lang="ja-JP" altLang="ja-JP" sz="1400">
                <a:latin typeface="Arial" panose="020B0604020202020204" pitchFamily="34" charset="0"/>
                <a:cs typeface="Arial" panose="020B0604020202020204" pitchFamily="34" charset="0"/>
              </a:rPr>
              <a:t>castration-resistant prostate cancer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; ENZ, enzalutamide; PSA, prostate-specific antigen 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01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4071</TotalTime>
  <Words>479</Words>
  <Application>Microsoft Office PowerPoint</Application>
  <PresentationFormat>ワイド画面</PresentationFormat>
  <Paragraphs>97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政義 永田</dc:creator>
  <cp:lastModifiedBy>政義 永田</cp:lastModifiedBy>
  <cp:revision>98</cp:revision>
  <cp:lastPrinted>2021-01-19T00:19:30Z</cp:lastPrinted>
  <dcterms:created xsi:type="dcterms:W3CDTF">2020-11-22T13:38:21Z</dcterms:created>
  <dcterms:modified xsi:type="dcterms:W3CDTF">2023-02-24T02:16:12Z</dcterms:modified>
</cp:coreProperties>
</file>