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5" autoAdjust="0"/>
    <p:restoredTop sz="94660"/>
  </p:normalViewPr>
  <p:slideViewPr>
    <p:cSldViewPr snapToGrid="0">
      <p:cViewPr varScale="1">
        <p:scale>
          <a:sx n="92" d="100"/>
          <a:sy n="92" d="100"/>
        </p:scale>
        <p:origin x="10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FE9D7A-7BB7-4B33-B644-019739D3A8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59DA54F-1B3D-4D61-9F1A-E8141F6E1A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F00D22-AFF2-42FD-B61D-87A8BEE83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713D1C-86EF-48C1-96F9-162CBBD76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4CEE7B-AF2F-4268-9932-736863BA4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042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804189-8B80-467E-A116-4D8827DD0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330262B-F689-4A26-BE47-C7B7822AB3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A58628-7D80-4B4B-B328-AFBE5E701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F69BE7F-6C7A-4E5F-A5CA-97E0F721F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449C385-F064-4857-86C0-D006E6180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248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D8A96FD-7409-4516-9A58-9925AC0090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0566E2D-624E-49BC-BA2D-8204247A0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E157DE5-66AA-48C8-8C5F-EDDDE0E75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3BD889-381A-44B1-8E1B-FA4D552A4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B17F47-EB8A-4A7B-8B6F-697B23E08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567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37014A-020B-4A4E-835B-319A72EE1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53E64F-4539-4303-892B-469D3397A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6792A9-ABED-4A05-8506-71AB3F0D1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2F9B39-A6E9-4F80-89ED-80DBEBDF9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6BAC11-7692-4110-97D1-F15B76339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0987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3E7893-578D-4499-9E3A-025AA412D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AB38879-1A7F-4DC4-9ED7-8BD3D7F52E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0C2A41-326D-438C-8982-DFBA1262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7484C4-B243-4079-8D3E-356858E6B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4821F4-C896-47EC-9C88-8C2B3A66E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1401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39CDAA-D7E2-41B5-B49F-3D0E38220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33CC74-918C-4004-8FFD-B031FEB85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2135A3F-9989-4EC9-948F-A0A4437F7E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EEB634C-A826-487E-A4B4-1843C63E5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7330683-C697-4967-8FBD-064F9E3CB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E7FA126-9403-4E16-92D1-51635B3C8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8156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B6BC1E-A303-47E1-9713-C6C448837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E3AD3B1-9202-4CBB-B665-5E84B14DE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E122F54-C7B6-4E57-8AFB-3182172EF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338F84F-5D6B-4B92-95B8-78190B567D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55871D7-FF42-4E30-91AE-1331D5C7F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089A046-9031-4A93-98AE-D7012E76D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AB32581-6571-48F4-AA86-F8C873F26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23FBF26-92A5-4BFC-A81A-62484A8BD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7619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B0123B-ECEE-49ED-BCCC-E3154DA30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F49AC0F-2268-40DB-AD23-91DF207EE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D48DEEF-EC3B-42B6-B412-0F4B640D5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6F33491-93DC-4F89-94B5-5B9AB780A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8824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E9D2335-2DCC-4D94-9C1B-EAB8F5F31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4842860-1238-4BF3-BFAC-5AFD3A0DF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E03DB3-B7A7-4246-A378-9A8F6EC91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9155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2A50DE-5544-48AB-A3E7-9F9317DC8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D39CBE-7523-4695-983C-269802577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90F9D03-FE72-4BEF-925D-80410B264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17D7AF4-7638-48BC-A101-2CD98A6F5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F45E925-FBD8-4E38-BD3B-5F0A5EC0C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E2090A1-0B69-4F96-9F46-6D834F569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5472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196B87-2AD3-4E1C-BA37-917A83714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FFCDBE5-AD6E-48D9-AEDD-688323D461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97BCD23-5D99-4552-88B9-E6A5AA8C9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AA9CDC1-B93D-4455-B478-2E8B90974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3D45A78-0BD6-4AC4-A6DC-A63EBA48D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47A73A3-7146-4E56-B16A-88B2DBE7F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2263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4A538EA-E8B7-4025-A61A-0494FA8EF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05C9045-F503-48D1-BE0D-12A15F022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97E0643-D578-4BEF-B1C0-CA43D04011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3159-2BF9-403D-B077-1E0FB0501340}" type="datetimeFigureOut">
              <a:rPr kumimoji="1" lang="ja-JP" altLang="en-US" smtClean="0"/>
              <a:t>2023/2/24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767F7CB-BE00-4D45-BF76-BF4CF30DE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AD9C81-1D80-4470-A242-319303CED0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471BC-DCFB-4304-96B3-087EB2DDC1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164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6798EA57-CDE8-4A78-A472-9352863508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966440"/>
              </p:ext>
            </p:extLst>
          </p:nvPr>
        </p:nvGraphicFramePr>
        <p:xfrm>
          <a:off x="792480" y="1186245"/>
          <a:ext cx="4636256" cy="4771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4568">
                  <a:extLst>
                    <a:ext uri="{9D8B030D-6E8A-4147-A177-3AD203B41FA5}">
                      <a16:colId xmlns:a16="http://schemas.microsoft.com/office/drawing/2014/main" val="2050780936"/>
                    </a:ext>
                  </a:extLst>
                </a:gridCol>
                <a:gridCol w="1731688">
                  <a:extLst>
                    <a:ext uri="{9D8B030D-6E8A-4147-A177-3AD203B41FA5}">
                      <a16:colId xmlns:a16="http://schemas.microsoft.com/office/drawing/2014/main" val="614062839"/>
                    </a:ext>
                  </a:extLst>
                </a:gridCol>
              </a:tblGrid>
              <a:tr h="252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90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8215803"/>
                  </a:ext>
                </a:extLst>
              </a:tr>
              <a:tr h="252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age (</a:t>
                      </a:r>
                      <a:r>
                        <a:rPr lang="en-US" altLang="ja-JP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</a:t>
                      </a:r>
                      <a:r>
                        <a:rPr lang="en-US" altLang="ja-JP" sz="14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SD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74.0 ± 7.6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607534"/>
                  </a:ext>
                </a:extLst>
              </a:tr>
              <a:tr h="252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BMI </a:t>
                      </a:r>
                      <a:r>
                        <a:rPr lang="en-US" altLang="ja-JP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</a:t>
                      </a:r>
                      <a:r>
                        <a:rPr lang="en-US" altLang="ja-JP" sz="14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SD</a:t>
                      </a:r>
                      <a:r>
                        <a:rPr lang="en-US" altLang="ja-JP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23.0 ± 3.5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9953135"/>
                  </a:ext>
                </a:extLst>
              </a:tr>
              <a:tr h="252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initial PSA </a:t>
                      </a:r>
                      <a:r>
                        <a:rPr lang="en-US" altLang="ja-JP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</a:t>
                      </a:r>
                      <a:r>
                        <a:rPr lang="en-US" altLang="ja-JP" sz="14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SD</a:t>
                      </a:r>
                      <a:r>
                        <a:rPr lang="en-US" altLang="ja-JP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1300 ± 2786.1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7453237"/>
                  </a:ext>
                </a:extLst>
              </a:tr>
              <a:tr h="252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Gleason score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0421133"/>
                  </a:ext>
                </a:extLst>
              </a:tr>
              <a:tr h="252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3 + 3</a:t>
                      </a:r>
                      <a:endParaRPr 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5366140"/>
                  </a:ext>
                </a:extLst>
              </a:tr>
              <a:tr h="252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3 +</a:t>
                      </a:r>
                      <a:r>
                        <a:rPr lang="en-US" sz="1400" b="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0723720"/>
                  </a:ext>
                </a:extLst>
              </a:tr>
              <a:tr h="252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4</a:t>
                      </a:r>
                      <a:r>
                        <a:rPr lang="en-US" sz="1400" b="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</a:t>
                      </a: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5555611"/>
                  </a:ext>
                </a:extLst>
              </a:tr>
              <a:tr h="252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4</a:t>
                      </a:r>
                      <a:r>
                        <a:rPr lang="en-US" sz="1400" b="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</a:t>
                      </a: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2062334"/>
                  </a:ext>
                </a:extLst>
              </a:tr>
              <a:tr h="252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4</a:t>
                      </a:r>
                      <a:r>
                        <a:rPr lang="en-US" sz="1400" b="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</a:t>
                      </a: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994134"/>
                  </a:ext>
                </a:extLst>
              </a:tr>
              <a:tr h="252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5</a:t>
                      </a:r>
                      <a:r>
                        <a:rPr lang="en-US" sz="1400" b="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</a:t>
                      </a: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5740776"/>
                  </a:ext>
                </a:extLst>
              </a:tr>
              <a:tr h="252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5</a:t>
                      </a:r>
                      <a:r>
                        <a:rPr lang="en-US" sz="1400" b="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</a:t>
                      </a: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3125014"/>
                  </a:ext>
                </a:extLst>
              </a:tr>
              <a:tr h="252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Arial" panose="020B0604020202020204" pitchFamily="34" charset="0"/>
                          <a:ea typeface="ＭＳ 明朝" panose="02020609040205080304" pitchFamily="17" charset="-128"/>
                          <a:cs typeface="Arial" panose="020B0604020202020204" pitchFamily="34" charset="0"/>
                        </a:rPr>
                        <a:t>Bone metastases at diagnosis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76 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8260606"/>
                  </a:ext>
                </a:extLst>
              </a:tr>
              <a:tr h="2529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Initial therapy</a:t>
                      </a:r>
                      <a:endParaRPr lang="ja-JP" alt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2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CAB</a:t>
                      </a:r>
                      <a:endParaRPr 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5737968"/>
                  </a:ext>
                </a:extLst>
              </a:tr>
              <a:tr h="252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Surgical castration</a:t>
                      </a:r>
                      <a:endParaRPr 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9035304"/>
                  </a:ext>
                </a:extLst>
              </a:tr>
              <a:tr h="252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Radical</a:t>
                      </a:r>
                      <a:r>
                        <a:rPr lang="en-US" sz="1400" b="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prostatectomy</a:t>
                      </a:r>
                      <a:endParaRPr 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8533923"/>
                  </a:ext>
                </a:extLst>
              </a:tr>
              <a:tr h="21862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Radiation</a:t>
                      </a:r>
                      <a:endParaRPr lang="ja-JP" sz="1400" b="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Arial" panose="020B0604020202020204" pitchFamily="34" charset="0"/>
                          <a:ea typeface="ＭＳ 明朝" panose="02020609040205080304" pitchFamily="17" charset="-128"/>
                          <a:cs typeface="Arial" panose="020B0604020202020204" pitchFamily="34" charset="0"/>
                        </a:rPr>
                        <a:t>3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0579074"/>
                  </a:ext>
                </a:extLst>
              </a:tr>
              <a:tr h="252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CAB</a:t>
                      </a:r>
                      <a:r>
                        <a:rPr lang="ja-JP" sz="14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＋</a:t>
                      </a:r>
                      <a:r>
                        <a:rPr lang="en-US" altLang="ja-JP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adiation</a:t>
                      </a:r>
                      <a:endParaRPr 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3099844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CE3E02BB-3F51-4DE9-B37D-8C42910095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586414"/>
              </p:ext>
            </p:extLst>
          </p:nvPr>
        </p:nvGraphicFramePr>
        <p:xfrm>
          <a:off x="5973556" y="1186245"/>
          <a:ext cx="5065146" cy="4518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4144">
                  <a:extLst>
                    <a:ext uri="{9D8B030D-6E8A-4147-A177-3AD203B41FA5}">
                      <a16:colId xmlns:a16="http://schemas.microsoft.com/office/drawing/2014/main" val="233248288"/>
                    </a:ext>
                  </a:extLst>
                </a:gridCol>
                <a:gridCol w="1501002">
                  <a:extLst>
                    <a:ext uri="{9D8B030D-6E8A-4147-A177-3AD203B41FA5}">
                      <a16:colId xmlns:a16="http://schemas.microsoft.com/office/drawing/2014/main" val="964337537"/>
                    </a:ext>
                  </a:extLst>
                </a:gridCol>
              </a:tblGrid>
              <a:tr h="2824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90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9730600"/>
                  </a:ext>
                </a:extLst>
              </a:tr>
              <a:tr h="282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time-to-CRPC (month)</a:t>
                      </a:r>
                      <a:r>
                        <a:rPr lang="en-US" altLang="ja-JP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(± </a:t>
                      </a:r>
                      <a:r>
                        <a:rPr lang="en-US" altLang="ja-JP" sz="14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SD</a:t>
                      </a:r>
                      <a:r>
                        <a:rPr lang="en-US" altLang="ja-JP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34.4</a:t>
                      </a:r>
                      <a:r>
                        <a:rPr lang="ja-JP" altLang="en-US" sz="14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35.7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8903450"/>
                  </a:ext>
                </a:extLst>
              </a:tr>
              <a:tr h="282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PSA </a:t>
                      </a:r>
                      <a:r>
                        <a:rPr lang="en-US" altLang="ja-JP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</a:t>
                      </a:r>
                      <a:r>
                        <a:rPr lang="en-US" altLang="ja-JP" sz="14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SD</a:t>
                      </a:r>
                      <a:r>
                        <a:rPr lang="en-US" altLang="ja-JP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72.3</a:t>
                      </a:r>
                      <a:r>
                        <a:rPr lang="en-US" sz="140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 183.5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3479209"/>
                  </a:ext>
                </a:extLst>
              </a:tr>
              <a:tr h="282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Bone modifying agents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6797811"/>
                  </a:ext>
                </a:extLst>
              </a:tr>
              <a:tr h="282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Denosumab</a:t>
                      </a:r>
                      <a:endParaRPr lang="ja-JP" sz="1400" b="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142600"/>
                  </a:ext>
                </a:extLst>
              </a:tr>
              <a:tr h="282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Zoledronic</a:t>
                      </a:r>
                      <a:r>
                        <a:rPr lang="en-US" sz="1400" b="0" kern="1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acid</a:t>
                      </a:r>
                      <a:endParaRPr lang="ja-JP" sz="1400" b="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9930710"/>
                  </a:ext>
                </a:extLst>
              </a:tr>
              <a:tr h="282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Therapies after CRPC diagnosis</a:t>
                      </a:r>
                      <a:endParaRPr lang="ja-JP" sz="1400" b="1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947728"/>
                  </a:ext>
                </a:extLst>
              </a:tr>
              <a:tr h="282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No previous therapy (ENZ first-line)</a:t>
                      </a:r>
                      <a:endParaRPr 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9253255"/>
                  </a:ext>
                </a:extLst>
              </a:tr>
              <a:tr h="282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AAT</a:t>
                      </a:r>
                      <a:endParaRPr 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5447542"/>
                  </a:ext>
                </a:extLst>
              </a:tr>
              <a:tr h="282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Abiraterone</a:t>
                      </a:r>
                      <a:endParaRPr lang="ja-JP" sz="1400" b="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3756148"/>
                  </a:ext>
                </a:extLst>
              </a:tr>
              <a:tr h="282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Docetaxel</a:t>
                      </a:r>
                      <a:endParaRPr lang="ja-JP" sz="1400" b="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3373435"/>
                  </a:ext>
                </a:extLst>
              </a:tr>
              <a:tr h="282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Radium-223</a:t>
                      </a:r>
                      <a:endParaRPr lang="ja-JP" sz="1400" b="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7355247"/>
                  </a:ext>
                </a:extLst>
              </a:tr>
              <a:tr h="282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Metastases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2786490"/>
                  </a:ext>
                </a:extLst>
              </a:tr>
              <a:tr h="282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Lymph nodes</a:t>
                      </a:r>
                      <a:endParaRPr 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ja-JP" sz="140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9809700"/>
                  </a:ext>
                </a:extLst>
              </a:tr>
              <a:tr h="282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Lung</a:t>
                      </a:r>
                      <a:endParaRPr lang="ja-JP" sz="1400" b="0" kern="10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2031645"/>
                  </a:ext>
                </a:extLst>
              </a:tr>
              <a:tr h="2824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Liver</a:t>
                      </a:r>
                      <a:endParaRPr lang="ja-JP" sz="1400" b="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ja-JP" sz="1400" kern="1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9557380"/>
                  </a:ext>
                </a:extLst>
              </a:tr>
            </a:tbl>
          </a:graphicData>
        </a:graphic>
      </p:graphicFrame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2AEF963-CE3A-4341-9106-0132F465251B}"/>
              </a:ext>
            </a:extLst>
          </p:cNvPr>
          <p:cNvSpPr txBox="1"/>
          <p:nvPr/>
        </p:nvSpPr>
        <p:spPr>
          <a:xfrm>
            <a:off x="1588698" y="333856"/>
            <a:ext cx="848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lang="ja-JP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Patient characteristics. 1a. Characteristics at diagnosis of prostate cancer. 1b. Characteristics before enzalutamide administration</a:t>
            </a:r>
            <a:endParaRPr lang="ja-JP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905235" y="803987"/>
            <a:ext cx="50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1a.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920250" y="803987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1b.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649516" y="5991531"/>
            <a:ext cx="9048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AAT,  alternative nonsteroidal anti-androgen therapy; </a:t>
            </a:r>
            <a:r>
              <a:rPr lang="en-US" altLang="ja-JP" sz="1400" kern="100" dirty="0">
                <a:latin typeface="Arial" panose="020B0604020202020204" pitchFamily="34" charset="0"/>
                <a:cs typeface="Arial" panose="020B0604020202020204" pitchFamily="34" charset="0"/>
              </a:rPr>
              <a:t>BMI, body mass index; 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CAB, combined androgen blockade; CRPC, </a:t>
            </a:r>
            <a:r>
              <a:rPr lang="ja-JP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castration-resistant prostate cancer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PSA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prostate-specific antigen; 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SD, standard deviation 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477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コンテンツ プレースホルダー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4140743"/>
              </p:ext>
            </p:extLst>
          </p:nvPr>
        </p:nvGraphicFramePr>
        <p:xfrm>
          <a:off x="6210301" y="669823"/>
          <a:ext cx="5448300" cy="5613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6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1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kumimoji="1" lang="en-US" altLang="ja-JP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-value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0.737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BMI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0.543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Best PSA response after ENZ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0.281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Initial PSA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0.19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ALP at</a:t>
                      </a:r>
                      <a:r>
                        <a:rPr kumimoji="1" lang="en-US" altLang="ja-JP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 months after ENZ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0.004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Time-to-CRPC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0.753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528">
                <a:tc>
                  <a:txBody>
                    <a:bodyPr/>
                    <a:lstStyle/>
                    <a:p>
                      <a:r>
                        <a:rPr lang="en-US" altLang="ja-JP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Concomitant use of</a:t>
                      </a:r>
                      <a:r>
                        <a:rPr lang="en-US" altLang="ja-JP" sz="14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BMAs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0.041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</a:t>
                      </a:r>
                      <a:r>
                        <a:rPr kumimoji="1" lang="en-US" altLang="ja-JP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therapy before ENZ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0.182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AAT </a:t>
                      </a:r>
                      <a:r>
                        <a:rPr kumimoji="1" lang="en-US" altLang="ja-JP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before ENZ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0.777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Docetaxel</a:t>
                      </a:r>
                      <a:r>
                        <a:rPr kumimoji="1" lang="en-US" altLang="ja-JP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before ENZ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0.351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Abiraterone</a:t>
                      </a:r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before ENZ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0.233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Liver</a:t>
                      </a:r>
                      <a:r>
                        <a:rPr kumimoji="1" lang="en-US" altLang="ja-JP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metastases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1.01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Lung</a:t>
                      </a:r>
                      <a:r>
                        <a:rPr kumimoji="1" lang="en-US" altLang="ja-JP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metastases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Lymph</a:t>
                      </a:r>
                      <a:r>
                        <a:rPr kumimoji="1" lang="en-US" altLang="ja-JP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nodes metastases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0.565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438902E-AB5D-4E7C-A64A-5B2CB6E6AEE5}"/>
              </a:ext>
            </a:extLst>
          </p:cNvPr>
          <p:cNvSpPr txBox="1"/>
          <p:nvPr/>
        </p:nvSpPr>
        <p:spPr>
          <a:xfrm>
            <a:off x="126274" y="434776"/>
            <a:ext cx="518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Table 2.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Univariate analyses of clinical factors in patients with, or without a BSI decline response after enzalutamide administration</a:t>
            </a:r>
            <a:endParaRPr lang="ja-JP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11182" y="1665923"/>
            <a:ext cx="55800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ja-JP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wo clinical factors significant</a:t>
            </a:r>
            <a:r>
              <a:rPr lang="en-GB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ly</a:t>
            </a:r>
            <a:r>
              <a:rPr lang="en-GB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correlated with a BSI decline response: 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low ALP levels at 3 months after ENZ treatment </a:t>
            </a:r>
            <a:b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=0.004), and concomitant use of BMAs (</a:t>
            </a:r>
            <a:r>
              <a:rPr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=0.041)</a:t>
            </a:r>
            <a:r>
              <a:rPr lang="ja-JP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AAT, alternative nonsteroidal anti-androgen therapy; ALP, alkaline phosphatase; BMA, bone modifying agents; </a:t>
            </a:r>
            <a:r>
              <a:rPr lang="en-US" altLang="ja-JP" sz="1400" kern="100" dirty="0">
                <a:latin typeface="Arial" panose="020B0604020202020204" pitchFamily="34" charset="0"/>
                <a:cs typeface="Arial" panose="020B0604020202020204" pitchFamily="34" charset="0"/>
              </a:rPr>
              <a:t>BMI, body mass index; 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BSI, bone scan index; CRPC, </a:t>
            </a:r>
            <a:r>
              <a:rPr lang="ja-JP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castration-resistant prostate cancer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; ENZ, enzalutamide; PSA, prostate-specific antigen </a:t>
            </a:r>
          </a:p>
        </p:txBody>
      </p:sp>
    </p:spTree>
    <p:extLst>
      <p:ext uri="{BB962C8B-B14F-4D97-AF65-F5344CB8AC3E}">
        <p14:creationId xmlns:p14="http://schemas.microsoft.com/office/powerpoint/2010/main" val="824666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4071</TotalTime>
  <Words>384</Words>
  <Application>Microsoft Office PowerPoint</Application>
  <PresentationFormat>ワイド画面</PresentationFormat>
  <Paragraphs>104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政義 永田</dc:creator>
  <cp:lastModifiedBy>政義 永田</cp:lastModifiedBy>
  <cp:revision>98</cp:revision>
  <cp:lastPrinted>2021-01-19T00:19:30Z</cp:lastPrinted>
  <dcterms:created xsi:type="dcterms:W3CDTF">2020-11-22T13:38:21Z</dcterms:created>
  <dcterms:modified xsi:type="dcterms:W3CDTF">2023-02-24T02:16:26Z</dcterms:modified>
</cp:coreProperties>
</file>