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9" r:id="rId2"/>
    <p:sldId id="256" r:id="rId3"/>
    <p:sldId id="260" r:id="rId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2" d="100"/>
          <a:sy n="42" d="100"/>
        </p:scale>
        <p:origin x="78" y="7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066280-39BB-45F4-8554-0C9D4136CB59}" type="datetimeFigureOut">
              <a:rPr lang="zh-CN" altLang="en-US" smtClean="0"/>
              <a:t>2020/4/25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CA92BF-2BD6-4EC8-8DBD-2BD23CEFBA79}" type="slidenum">
              <a:rPr lang="zh-CN" altLang="en-US" smtClean="0"/>
              <a:t>‹#›</a:t>
            </a:fld>
            <a:endParaRPr lang="zh-CN" altLang="en-US"/>
          </a:p>
        </p:txBody>
      </p:sp>
    </p:spTree>
    <p:extLst>
      <p:ext uri="{BB962C8B-B14F-4D97-AF65-F5344CB8AC3E}">
        <p14:creationId xmlns:p14="http://schemas.microsoft.com/office/powerpoint/2010/main" val="287531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32C55AF2-9A67-4135-BD68-3927C9EA88BA}" type="datetimeFigureOut">
              <a:rPr lang="zh-CN" altLang="en-US" smtClean="0"/>
              <a:t>2020/4/25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A5D13FF-2BF0-41ED-A380-6D3DCDB16AC1}" type="slidenum">
              <a:rPr lang="zh-CN" altLang="en-US" smtClean="0"/>
              <a:t>‹#›</a:t>
            </a:fld>
            <a:endParaRPr lang="zh-CN" altLang="en-US"/>
          </a:p>
        </p:txBody>
      </p:sp>
    </p:spTree>
    <p:extLst>
      <p:ext uri="{BB962C8B-B14F-4D97-AF65-F5344CB8AC3E}">
        <p14:creationId xmlns:p14="http://schemas.microsoft.com/office/powerpoint/2010/main" val="2294989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2C55AF2-9A67-4135-BD68-3927C9EA88BA}" type="datetimeFigureOut">
              <a:rPr lang="zh-CN" altLang="en-US" smtClean="0"/>
              <a:t>2020/4/25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A5D13FF-2BF0-41ED-A380-6D3DCDB16AC1}" type="slidenum">
              <a:rPr lang="zh-CN" altLang="en-US" smtClean="0"/>
              <a:t>‹#›</a:t>
            </a:fld>
            <a:endParaRPr lang="zh-CN" altLang="en-US"/>
          </a:p>
        </p:txBody>
      </p:sp>
    </p:spTree>
    <p:extLst>
      <p:ext uri="{BB962C8B-B14F-4D97-AF65-F5344CB8AC3E}">
        <p14:creationId xmlns:p14="http://schemas.microsoft.com/office/powerpoint/2010/main" val="1464547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32C55AF2-9A67-4135-BD68-3927C9EA88BA}" type="datetimeFigureOut">
              <a:rPr lang="zh-CN" altLang="en-US" smtClean="0"/>
              <a:t>2020/4/25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A5D13FF-2BF0-41ED-A380-6D3DCDB16AC1}" type="slidenum">
              <a:rPr lang="zh-CN" altLang="en-US" smtClean="0"/>
              <a:t>‹#›</a:t>
            </a:fld>
            <a:endParaRPr lang="zh-CN" altLang="en-US"/>
          </a:p>
        </p:txBody>
      </p:sp>
    </p:spTree>
    <p:extLst>
      <p:ext uri="{BB962C8B-B14F-4D97-AF65-F5344CB8AC3E}">
        <p14:creationId xmlns:p14="http://schemas.microsoft.com/office/powerpoint/2010/main" val="2863324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2C55AF2-9A67-4135-BD68-3927C9EA88BA}" type="datetimeFigureOut">
              <a:rPr lang="zh-CN" altLang="en-US" smtClean="0"/>
              <a:t>2020/4/25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A5D13FF-2BF0-41ED-A380-6D3DCDB16AC1}" type="slidenum">
              <a:rPr lang="zh-CN" altLang="en-US" smtClean="0"/>
              <a:t>‹#›</a:t>
            </a:fld>
            <a:endParaRPr lang="zh-CN" altLang="en-US"/>
          </a:p>
        </p:txBody>
      </p:sp>
    </p:spTree>
    <p:extLst>
      <p:ext uri="{BB962C8B-B14F-4D97-AF65-F5344CB8AC3E}">
        <p14:creationId xmlns:p14="http://schemas.microsoft.com/office/powerpoint/2010/main" val="2340883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2C55AF2-9A67-4135-BD68-3927C9EA88BA}" type="datetimeFigureOut">
              <a:rPr lang="zh-CN" altLang="en-US" smtClean="0"/>
              <a:t>2020/4/25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A5D13FF-2BF0-41ED-A380-6D3DCDB16AC1}" type="slidenum">
              <a:rPr lang="zh-CN" altLang="en-US" smtClean="0"/>
              <a:t>‹#›</a:t>
            </a:fld>
            <a:endParaRPr lang="zh-CN" altLang="en-US"/>
          </a:p>
        </p:txBody>
      </p:sp>
    </p:spTree>
    <p:extLst>
      <p:ext uri="{BB962C8B-B14F-4D97-AF65-F5344CB8AC3E}">
        <p14:creationId xmlns:p14="http://schemas.microsoft.com/office/powerpoint/2010/main" val="3023716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2C55AF2-9A67-4135-BD68-3927C9EA88BA}" type="datetimeFigureOut">
              <a:rPr lang="zh-CN" altLang="en-US" smtClean="0"/>
              <a:t>2020/4/25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A5D13FF-2BF0-41ED-A380-6D3DCDB16AC1}" type="slidenum">
              <a:rPr lang="zh-CN" altLang="en-US" smtClean="0"/>
              <a:t>‹#›</a:t>
            </a:fld>
            <a:endParaRPr lang="zh-CN" altLang="en-US"/>
          </a:p>
        </p:txBody>
      </p:sp>
    </p:spTree>
    <p:extLst>
      <p:ext uri="{BB962C8B-B14F-4D97-AF65-F5344CB8AC3E}">
        <p14:creationId xmlns:p14="http://schemas.microsoft.com/office/powerpoint/2010/main" val="944199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C55AF2-9A67-4135-BD68-3927C9EA88BA}" type="datetimeFigureOut">
              <a:rPr lang="zh-CN" altLang="en-US" smtClean="0"/>
              <a:t>2020/4/25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A5D13FF-2BF0-41ED-A380-6D3DCDB16AC1}" type="slidenum">
              <a:rPr lang="zh-CN" altLang="en-US" smtClean="0"/>
              <a:t>‹#›</a:t>
            </a:fld>
            <a:endParaRPr lang="zh-CN" altLang="en-US"/>
          </a:p>
        </p:txBody>
      </p:sp>
    </p:spTree>
    <p:extLst>
      <p:ext uri="{BB962C8B-B14F-4D97-AF65-F5344CB8AC3E}">
        <p14:creationId xmlns:p14="http://schemas.microsoft.com/office/powerpoint/2010/main" val="1186695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32C55AF2-9A67-4135-BD68-3927C9EA88BA}" type="datetimeFigureOut">
              <a:rPr lang="zh-CN" altLang="en-US" smtClean="0"/>
              <a:t>2020/4/25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A5D13FF-2BF0-41ED-A380-6D3DCDB16AC1}" type="slidenum">
              <a:rPr lang="zh-CN" altLang="en-US" smtClean="0"/>
              <a:t>‹#›</a:t>
            </a:fld>
            <a:endParaRPr lang="zh-CN" altLang="en-US"/>
          </a:p>
        </p:txBody>
      </p:sp>
    </p:spTree>
    <p:extLst>
      <p:ext uri="{BB962C8B-B14F-4D97-AF65-F5344CB8AC3E}">
        <p14:creationId xmlns:p14="http://schemas.microsoft.com/office/powerpoint/2010/main" val="1475700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32C55AF2-9A67-4135-BD68-3927C9EA88BA}" type="datetimeFigureOut">
              <a:rPr lang="zh-CN" altLang="en-US" smtClean="0"/>
              <a:t>2020/4/25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A5D13FF-2BF0-41ED-A380-6D3DCDB16AC1}" type="slidenum">
              <a:rPr lang="zh-CN" altLang="en-US" smtClean="0"/>
              <a:t>‹#›</a:t>
            </a:fld>
            <a:endParaRPr lang="zh-CN" altLang="en-US"/>
          </a:p>
        </p:txBody>
      </p:sp>
    </p:spTree>
    <p:extLst>
      <p:ext uri="{BB962C8B-B14F-4D97-AF65-F5344CB8AC3E}">
        <p14:creationId xmlns:p14="http://schemas.microsoft.com/office/powerpoint/2010/main" val="3429891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2C55AF2-9A67-4135-BD68-3927C9EA88BA}" type="datetimeFigureOut">
              <a:rPr lang="zh-CN" altLang="en-US" smtClean="0"/>
              <a:t>2020/4/25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A5D13FF-2BF0-41ED-A380-6D3DCDB16AC1}" type="slidenum">
              <a:rPr lang="zh-CN" altLang="en-US" smtClean="0"/>
              <a:t>‹#›</a:t>
            </a:fld>
            <a:endParaRPr lang="zh-CN" altLang="en-US"/>
          </a:p>
        </p:txBody>
      </p:sp>
    </p:spTree>
    <p:extLst>
      <p:ext uri="{BB962C8B-B14F-4D97-AF65-F5344CB8AC3E}">
        <p14:creationId xmlns:p14="http://schemas.microsoft.com/office/powerpoint/2010/main" val="477401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2C55AF2-9A67-4135-BD68-3927C9EA88BA}" type="datetimeFigureOut">
              <a:rPr lang="zh-CN" altLang="en-US" smtClean="0"/>
              <a:t>2020/4/25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A5D13FF-2BF0-41ED-A380-6D3DCDB16AC1}" type="slidenum">
              <a:rPr lang="zh-CN" altLang="en-US" smtClean="0"/>
              <a:t>‹#›</a:t>
            </a:fld>
            <a:endParaRPr lang="zh-CN" altLang="en-US"/>
          </a:p>
        </p:txBody>
      </p:sp>
    </p:spTree>
    <p:extLst>
      <p:ext uri="{BB962C8B-B14F-4D97-AF65-F5344CB8AC3E}">
        <p14:creationId xmlns:p14="http://schemas.microsoft.com/office/powerpoint/2010/main" val="1104421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C55AF2-9A67-4135-BD68-3927C9EA88BA}" type="datetimeFigureOut">
              <a:rPr lang="zh-CN" altLang="en-US" smtClean="0"/>
              <a:t>2020/4/25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5D13FF-2BF0-41ED-A380-6D3DCDB16AC1}" type="slidenum">
              <a:rPr lang="zh-CN" altLang="en-US" smtClean="0"/>
              <a:t>‹#›</a:t>
            </a:fld>
            <a:endParaRPr lang="zh-CN" altLang="en-US"/>
          </a:p>
        </p:txBody>
      </p:sp>
    </p:spTree>
    <p:extLst>
      <p:ext uri="{BB962C8B-B14F-4D97-AF65-F5344CB8AC3E}">
        <p14:creationId xmlns:p14="http://schemas.microsoft.com/office/powerpoint/2010/main" val="2272216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36357" y="0"/>
            <a:ext cx="11162743" cy="6559865"/>
          </a:xfrm>
          <a:prstGeom prst="rect">
            <a:avLst/>
          </a:prstGeom>
        </p:spPr>
      </p:pic>
    </p:spTree>
    <p:extLst>
      <p:ext uri="{BB962C8B-B14F-4D97-AF65-F5344CB8AC3E}">
        <p14:creationId xmlns:p14="http://schemas.microsoft.com/office/powerpoint/2010/main" val="21512333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34060" y="60668"/>
            <a:ext cx="12260119" cy="6736664"/>
          </a:xfrm>
          <a:prstGeom prst="rect">
            <a:avLst/>
          </a:prstGeom>
        </p:spPr>
      </p:pic>
    </p:spTree>
    <p:extLst>
      <p:ext uri="{BB962C8B-B14F-4D97-AF65-F5344CB8AC3E}">
        <p14:creationId xmlns:p14="http://schemas.microsoft.com/office/powerpoint/2010/main" val="10011874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475259" y="117693"/>
            <a:ext cx="8502932" cy="6370975"/>
          </a:xfrm>
          <a:prstGeom prst="rect">
            <a:avLst/>
          </a:prstGeom>
        </p:spPr>
        <p:txBody>
          <a:bodyPr wrap="square">
            <a:spAutoFit/>
          </a:bodyPr>
          <a:lstStyle/>
          <a:p>
            <a:pPr>
              <a:lnSpc>
                <a:spcPct val="150000"/>
              </a:lnSpc>
            </a:pPr>
            <a:r>
              <a:rPr lang="en-US" altLang="zh-CN" sz="1600" dirty="0" smtClean="0">
                <a:latin typeface="Times New Roman" panose="02020603050405020304" pitchFamily="18" charset="0"/>
                <a:cs typeface="Times New Roman" panose="02020603050405020304" pitchFamily="18" charset="0"/>
              </a:rPr>
              <a:t>Fig </a:t>
            </a:r>
            <a:r>
              <a:rPr lang="en-US" altLang="zh-CN" sz="1600" dirty="0">
                <a:latin typeface="Times New Roman" panose="02020603050405020304" pitchFamily="18" charset="0"/>
                <a:cs typeface="Times New Roman" panose="02020603050405020304" pitchFamily="18" charset="0"/>
              </a:rPr>
              <a:t>S1. Identification of the </a:t>
            </a:r>
            <a:r>
              <a:rPr lang="en-US" altLang="zh-CN" sz="1600" dirty="0" smtClean="0">
                <a:latin typeface="Times New Roman" panose="02020603050405020304" pitchFamily="18" charset="0"/>
                <a:cs typeface="Times New Roman" panose="02020603050405020304" pitchFamily="18" charset="0"/>
              </a:rPr>
              <a:t>primary </a:t>
            </a:r>
            <a:r>
              <a:rPr lang="en-US" altLang="zh-CN" sz="1600" dirty="0">
                <a:latin typeface="Times New Roman" panose="02020603050405020304" pitchFamily="18" charset="0"/>
                <a:cs typeface="Times New Roman" panose="02020603050405020304" pitchFamily="18" charset="0"/>
              </a:rPr>
              <a:t>trophoblast cells and HTR-8/</a:t>
            </a:r>
            <a:r>
              <a:rPr lang="en-US" altLang="zh-CN" sz="1600" dirty="0" err="1">
                <a:latin typeface="Times New Roman" panose="02020603050405020304" pitchFamily="18" charset="0"/>
                <a:cs typeface="Times New Roman" panose="02020603050405020304" pitchFamily="18" charset="0"/>
              </a:rPr>
              <a:t>SVneo</a:t>
            </a:r>
            <a:r>
              <a:rPr lang="en-US" altLang="zh-CN" sz="1600" dirty="0">
                <a:latin typeface="Times New Roman" panose="02020603050405020304" pitchFamily="18" charset="0"/>
                <a:cs typeface="Times New Roman" panose="02020603050405020304" pitchFamily="18" charset="0"/>
              </a:rPr>
              <a:t> cells. (a) Immunostaining for KRT7 and HLA-G in the primary trophoblast cells from the first-trimester human placentae (sixth to nine weeks of gestation). Nuclei were stained with DAPI. Scale bar, 20 </a:t>
            </a:r>
            <a:r>
              <a:rPr lang="el-GR" altLang="zh-CN" sz="1600" dirty="0">
                <a:latin typeface="Times New Roman" panose="02020603050405020304" pitchFamily="18" charset="0"/>
                <a:cs typeface="Times New Roman" panose="02020603050405020304" pitchFamily="18" charset="0"/>
              </a:rPr>
              <a:t>μ</a:t>
            </a:r>
            <a:r>
              <a:rPr lang="en-US" altLang="zh-CN" sz="1600" dirty="0">
                <a:latin typeface="Times New Roman" panose="02020603050405020304" pitchFamily="18" charset="0"/>
                <a:cs typeface="Times New Roman" panose="02020603050405020304" pitchFamily="18" charset="0"/>
              </a:rPr>
              <a:t>m. (b ) Immunostaining for KRT7 and HLA-G in HTR-8/</a:t>
            </a:r>
            <a:r>
              <a:rPr lang="en-US" altLang="zh-CN" sz="1600" dirty="0" err="1">
                <a:latin typeface="Times New Roman" panose="02020603050405020304" pitchFamily="18" charset="0"/>
                <a:cs typeface="Times New Roman" panose="02020603050405020304" pitchFamily="18" charset="0"/>
              </a:rPr>
              <a:t>SVneo</a:t>
            </a:r>
            <a:r>
              <a:rPr lang="en-US" altLang="zh-CN" sz="1600" dirty="0">
                <a:latin typeface="Times New Roman" panose="02020603050405020304" pitchFamily="18" charset="0"/>
                <a:cs typeface="Times New Roman" panose="02020603050405020304" pitchFamily="18" charset="0"/>
              </a:rPr>
              <a:t> cells. Nuclei were stained with DAPI. Scale bar, 20 </a:t>
            </a:r>
            <a:r>
              <a:rPr lang="el-GR" altLang="zh-CN" sz="1600" dirty="0">
                <a:latin typeface="Times New Roman" panose="02020603050405020304" pitchFamily="18" charset="0"/>
                <a:cs typeface="Times New Roman" panose="02020603050405020304" pitchFamily="18" charset="0"/>
              </a:rPr>
              <a:t>μ</a:t>
            </a:r>
            <a:r>
              <a:rPr lang="en-US" altLang="zh-CN" sz="1600" dirty="0">
                <a:latin typeface="Times New Roman" panose="02020603050405020304" pitchFamily="18" charset="0"/>
                <a:cs typeface="Times New Roman" panose="02020603050405020304" pitchFamily="18" charset="0"/>
              </a:rPr>
              <a:t>m.  (c) </a:t>
            </a:r>
            <a:r>
              <a:rPr lang="en-US" altLang="zh-CN" sz="1600" dirty="0" err="1">
                <a:latin typeface="Times New Roman" panose="02020603050405020304" pitchFamily="18" charset="0"/>
                <a:cs typeface="Times New Roman" panose="02020603050405020304" pitchFamily="18" charset="0"/>
              </a:rPr>
              <a:t>Flowcytometry</a:t>
            </a:r>
            <a:r>
              <a:rPr lang="en-US" altLang="zh-CN" sz="1600" dirty="0">
                <a:latin typeface="Times New Roman" panose="02020603050405020304" pitchFamily="18" charset="0"/>
                <a:cs typeface="Times New Roman" panose="02020603050405020304" pitchFamily="18" charset="0"/>
              </a:rPr>
              <a:t> analysis of KRT7and HLA-G on the primary trophoblast cells from two patients.</a:t>
            </a:r>
          </a:p>
          <a:p>
            <a:pPr>
              <a:lnSpc>
                <a:spcPct val="150000"/>
              </a:lnSpc>
            </a:pPr>
            <a:endParaRPr lang="en-US" altLang="zh-CN" sz="1600" dirty="0">
              <a:latin typeface="Times New Roman" panose="02020603050405020304" pitchFamily="18" charset="0"/>
              <a:cs typeface="Times New Roman" panose="02020603050405020304" pitchFamily="18" charset="0"/>
            </a:endParaRPr>
          </a:p>
          <a:p>
            <a:pPr>
              <a:lnSpc>
                <a:spcPct val="150000"/>
              </a:lnSpc>
            </a:pPr>
            <a:r>
              <a:rPr lang="en-US" altLang="zh-CN" sz="1600" dirty="0" smtClean="0">
                <a:latin typeface="Times New Roman" panose="02020603050405020304" pitchFamily="18" charset="0"/>
                <a:cs typeface="Times New Roman" panose="02020603050405020304" pitchFamily="18" charset="0"/>
              </a:rPr>
              <a:t>Fig S2</a:t>
            </a:r>
            <a:r>
              <a:rPr lang="en-US" altLang="zh-CN" sz="1600" b="1" dirty="0" smtClean="0">
                <a:latin typeface="Times New Roman" panose="02020603050405020304" pitchFamily="18" charset="0"/>
                <a:cs typeface="Times New Roman" panose="02020603050405020304" pitchFamily="18" charset="0"/>
              </a:rPr>
              <a:t>.</a:t>
            </a:r>
            <a:r>
              <a:rPr lang="en-US" altLang="zh-CN" sz="1600" dirty="0" smtClean="0">
                <a:latin typeface="Times New Roman" panose="02020603050405020304" pitchFamily="18" charset="0"/>
                <a:cs typeface="Times New Roman" panose="02020603050405020304" pitchFamily="18" charset="0"/>
              </a:rPr>
              <a:t> Generation and cultivation of EVT Cells from </a:t>
            </a:r>
            <a:r>
              <a:rPr lang="en-US" altLang="zh-CN" sz="1600" dirty="0" err="1" smtClean="0">
                <a:latin typeface="Times New Roman" panose="02020603050405020304" pitchFamily="18" charset="0"/>
                <a:cs typeface="Times New Roman" panose="02020603050405020304" pitchFamily="18" charset="0"/>
              </a:rPr>
              <a:t>hESCs</a:t>
            </a:r>
            <a:r>
              <a:rPr lang="en-US" altLang="zh-CN" sz="1600" dirty="0" smtClean="0">
                <a:latin typeface="Times New Roman" panose="02020603050405020304" pitchFamily="18" charset="0"/>
                <a:cs typeface="Times New Roman" panose="02020603050405020304" pitchFamily="18" charset="0"/>
              </a:rPr>
              <a:t> and </a:t>
            </a:r>
            <a:r>
              <a:rPr lang="en-US" altLang="zh-CN" sz="1600" dirty="0" err="1" smtClean="0">
                <a:latin typeface="Times New Roman" panose="02020603050405020304" pitchFamily="18" charset="0"/>
                <a:cs typeface="Times New Roman" panose="02020603050405020304" pitchFamily="18" charset="0"/>
              </a:rPr>
              <a:t>hiPSCs</a:t>
            </a:r>
            <a:r>
              <a:rPr lang="en-US" altLang="zh-CN" sz="1600" dirty="0" smtClean="0">
                <a:latin typeface="Times New Roman" panose="02020603050405020304" pitchFamily="18" charset="0"/>
                <a:cs typeface="Times New Roman" panose="02020603050405020304" pitchFamily="18" charset="0"/>
              </a:rPr>
              <a:t> in 10cm culture dish. (a) Images showing morphological changes of </a:t>
            </a:r>
            <a:r>
              <a:rPr lang="en-US" altLang="zh-CN" sz="1600" dirty="0" err="1" smtClean="0">
                <a:latin typeface="Times New Roman" panose="02020603050405020304" pitchFamily="18" charset="0"/>
                <a:cs typeface="Times New Roman" panose="02020603050405020304" pitchFamily="18" charset="0"/>
              </a:rPr>
              <a:t>hESCs</a:t>
            </a:r>
            <a:r>
              <a:rPr lang="en-US" altLang="zh-CN" sz="1600" dirty="0" smtClean="0">
                <a:latin typeface="Times New Roman" panose="02020603050405020304" pitchFamily="18" charset="0"/>
                <a:cs typeface="Times New Roman" panose="02020603050405020304" pitchFamily="18" charset="0"/>
              </a:rPr>
              <a:t> and </a:t>
            </a:r>
            <a:r>
              <a:rPr lang="en-US" altLang="zh-CN" sz="1600" dirty="0" err="1" smtClean="0">
                <a:latin typeface="Times New Roman" panose="02020603050405020304" pitchFamily="18" charset="0"/>
                <a:cs typeface="Times New Roman" panose="02020603050405020304" pitchFamily="18" charset="0"/>
              </a:rPr>
              <a:t>hiPSCs</a:t>
            </a:r>
            <a:r>
              <a:rPr lang="en-US" altLang="zh-CN" sz="1600" dirty="0" smtClean="0">
                <a:latin typeface="Times New Roman" panose="02020603050405020304" pitchFamily="18" charset="0"/>
                <a:cs typeface="Times New Roman" panose="02020603050405020304" pitchFamily="18" charset="0"/>
              </a:rPr>
              <a:t> after differentiation induction at day 0, 3, 6 and 9, respectively. The EVT medium contains Y27632, A83-01, NRG1, </a:t>
            </a:r>
            <a:r>
              <a:rPr lang="en-US" altLang="zh-CN" sz="1600" dirty="0" err="1" smtClean="0">
                <a:latin typeface="Times New Roman" panose="02020603050405020304" pitchFamily="18" charset="0"/>
                <a:cs typeface="Times New Roman" panose="02020603050405020304" pitchFamily="18" charset="0"/>
              </a:rPr>
              <a:t>matrigel</a:t>
            </a:r>
            <a:r>
              <a:rPr lang="en-US" altLang="zh-CN" sz="1600" dirty="0" smtClean="0">
                <a:latin typeface="Times New Roman" panose="02020603050405020304" pitchFamily="18" charset="0"/>
                <a:cs typeface="Times New Roman" panose="02020603050405020304" pitchFamily="18" charset="0"/>
              </a:rPr>
              <a:t> and KSR at day 0. AT day 3, this medium was replaced with another medium without NRG1. At day 6, the medium was replaced with another medium without NRG1 and KSR. The EVT-like cells were harvested at day 9. The cells have an epithelial-like morphology. Scale bar, 200 </a:t>
            </a:r>
            <a:r>
              <a:rPr lang="el-GR" altLang="zh-CN" sz="1600" dirty="0" smtClean="0">
                <a:latin typeface="Times New Roman" panose="02020603050405020304" pitchFamily="18" charset="0"/>
                <a:cs typeface="Times New Roman" panose="02020603050405020304" pitchFamily="18" charset="0"/>
              </a:rPr>
              <a:t>μ</a:t>
            </a:r>
            <a:r>
              <a:rPr lang="en-US" altLang="zh-CN" sz="1600" dirty="0" smtClean="0">
                <a:latin typeface="Times New Roman" panose="02020603050405020304" pitchFamily="18" charset="0"/>
                <a:cs typeface="Times New Roman" panose="02020603050405020304" pitchFamily="18" charset="0"/>
              </a:rPr>
              <a:t>m.</a:t>
            </a:r>
            <a:r>
              <a:rPr lang="en-US" altLang="zh-CN" sz="1600" dirty="0" smtClean="0">
                <a:latin typeface="Times New Roman" panose="02020603050405020304" pitchFamily="18" charset="0"/>
                <a:ea typeface="楷体" panose="02010609060101010101" charset="-122"/>
                <a:cs typeface="Times New Roman" panose="02020603050405020304" pitchFamily="18" charset="0"/>
                <a:sym typeface="+mn-ea"/>
              </a:rPr>
              <a:t> (b) </a:t>
            </a:r>
            <a:r>
              <a:rPr lang="en-US" altLang="zh-CN" sz="1600" dirty="0" smtClean="0">
                <a:latin typeface="Times New Roman" panose="02020603050405020304" pitchFamily="18" charset="0"/>
                <a:cs typeface="Times New Roman" panose="02020603050405020304" pitchFamily="18" charset="0"/>
              </a:rPr>
              <a:t>Flow cytometry analysis of HLA-G+ and KRT7+ cells derived from the differentiation of </a:t>
            </a:r>
            <a:r>
              <a:rPr lang="en-US" altLang="zh-CN" sz="1600" dirty="0" err="1" smtClean="0">
                <a:latin typeface="Times New Roman" panose="02020603050405020304" pitchFamily="18" charset="0"/>
                <a:cs typeface="Times New Roman" panose="02020603050405020304" pitchFamily="18" charset="0"/>
              </a:rPr>
              <a:t>hESCs</a:t>
            </a:r>
            <a:r>
              <a:rPr lang="en-US" altLang="zh-CN" sz="1600" dirty="0" smtClean="0">
                <a:latin typeface="Times New Roman" panose="02020603050405020304" pitchFamily="18" charset="0"/>
                <a:cs typeface="Times New Roman" panose="02020603050405020304" pitchFamily="18" charset="0"/>
              </a:rPr>
              <a:t> and </a:t>
            </a:r>
            <a:r>
              <a:rPr lang="en-US" altLang="zh-CN" sz="1600" dirty="0" err="1" smtClean="0">
                <a:latin typeface="Times New Roman" panose="02020603050405020304" pitchFamily="18" charset="0"/>
                <a:cs typeface="Times New Roman" panose="02020603050405020304" pitchFamily="18" charset="0"/>
              </a:rPr>
              <a:t>hiPSCs</a:t>
            </a:r>
            <a:r>
              <a:rPr lang="en-US" altLang="zh-CN" sz="1600" dirty="0" smtClean="0">
                <a:latin typeface="Times New Roman" panose="02020603050405020304" pitchFamily="18" charset="0"/>
                <a:cs typeface="Times New Roman" panose="02020603050405020304" pitchFamily="18" charset="0"/>
              </a:rPr>
              <a:t> at day 9. (c) Percentage of KRT7 and HLA-G positive cells derived from </a:t>
            </a:r>
            <a:r>
              <a:rPr lang="en-US" altLang="zh-CN" sz="1600" dirty="0" err="1">
                <a:latin typeface="Times New Roman" panose="02020603050405020304" pitchFamily="18" charset="0"/>
                <a:cs typeface="Times New Roman" panose="02020603050405020304" pitchFamily="18" charset="0"/>
              </a:rPr>
              <a:t>hESCs</a:t>
            </a:r>
            <a:r>
              <a:rPr lang="en-US" altLang="zh-CN" sz="1600" dirty="0">
                <a:latin typeface="Times New Roman" panose="02020603050405020304" pitchFamily="18" charset="0"/>
                <a:cs typeface="Times New Roman" panose="02020603050405020304" pitchFamily="18" charset="0"/>
              </a:rPr>
              <a:t> and </a:t>
            </a:r>
            <a:r>
              <a:rPr lang="en-US" altLang="zh-CN" sz="1600" dirty="0" err="1" smtClean="0">
                <a:latin typeface="Times New Roman" panose="02020603050405020304" pitchFamily="18" charset="0"/>
                <a:cs typeface="Times New Roman" panose="02020603050405020304" pitchFamily="18" charset="0"/>
              </a:rPr>
              <a:t>hiPSCs</a:t>
            </a:r>
            <a:r>
              <a:rPr lang="en-US" altLang="zh-CN" sz="1600" dirty="0" smtClean="0">
                <a:latin typeface="Times New Roman" panose="02020603050405020304" pitchFamily="18" charset="0"/>
                <a:cs typeface="Times New Roman" panose="02020603050405020304" pitchFamily="18" charset="0"/>
              </a:rPr>
              <a:t>. *P</a:t>
            </a:r>
            <a:r>
              <a:rPr lang="zh-CN" altLang="en-US" sz="1600" dirty="0" smtClean="0">
                <a:latin typeface="Times New Roman" panose="02020603050405020304" pitchFamily="18" charset="0"/>
                <a:cs typeface="Times New Roman" panose="02020603050405020304" pitchFamily="18" charset="0"/>
              </a:rPr>
              <a:t>＜</a:t>
            </a:r>
            <a:r>
              <a:rPr lang="en-US" altLang="zh-CN" sz="1600" dirty="0">
                <a:latin typeface="Times New Roman" panose="02020603050405020304" pitchFamily="18" charset="0"/>
                <a:cs typeface="Times New Roman" panose="02020603050405020304" pitchFamily="18" charset="0"/>
              </a:rPr>
              <a:t>0.05 compared with the control. (d) Images showing morphological changes of  </a:t>
            </a:r>
            <a:r>
              <a:rPr lang="en-US" altLang="zh-CN" sz="1600" dirty="0" err="1">
                <a:latin typeface="Times New Roman" panose="02020603050405020304" pitchFamily="18" charset="0"/>
                <a:cs typeface="Times New Roman" panose="02020603050405020304" pitchFamily="18" charset="0"/>
              </a:rPr>
              <a:t>hiESCs</a:t>
            </a:r>
            <a:r>
              <a:rPr lang="en-US" altLang="zh-CN" sz="1600" dirty="0">
                <a:latin typeface="Times New Roman" panose="02020603050405020304" pitchFamily="18" charset="0"/>
                <a:cs typeface="Times New Roman" panose="02020603050405020304" pitchFamily="18" charset="0"/>
              </a:rPr>
              <a:t>-EVT and </a:t>
            </a:r>
            <a:r>
              <a:rPr lang="en-US" altLang="zh-CN" sz="1600" dirty="0" err="1">
                <a:latin typeface="Times New Roman" panose="02020603050405020304" pitchFamily="18" charset="0"/>
                <a:cs typeface="Times New Roman" panose="02020603050405020304" pitchFamily="18" charset="0"/>
              </a:rPr>
              <a:t>hiPSCs</a:t>
            </a:r>
            <a:r>
              <a:rPr lang="en-US" altLang="zh-CN" sz="1600" dirty="0">
                <a:latin typeface="Times New Roman" panose="02020603050405020304" pitchFamily="18" charset="0"/>
                <a:cs typeface="Times New Roman" panose="02020603050405020304" pitchFamily="18" charset="0"/>
              </a:rPr>
              <a:t>-EVT cells after passed </a:t>
            </a:r>
            <a:r>
              <a:rPr lang="en-US" altLang="zh-CN" sz="1600" dirty="0" smtClean="0">
                <a:latin typeface="Times New Roman" panose="02020603050405020304" pitchFamily="18" charset="0"/>
                <a:cs typeface="Times New Roman" panose="02020603050405020304" pitchFamily="18" charset="0"/>
              </a:rPr>
              <a:t>three to five </a:t>
            </a:r>
            <a:r>
              <a:rPr lang="en-US" altLang="zh-CN" sz="1600" dirty="0">
                <a:latin typeface="Times New Roman" panose="02020603050405020304" pitchFamily="18" charset="0"/>
                <a:cs typeface="Times New Roman" panose="02020603050405020304" pitchFamily="18" charset="0"/>
              </a:rPr>
              <a:t>times. The cells underwent epithelial-mesenchymal transition. Scale bar, 200 </a:t>
            </a:r>
            <a:r>
              <a:rPr lang="en-US" altLang="zh-CN" sz="1600" dirty="0" err="1">
                <a:latin typeface="Times New Roman" panose="02020603050405020304" pitchFamily="18" charset="0"/>
                <a:cs typeface="Times New Roman" panose="02020603050405020304" pitchFamily="18" charset="0"/>
              </a:rPr>
              <a:t>μm</a:t>
            </a:r>
            <a:r>
              <a:rPr lang="en-US" altLang="zh-CN" sz="1600" dirty="0">
                <a:latin typeface="Times New Roman" panose="02020603050405020304" pitchFamily="18" charset="0"/>
                <a:cs typeface="Times New Roman" panose="02020603050405020304" pitchFamily="18" charset="0"/>
              </a:rPr>
              <a:t>. Data shown were compiled from three independent experiments.</a:t>
            </a:r>
            <a:endParaRPr lang="en-US" altLang="zh-CN" sz="16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44077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TotalTime>
  <Words>298</Words>
  <Application>Microsoft Office PowerPoint</Application>
  <PresentationFormat>宽屏</PresentationFormat>
  <Paragraphs>3</Paragraphs>
  <Slides>3</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3</vt:i4>
      </vt:variant>
    </vt:vector>
  </HeadingPairs>
  <TitlesOfParts>
    <vt:vector size="9" baseType="lpstr">
      <vt:lpstr>等线</vt:lpstr>
      <vt:lpstr>等线 Light</vt:lpstr>
      <vt:lpstr>楷体</vt:lpstr>
      <vt:lpstr>Arial</vt:lpstr>
      <vt:lpstr>Times New Roman</vt:lpstr>
      <vt:lpstr>Office 主题​​</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Windows 用户</cp:lastModifiedBy>
  <cp:revision>10</cp:revision>
  <dcterms:created xsi:type="dcterms:W3CDTF">2020-01-14T03:42:28Z</dcterms:created>
  <dcterms:modified xsi:type="dcterms:W3CDTF">2020-04-25T16:01:41Z</dcterms:modified>
</cp:coreProperties>
</file>