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4"/>
  </p:notesMasterIdLst>
  <p:sldIdLst>
    <p:sldId id="268" r:id="rId2"/>
    <p:sldId id="270" r:id="rId3"/>
  </p:sldIdLst>
  <p:sldSz cx="7559675" cy="106918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43" userDrawn="1">
          <p15:clr>
            <a:srgbClr val="A4A3A4"/>
          </p15:clr>
        </p15:guide>
        <p15:guide id="2" pos="249" userDrawn="1">
          <p15:clr>
            <a:srgbClr val="A4A3A4"/>
          </p15:clr>
        </p15:guide>
        <p15:guide id="3" pos="2381" userDrawn="1">
          <p15:clr>
            <a:srgbClr val="A4A3A4"/>
          </p15:clr>
        </p15:guide>
        <p15:guide id="4" pos="4513" userDrawn="1">
          <p15:clr>
            <a:srgbClr val="A4A3A4"/>
          </p15:clr>
        </p15:guide>
        <p15:guide id="5" pos="3447" userDrawn="1">
          <p15:clr>
            <a:srgbClr val="A4A3A4"/>
          </p15:clr>
        </p15:guide>
        <p15:guide id="7" orient="horz" pos="4842" userDrawn="1">
          <p15:clr>
            <a:srgbClr val="A4A3A4"/>
          </p15:clr>
        </p15:guide>
        <p15:guide id="9" orient="horz" pos="4887" userDrawn="1">
          <p15:clr>
            <a:srgbClr val="A4A3A4"/>
          </p15:clr>
        </p15:guide>
        <p15:guide id="10" orient="horz" pos="5068" userDrawn="1">
          <p15:clr>
            <a:srgbClr val="A4A3A4"/>
          </p15:clr>
        </p15:guide>
        <p15:guide id="11" orient="horz" pos="578" userDrawn="1">
          <p15:clr>
            <a:srgbClr val="A4A3A4"/>
          </p15:clr>
        </p15:guide>
        <p15:guide id="12" pos="13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7E"/>
    <a:srgbClr val="807FFF"/>
    <a:srgbClr val="00D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51"/>
    <p:restoredTop sz="94655"/>
  </p:normalViewPr>
  <p:slideViewPr>
    <p:cSldViewPr snapToGrid="0" snapToObjects="1" showGuides="1">
      <p:cViewPr varScale="1">
        <p:scale>
          <a:sx n="72" d="100"/>
          <a:sy n="72" d="100"/>
        </p:scale>
        <p:origin x="3264" y="208"/>
      </p:cViewPr>
      <p:guideLst>
        <p:guide orient="horz" pos="4343"/>
        <p:guide pos="249"/>
        <p:guide pos="2381"/>
        <p:guide pos="4513"/>
        <p:guide pos="3447"/>
        <p:guide orient="horz" pos="4842"/>
        <p:guide orient="horz" pos="4887"/>
        <p:guide orient="horz" pos="5068"/>
        <p:guide orient="horz" pos="578"/>
        <p:guide pos="13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938B4-FFE1-4C49-B21B-ECF81B06DD07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54438" y="857250"/>
            <a:ext cx="16351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0DFF2-7D5D-C54D-A0C0-A855E220B3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23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4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29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9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2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4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60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6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1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6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DFD9A-12C2-EA42-92E1-65ED38B4AFF9}" type="datetimeFigureOut">
              <a:rPr lang="en-US" smtClean="0"/>
              <a:pPr/>
              <a:t>6/30/20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645E9-71BF-1F4D-95CB-D21F61D7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11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5BDFB30-8D99-7646-986D-DAC55D8FD5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490158"/>
              </p:ext>
            </p:extLst>
          </p:nvPr>
        </p:nvGraphicFramePr>
        <p:xfrm>
          <a:off x="654844" y="1115347"/>
          <a:ext cx="6249988" cy="524089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957263">
                  <a:extLst>
                    <a:ext uri="{9D8B030D-6E8A-4147-A177-3AD203B41FA5}">
                      <a16:colId xmlns:a16="http://schemas.microsoft.com/office/drawing/2014/main" val="361836119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0387580"/>
                    </a:ext>
                  </a:extLst>
                </a:gridCol>
                <a:gridCol w="1171575">
                  <a:extLst>
                    <a:ext uri="{9D8B030D-6E8A-4147-A177-3AD203B41FA5}">
                      <a16:colId xmlns:a16="http://schemas.microsoft.com/office/drawing/2014/main" val="2514320061"/>
                    </a:ext>
                  </a:extLst>
                </a:gridCol>
                <a:gridCol w="2978150">
                  <a:extLst>
                    <a:ext uri="{9D8B030D-6E8A-4147-A177-3AD203B41FA5}">
                      <a16:colId xmlns:a16="http://schemas.microsoft.com/office/drawing/2014/main" val="2244291235"/>
                    </a:ext>
                  </a:extLst>
                </a:gridCol>
              </a:tblGrid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Degree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logFC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Reference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414935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ANXA1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1.172288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PMID:25854353,PMID:27412958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39284981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LPAR3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1.616316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/>
                        <a:t>PMID:22876164,PMID:26440309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5452629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SSTR1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-1.20245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/>
                        <a:t>PMID:15706439,PMID:18823376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1271748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SSTR5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-1.21848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/>
                        <a:t>PMID:15706439,PMID:26474434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2926168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CXCL5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2.994452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/>
                        <a:t>PMID:21356384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12980480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INSL5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-1.03296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/>
                        <a:t>PMID:25514935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85580996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CXCL10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2.382618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/>
                        <a:t>PMID:25415223,PMID:26423423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95168397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CXCL11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/>
                        <a:t>1.970112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/>
                        <a:t>PMID:30747226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957370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CCL28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1.114131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/>
                        <a:t>PMID:28092365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676305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CXCL9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2.672843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/>
                        <a:t>PMID:30685120,PMID:23394575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6059024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HCAR3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1.282322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b" latinLnBrk="0" hangingPunct="1"/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1328816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PPY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1.816823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b" latinLnBrk="0" hangingPunct="1"/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82693743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KISS1R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-1.62753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/>
                        <a:t>PMID:23969598,PMID:30123188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0156409"/>
                  </a:ext>
                </a:extLst>
              </a:tr>
              <a:tr h="3493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P2RY2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1.056005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ctr" latinLnBrk="0" hangingPunct="1"/>
                      <a:r>
                        <a:rPr lang="en-US" sz="1488" kern="1200" dirty="0"/>
                        <a:t>PMID:30420446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209878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727F834-C8B6-7248-AED5-2CB923E0EA57}"/>
              </a:ext>
            </a:extLst>
          </p:cNvPr>
          <p:cNvSpPr txBox="1"/>
          <p:nvPr/>
        </p:nvSpPr>
        <p:spPr>
          <a:xfrm>
            <a:off x="355600" y="341827"/>
            <a:ext cx="711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Table</a:t>
            </a:r>
            <a:r>
              <a:rPr lang="zh-CN" altLang="en-US" b="1" dirty="0"/>
              <a:t> </a:t>
            </a:r>
            <a:r>
              <a:rPr lang="en-US" altLang="zh-CN" b="1" dirty="0"/>
              <a:t>1.</a:t>
            </a:r>
            <a:r>
              <a:rPr lang="zh-CN" altLang="en-US" b="1" dirty="0"/>
              <a:t> </a:t>
            </a:r>
            <a:r>
              <a:rPr lang="en-US" b="1" dirty="0"/>
              <a:t>Module mining </a:t>
            </a:r>
            <a:r>
              <a:rPr lang="en-US" altLang="zh-CN" b="1" dirty="0"/>
              <a:t>results</a:t>
            </a:r>
            <a:r>
              <a:rPr lang="zh-CN" altLang="en-US" b="1" dirty="0"/>
              <a:t> </a:t>
            </a:r>
            <a:r>
              <a:rPr lang="en-US" altLang="zh-CN" b="1" dirty="0"/>
              <a:t>of</a:t>
            </a:r>
            <a:r>
              <a:rPr lang="zh-CN" altLang="en-US" b="1" dirty="0"/>
              <a:t> </a:t>
            </a:r>
            <a:r>
              <a:rPr lang="en-US" altLang="zh-CN" b="1" dirty="0"/>
              <a:t>genes</a:t>
            </a:r>
            <a:r>
              <a:rPr lang="zh-CN" altLang="en-US" b="1" dirty="0"/>
              <a:t> </a:t>
            </a:r>
            <a:r>
              <a:rPr lang="en-US" b="1" dirty="0"/>
              <a:t>associated with the prognosis of pancreatic cancer or other cancers</a:t>
            </a:r>
          </a:p>
        </p:txBody>
      </p:sp>
    </p:spTree>
    <p:extLst>
      <p:ext uri="{BB962C8B-B14F-4D97-AF65-F5344CB8AC3E}">
        <p14:creationId xmlns:p14="http://schemas.microsoft.com/office/powerpoint/2010/main" val="1717359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B1154E-6023-004C-AECF-8D1C94FA0CFD}"/>
              </a:ext>
            </a:extLst>
          </p:cNvPr>
          <p:cNvSpPr txBox="1"/>
          <p:nvPr/>
        </p:nvSpPr>
        <p:spPr>
          <a:xfrm>
            <a:off x="355600" y="341827"/>
            <a:ext cx="711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Table</a:t>
            </a:r>
            <a:r>
              <a:rPr lang="zh-CN" altLang="en-US" b="1" dirty="0"/>
              <a:t> </a:t>
            </a:r>
            <a:r>
              <a:rPr lang="en-US" altLang="zh-CN" b="1" dirty="0"/>
              <a:t>2.</a:t>
            </a:r>
            <a:r>
              <a:rPr lang="zh-CN" altLang="en-US" b="1" dirty="0"/>
              <a:t> </a:t>
            </a:r>
            <a:r>
              <a:rPr lang="en-US" altLang="zh-CN" b="1" dirty="0"/>
              <a:t>Top</a:t>
            </a:r>
            <a:r>
              <a:rPr lang="zh-CN" altLang="en-US" b="1" dirty="0"/>
              <a:t> </a:t>
            </a:r>
            <a:r>
              <a:rPr lang="en-US" altLang="zh-CN" b="1" dirty="0"/>
              <a:t>10</a:t>
            </a:r>
            <a:r>
              <a:rPr lang="zh-CN" altLang="en-US" b="1" dirty="0"/>
              <a:t> </a:t>
            </a:r>
            <a:r>
              <a:rPr lang="en-US" altLang="zh-CN" b="1" dirty="0"/>
              <a:t>pivotal</a:t>
            </a:r>
            <a:r>
              <a:rPr lang="zh-CN" altLang="en-US" b="1" dirty="0"/>
              <a:t> </a:t>
            </a:r>
            <a:r>
              <a:rPr lang="en-US" altLang="zh-CN" b="1" dirty="0"/>
              <a:t>drugs</a:t>
            </a:r>
            <a:r>
              <a:rPr lang="zh-CN" altLang="en-US" b="1" dirty="0"/>
              <a:t> </a:t>
            </a:r>
            <a:r>
              <a:rPr lang="en-US" altLang="zh-CN" b="1" dirty="0"/>
              <a:t>that</a:t>
            </a:r>
            <a:r>
              <a:rPr lang="zh-CN" altLang="en-US" b="1" dirty="0"/>
              <a:t> </a:t>
            </a:r>
            <a:r>
              <a:rPr lang="en-US" b="1" dirty="0"/>
              <a:t>have </a:t>
            </a:r>
            <a:r>
              <a:rPr lang="en-US" altLang="zh-CN" b="1" dirty="0"/>
              <a:t>potential</a:t>
            </a:r>
            <a:r>
              <a:rPr lang="zh-CN" altLang="en-US" b="1" dirty="0"/>
              <a:t> </a:t>
            </a:r>
            <a:r>
              <a:rPr lang="en-US" b="1" dirty="0"/>
              <a:t>therapeutic effect</a:t>
            </a:r>
            <a:r>
              <a:rPr lang="en-US" altLang="zh-CN" b="1" dirty="0"/>
              <a:t>s</a:t>
            </a:r>
            <a:r>
              <a:rPr lang="en-US" b="1" dirty="0"/>
              <a:t> on pancreatic cancer </a:t>
            </a: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981F059-C601-C843-B970-1C3D276304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279627"/>
              </p:ext>
            </p:extLst>
          </p:nvPr>
        </p:nvGraphicFramePr>
        <p:xfrm>
          <a:off x="805067" y="1144614"/>
          <a:ext cx="6213063" cy="407924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4870960">
                  <a:extLst>
                    <a:ext uri="{9D8B030D-6E8A-4147-A177-3AD203B41FA5}">
                      <a16:colId xmlns:a16="http://schemas.microsoft.com/office/drawing/2014/main" val="2536843303"/>
                    </a:ext>
                  </a:extLst>
                </a:gridCol>
                <a:gridCol w="1342103">
                  <a:extLst>
                    <a:ext uri="{9D8B030D-6E8A-4147-A177-3AD203B41FA5}">
                      <a16:colId xmlns:a16="http://schemas.microsoft.com/office/drawing/2014/main" val="254570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Drug-pivot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 value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54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Fibrinolysin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0.000526165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0984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Urokinase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0.00126686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895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Pasireotide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0.003062761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803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Octreotide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0.003062761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4045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Lutetium Lu 177 </a:t>
                      </a:r>
                      <a:r>
                        <a:rPr lang="en-US" sz="1488" kern="1200" dirty="0" err="1"/>
                        <a:t>dotatate</a:t>
                      </a:r>
                      <a:r>
                        <a:rPr lang="en-US" sz="1488" kern="1200" dirty="0"/>
                        <a:t> [PMID:22388631, PMID:28076709]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0.005028043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689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Tenecteplase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0.025271353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863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Amcinonide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0.045593349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812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/>
                        <a:t>Botulinum Toxin Type A</a:t>
                      </a:r>
                      <a:endParaRPr lang="en-US" sz="1488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0.045593349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660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HspE7 [PMID:19225922, PMID:11189443]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0.045593349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032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 err="1"/>
                        <a:t>Lanreotide</a:t>
                      </a:r>
                      <a:r>
                        <a:rPr lang="en-US" sz="1488" kern="1200" dirty="0"/>
                        <a:t> [PMID:26614375, PMID:25060168]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88" kern="1200" dirty="0"/>
                        <a:t>0.045593349</a:t>
                      </a:r>
                      <a:endParaRPr lang="en-US" sz="1488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7876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99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9162</TotalTime>
  <Words>203</Words>
  <Application>Microsoft Macintosh PowerPoint</Application>
  <PresentationFormat>Custom</PresentationFormat>
  <Paragraphs>82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Mining</dc:title>
  <dc:creator>李 桐</dc:creator>
  <cp:lastModifiedBy>李 桐</cp:lastModifiedBy>
  <cp:revision>162</cp:revision>
  <cp:lastPrinted>2019-12-24T16:24:47Z</cp:lastPrinted>
  <dcterms:created xsi:type="dcterms:W3CDTF">2019-10-26T07:15:45Z</dcterms:created>
  <dcterms:modified xsi:type="dcterms:W3CDTF">2020-06-30T06:54:54Z</dcterms:modified>
</cp:coreProperties>
</file>