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6"/>
  </p:notesMasterIdLst>
  <p:sldIdLst>
    <p:sldId id="279" r:id="rId2"/>
    <p:sldId id="278" r:id="rId3"/>
    <p:sldId id="264" r:id="rId4"/>
    <p:sldId id="280" r:id="rId5"/>
  </p:sldIdLst>
  <p:sldSz cx="7559675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5" userDrawn="1">
          <p15:clr>
            <a:srgbClr val="A4A3A4"/>
          </p15:clr>
        </p15:guide>
        <p15:guide id="2" pos="249" userDrawn="1">
          <p15:clr>
            <a:srgbClr val="A4A3A4"/>
          </p15:clr>
        </p15:guide>
        <p15:guide id="3" pos="2381" userDrawn="1">
          <p15:clr>
            <a:srgbClr val="A4A3A4"/>
          </p15:clr>
        </p15:guide>
        <p15:guide id="4" pos="4513" userDrawn="1">
          <p15:clr>
            <a:srgbClr val="A4A3A4"/>
          </p15:clr>
        </p15:guide>
        <p15:guide id="5" pos="3447" userDrawn="1">
          <p15:clr>
            <a:srgbClr val="A4A3A4"/>
          </p15:clr>
        </p15:guide>
        <p15:guide id="7" orient="horz" pos="4842" userDrawn="1">
          <p15:clr>
            <a:srgbClr val="A4A3A4"/>
          </p15:clr>
        </p15:guide>
        <p15:guide id="9" orient="horz" pos="4887" userDrawn="1">
          <p15:clr>
            <a:srgbClr val="A4A3A4"/>
          </p15:clr>
        </p15:guide>
        <p15:guide id="10" orient="horz" pos="5068" userDrawn="1">
          <p15:clr>
            <a:srgbClr val="A4A3A4"/>
          </p15:clr>
        </p15:guide>
        <p15:guide id="11" orient="horz" pos="578" userDrawn="1">
          <p15:clr>
            <a:srgbClr val="A4A3A4"/>
          </p15:clr>
        </p15:guide>
        <p15:guide id="12" pos="13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7E"/>
    <a:srgbClr val="807FFF"/>
    <a:srgbClr val="00D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49"/>
    <p:restoredTop sz="94655"/>
  </p:normalViewPr>
  <p:slideViewPr>
    <p:cSldViewPr snapToGrid="0" snapToObjects="1" showGuides="1">
      <p:cViewPr varScale="1">
        <p:scale>
          <a:sx n="72" d="100"/>
          <a:sy n="72" d="100"/>
        </p:scale>
        <p:origin x="3304" y="208"/>
      </p:cViewPr>
      <p:guideLst>
        <p:guide orient="horz" pos="4365"/>
        <p:guide pos="249"/>
        <p:guide pos="2381"/>
        <p:guide pos="4513"/>
        <p:guide pos="3447"/>
        <p:guide orient="horz" pos="4842"/>
        <p:guide orient="horz" pos="4887"/>
        <p:guide orient="horz" pos="5068"/>
        <p:guide orient="horz" pos="578"/>
        <p:guide pos="13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938B4-FFE1-4C49-B21B-ECF81B06DD07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54438" y="857250"/>
            <a:ext cx="16351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0DFF2-7D5D-C54D-A0C0-A855E220B3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2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4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2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2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4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60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6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1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6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1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050C4F0-FB7C-1245-B09F-454FCB696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401598"/>
              </p:ext>
            </p:extLst>
          </p:nvPr>
        </p:nvGraphicFramePr>
        <p:xfrm>
          <a:off x="1357539" y="1170653"/>
          <a:ext cx="4844596" cy="630428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832455">
                  <a:extLst>
                    <a:ext uri="{9D8B030D-6E8A-4147-A177-3AD203B41FA5}">
                      <a16:colId xmlns:a16="http://schemas.microsoft.com/office/drawing/2014/main" val="1937143846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1175653783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1927825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Factors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(%)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Missing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99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Age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at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diagnosis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0224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    </a:t>
                      </a:r>
                      <a:r>
                        <a:rPr lang="en-US" altLang="zh-CN" dirty="0"/>
                        <a:t>&gt;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65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84 (</a:t>
                      </a:r>
                      <a:r>
                        <a:rPr lang="en-US" altLang="zh-CN" sz="1488" kern="1200" dirty="0"/>
                        <a:t>47.5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7086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    </a:t>
                      </a:r>
                      <a:r>
                        <a:rPr lang="en-US" dirty="0"/>
                        <a:t>≤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65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93 (5</a:t>
                      </a:r>
                      <a:r>
                        <a:rPr lang="en-US" altLang="zh-CN" sz="1488" kern="1200" dirty="0"/>
                        <a:t>2.5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241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Pathologic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stage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0.60%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937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    </a:t>
                      </a:r>
                      <a:r>
                        <a:rPr lang="en-US" altLang="zh-CN" dirty="0"/>
                        <a:t>T1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7 (4</a:t>
                      </a:r>
                      <a:r>
                        <a:rPr lang="en-US" altLang="zh-CN" sz="1488" kern="1200" dirty="0"/>
                        <a:t>.0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413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    </a:t>
                      </a:r>
                      <a:r>
                        <a:rPr lang="en-US" altLang="zh-CN" dirty="0"/>
                        <a:t>T2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24 (1</a:t>
                      </a:r>
                      <a:r>
                        <a:rPr lang="en-US" altLang="zh-CN" sz="1488" kern="1200" dirty="0"/>
                        <a:t>3.6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840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T3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141 (</a:t>
                      </a:r>
                      <a:r>
                        <a:rPr lang="en-US" altLang="zh-CN" sz="1488" kern="1200" dirty="0"/>
                        <a:t>79.7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468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T4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3 (</a:t>
                      </a:r>
                      <a:r>
                        <a:rPr lang="en-US" altLang="zh-CN" sz="1488" kern="1200" dirty="0"/>
                        <a:t>1.7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602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Pathologic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N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stage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2.80%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17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N0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49 (2</a:t>
                      </a:r>
                      <a:r>
                        <a:rPr lang="en-US" altLang="zh-CN" sz="1488" kern="1200" dirty="0"/>
                        <a:t>7.7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492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N1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123 (69</a:t>
                      </a:r>
                      <a:r>
                        <a:rPr lang="en-US" altLang="zh-CN" sz="1488" kern="1200" dirty="0"/>
                        <a:t>.5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563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/>
                        <a:t>TNM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stage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1.70%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317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Stage I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21 (1</a:t>
                      </a:r>
                      <a:r>
                        <a:rPr lang="en-US" altLang="zh-CN" sz="1488" kern="1200" dirty="0"/>
                        <a:t>1.9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723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Stage II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146 (82</a:t>
                      </a:r>
                      <a:r>
                        <a:rPr lang="en-US" altLang="zh-CN" sz="1488" kern="1200" dirty="0"/>
                        <a:t>.5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735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Stage III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3 (</a:t>
                      </a:r>
                      <a:r>
                        <a:rPr lang="en-US" altLang="zh-CN" sz="1488" kern="1200" dirty="0"/>
                        <a:t>1.7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936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755934" rtl="0" eaLnBrk="1" fontAlgn="ctr" latinLnBrk="0" hangingPunct="1"/>
                      <a:r>
                        <a:rPr lang="zh-CN" altLang="en-US" sz="1488" kern="1200" dirty="0"/>
                        <a:t>      </a:t>
                      </a:r>
                      <a:r>
                        <a:rPr lang="en-US" sz="1488" kern="1200" dirty="0"/>
                        <a:t>Stage IV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4 (2</a:t>
                      </a:r>
                      <a:r>
                        <a:rPr lang="en-US" altLang="zh-CN" sz="1488" kern="1200" dirty="0"/>
                        <a:t>.3</a:t>
                      </a:r>
                      <a:r>
                        <a:rPr lang="en-US" sz="1488" kern="1200" dirty="0"/>
                        <a:t>%)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43732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9DD61B-68D5-D44F-BA1D-A973BFE5A501}"/>
              </a:ext>
            </a:extLst>
          </p:cNvPr>
          <p:cNvSpPr txBox="1"/>
          <p:nvPr/>
        </p:nvSpPr>
        <p:spPr>
          <a:xfrm>
            <a:off x="355600" y="341827"/>
            <a:ext cx="687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highlight>
                  <a:srgbClr val="FFFF00"/>
                </a:highlight>
              </a:rPr>
              <a:t>Supplementary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b="1" dirty="0">
                <a:highlight>
                  <a:srgbClr val="FFFF00"/>
                </a:highlight>
              </a:rPr>
              <a:t>Table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b="1" dirty="0">
                <a:highlight>
                  <a:srgbClr val="FFFF00"/>
                </a:highlight>
              </a:rPr>
              <a:t>S1</a:t>
            </a:r>
            <a:r>
              <a:rPr lang="en-US" altLang="zh-CN" b="1" dirty="0"/>
              <a:t>.</a:t>
            </a:r>
            <a:r>
              <a:rPr lang="zh-CN" altLang="en-US" b="1" dirty="0"/>
              <a:t> </a:t>
            </a:r>
            <a:r>
              <a:rPr lang="en-US" dirty="0"/>
              <a:t>The clinical information of pancreatic cancer patients in TCGA </a:t>
            </a:r>
            <a:r>
              <a:rPr lang="en-US" altLang="zh-CN" dirty="0"/>
              <a:t>training</a:t>
            </a:r>
            <a:r>
              <a:rPr lang="zh-CN" altLang="en-US" dirty="0"/>
              <a:t> </a:t>
            </a:r>
            <a:r>
              <a:rPr lang="en-US" dirty="0"/>
              <a:t>cohort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71635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B24F1E0B-03CA-9949-9A8D-2320CCBC3D5B}"/>
              </a:ext>
            </a:extLst>
          </p:cNvPr>
          <p:cNvSpPr txBox="1"/>
          <p:nvPr/>
        </p:nvSpPr>
        <p:spPr>
          <a:xfrm>
            <a:off x="355600" y="341827"/>
            <a:ext cx="687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Supplementary</a:t>
            </a:r>
            <a:r>
              <a:rPr lang="zh-CN" altLang="en-US" b="1" dirty="0"/>
              <a:t> </a:t>
            </a:r>
            <a:r>
              <a:rPr lang="en-US" altLang="zh-CN" b="1" dirty="0"/>
              <a:t>Figure</a:t>
            </a:r>
            <a:r>
              <a:rPr lang="zh-CN" altLang="en-US" b="1" dirty="0"/>
              <a:t> </a:t>
            </a:r>
            <a:r>
              <a:rPr lang="en-US" altLang="zh-CN" b="1" dirty="0"/>
              <a:t>S2.</a:t>
            </a:r>
            <a:r>
              <a:rPr lang="zh-CN" altLang="en-US" b="1" dirty="0"/>
              <a:t> </a:t>
            </a:r>
            <a:r>
              <a:rPr lang="en-US" altLang="zh-CN" dirty="0"/>
              <a:t>ICGC</a:t>
            </a:r>
            <a:r>
              <a:rPr lang="zh-CN" altLang="en-US" dirty="0"/>
              <a:t> </a:t>
            </a:r>
            <a:r>
              <a:rPr lang="en-US" altLang="zh-CN" dirty="0"/>
              <a:t>cohort</a:t>
            </a:r>
            <a:r>
              <a:rPr lang="zh-CN" altLang="en-US" dirty="0"/>
              <a:t> </a:t>
            </a:r>
            <a:r>
              <a:rPr lang="en-US" altLang="zh-CN" dirty="0"/>
              <a:t>validation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6EC802-FF8F-9844-AA06-3CFACEE91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963053"/>
            <a:ext cx="6808788" cy="893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2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978E72-B75B-B246-B326-59CF40BDA72D}"/>
              </a:ext>
            </a:extLst>
          </p:cNvPr>
          <p:cNvSpPr txBox="1"/>
          <p:nvPr/>
        </p:nvSpPr>
        <p:spPr>
          <a:xfrm>
            <a:off x="355600" y="5490742"/>
            <a:ext cx="687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highlight>
                  <a:srgbClr val="FFFF00"/>
                </a:highlight>
              </a:rPr>
              <a:t>Supplementary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b="1" dirty="0">
                <a:highlight>
                  <a:srgbClr val="FFFF00"/>
                </a:highlight>
              </a:rPr>
              <a:t>Figure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b="1" dirty="0">
                <a:highlight>
                  <a:srgbClr val="FFFF00"/>
                </a:highlight>
              </a:rPr>
              <a:t>S4</a:t>
            </a:r>
            <a:r>
              <a:rPr lang="en-US" altLang="zh-CN" b="1" dirty="0"/>
              <a:t>.</a:t>
            </a:r>
            <a:r>
              <a:rPr lang="zh-CN" altLang="en-US" b="1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pivotal</a:t>
            </a:r>
            <a:r>
              <a:rPr lang="zh-CN" altLang="en-US" dirty="0"/>
              <a:t> </a:t>
            </a:r>
            <a:r>
              <a:rPr lang="en-US" altLang="zh-CN" dirty="0"/>
              <a:t>TF</a:t>
            </a:r>
            <a:r>
              <a:rPr lang="zh-CN" altLang="en-US" dirty="0"/>
              <a:t> </a:t>
            </a:r>
            <a:r>
              <a:rPr lang="en-US" altLang="zh-CN" dirty="0"/>
              <a:t>nodes</a:t>
            </a:r>
            <a:r>
              <a:rPr lang="zh-CN" altLang="en-US" dirty="0"/>
              <a:t> </a:t>
            </a:r>
            <a:r>
              <a:rPr lang="en-US" altLang="zh-CN" dirty="0"/>
              <a:t>obtained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screening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TRRUST</a:t>
            </a:r>
            <a:r>
              <a:rPr lang="zh-CN" altLang="en-US" dirty="0"/>
              <a:t> </a:t>
            </a:r>
            <a:r>
              <a:rPr lang="en-US" altLang="zh-CN" dirty="0"/>
              <a:t>v2</a:t>
            </a:r>
            <a:r>
              <a:rPr lang="zh-CN" altLang="en-US" dirty="0"/>
              <a:t> </a:t>
            </a:r>
            <a:r>
              <a:rPr lang="en-US" altLang="zh-CN" dirty="0"/>
              <a:t>database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B2115B-F1BB-FC49-8EEB-1E328535F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985010"/>
              </p:ext>
            </p:extLst>
          </p:nvPr>
        </p:nvGraphicFramePr>
        <p:xfrm>
          <a:off x="1741837" y="1143052"/>
          <a:ext cx="4034725" cy="407924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55202">
                  <a:extLst>
                    <a:ext uri="{9D8B030D-6E8A-4147-A177-3AD203B41FA5}">
                      <a16:colId xmlns:a16="http://schemas.microsoft.com/office/drawing/2014/main" val="2536843303"/>
                    </a:ext>
                  </a:extLst>
                </a:gridCol>
                <a:gridCol w="2079523">
                  <a:extLst>
                    <a:ext uri="{9D8B030D-6E8A-4147-A177-3AD203B41FA5}">
                      <a16:colId xmlns:a16="http://schemas.microsoft.com/office/drawing/2014/main" val="25457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ncRNA-pivot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 value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54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WSPAR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7.23E-05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098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hsa-miR-4425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0.00148618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89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hsa-miR-4536-5p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/>
                        <a:t>0.002892394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803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hsa-miR-410-5p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0.003154022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04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hsa-miR-8064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0.007506798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689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hsa-miR-6871-5p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0.007815596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863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hsa-miR-4767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0.009781273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812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hsa-miR-608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0.011562024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660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hsa-miR-4481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0.012256619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032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hsa-miR-3605-3p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t" latinLnBrk="0" hangingPunct="1"/>
                      <a:r>
                        <a:rPr lang="en-US" sz="1488" kern="1200" dirty="0"/>
                        <a:t>0.01294337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787660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0B3A389-0E5E-5640-9B72-9FBDA6AF0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054451"/>
              </p:ext>
            </p:extLst>
          </p:nvPr>
        </p:nvGraphicFramePr>
        <p:xfrm>
          <a:off x="1741837" y="6208789"/>
          <a:ext cx="4034725" cy="296672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55202">
                  <a:extLst>
                    <a:ext uri="{9D8B030D-6E8A-4147-A177-3AD203B41FA5}">
                      <a16:colId xmlns:a16="http://schemas.microsoft.com/office/drawing/2014/main" val="2536843303"/>
                    </a:ext>
                  </a:extLst>
                </a:gridCol>
                <a:gridCol w="2079523">
                  <a:extLst>
                    <a:ext uri="{9D8B030D-6E8A-4147-A177-3AD203B41FA5}">
                      <a16:colId xmlns:a16="http://schemas.microsoft.com/office/drawing/2014/main" val="25457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TF</a:t>
                      </a:r>
                      <a:r>
                        <a:rPr lang="en-US" dirty="0"/>
                        <a:t>-pivot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 value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54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RFWD2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0.004034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098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GATA6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0.051019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89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CITED2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0.073261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803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PER2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0.073261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04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TGIF1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0.073261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689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RARA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0.084142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863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NR5A1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0.091414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812493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C5A8208-3A1B-1247-8A25-A70A57166BC9}"/>
              </a:ext>
            </a:extLst>
          </p:cNvPr>
          <p:cNvSpPr txBox="1"/>
          <p:nvPr/>
        </p:nvSpPr>
        <p:spPr>
          <a:xfrm>
            <a:off x="355599" y="341827"/>
            <a:ext cx="687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highlight>
                  <a:srgbClr val="FFFF00"/>
                </a:highlight>
              </a:rPr>
              <a:t>Supplementary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b="1" dirty="0">
                <a:highlight>
                  <a:srgbClr val="FFFF00"/>
                </a:highlight>
              </a:rPr>
              <a:t>Figure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b="1" dirty="0">
                <a:highlight>
                  <a:srgbClr val="FFFF00"/>
                </a:highlight>
              </a:rPr>
              <a:t>S3</a:t>
            </a:r>
            <a:r>
              <a:rPr lang="en-US" altLang="zh-CN" b="1" dirty="0"/>
              <a:t>.</a:t>
            </a:r>
            <a:r>
              <a:rPr lang="zh-CN" altLang="en-US" b="1" dirty="0"/>
              <a:t> </a:t>
            </a:r>
            <a:r>
              <a:rPr lang="en-US" altLang="zh-CN" dirty="0"/>
              <a:t>Top</a:t>
            </a:r>
            <a:r>
              <a:rPr lang="zh-CN" altLang="en-US" dirty="0"/>
              <a:t> </a:t>
            </a:r>
            <a:r>
              <a:rPr lang="en-US" altLang="zh-CN" dirty="0"/>
              <a:t>10</a:t>
            </a:r>
            <a:r>
              <a:rPr lang="zh-CN" altLang="en-US" dirty="0"/>
              <a:t> </a:t>
            </a:r>
            <a:r>
              <a:rPr lang="en-US" dirty="0"/>
              <a:t>ncRNA</a:t>
            </a:r>
            <a:r>
              <a:rPr lang="en-US" altLang="zh-CN" dirty="0"/>
              <a:t>s</a:t>
            </a:r>
            <a:r>
              <a:rPr lang="zh-CN" altLang="en-US" dirty="0"/>
              <a:t> </a:t>
            </a:r>
            <a:r>
              <a:rPr lang="en-US" altLang="zh-CN" dirty="0"/>
              <a:t>significantly</a:t>
            </a:r>
            <a:r>
              <a:rPr lang="zh-CN" altLang="en-US" dirty="0"/>
              <a:t> </a:t>
            </a:r>
            <a:r>
              <a:rPr lang="en-US" altLang="zh-CN" dirty="0"/>
              <a:t>associated</a:t>
            </a:r>
            <a:r>
              <a:rPr lang="zh-CN" altLang="en-US" dirty="0"/>
              <a:t> </a:t>
            </a:r>
            <a:r>
              <a:rPr lang="en-US" dirty="0"/>
              <a:t>with </a:t>
            </a:r>
            <a:r>
              <a:rPr lang="en-US" altLang="zh-CN" dirty="0"/>
              <a:t>pancreatic</a:t>
            </a:r>
            <a:r>
              <a:rPr lang="zh-CN" altLang="en-US" dirty="0"/>
              <a:t> </a:t>
            </a:r>
            <a:r>
              <a:rPr lang="en-US" altLang="zh-CN" dirty="0"/>
              <a:t>cancer</a:t>
            </a:r>
            <a:r>
              <a:rPr lang="zh-CN" altLang="en-US" dirty="0"/>
              <a:t> </a:t>
            </a:r>
            <a:r>
              <a:rPr lang="en-US" dirty="0"/>
              <a:t>prognosis</a:t>
            </a:r>
          </a:p>
        </p:txBody>
      </p:sp>
    </p:spTree>
    <p:extLst>
      <p:ext uri="{BB962C8B-B14F-4D97-AF65-F5344CB8AC3E}">
        <p14:creationId xmlns:p14="http://schemas.microsoft.com/office/powerpoint/2010/main" val="269626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69F2F9-A2B9-344E-A50E-04030B87B342}"/>
              </a:ext>
            </a:extLst>
          </p:cNvPr>
          <p:cNvSpPr txBox="1"/>
          <p:nvPr/>
        </p:nvSpPr>
        <p:spPr>
          <a:xfrm>
            <a:off x="355600" y="341827"/>
            <a:ext cx="6894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highlight>
                  <a:srgbClr val="FFFF00"/>
                </a:highlight>
              </a:rPr>
              <a:t>Supplementary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b="1" dirty="0">
                <a:highlight>
                  <a:srgbClr val="FFFF00"/>
                </a:highlight>
              </a:rPr>
              <a:t>Figure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b="1" dirty="0">
                <a:highlight>
                  <a:srgbClr val="FFFF00"/>
                </a:highlight>
              </a:rPr>
              <a:t>S5.</a:t>
            </a:r>
            <a:r>
              <a:rPr lang="zh-CN" altLang="en-US" b="1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Correlation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of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RFWD2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expression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with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infiltration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levels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of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CD8+ T cell, CD4+ T cell, B cell, macrophage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and</a:t>
            </a:r>
            <a:r>
              <a:rPr lang="en-US" dirty="0">
                <a:highlight>
                  <a:srgbClr val="FFFF00"/>
                </a:highlight>
              </a:rPr>
              <a:t> natural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killer cell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in </a:t>
            </a:r>
            <a:r>
              <a:rPr lang="en-US" altLang="zh-CN" dirty="0">
                <a:highlight>
                  <a:srgbClr val="FFFF00"/>
                </a:highlight>
              </a:rPr>
              <a:t>pancreatic</a:t>
            </a:r>
            <a:r>
              <a:rPr lang="en-US" dirty="0">
                <a:highlight>
                  <a:srgbClr val="FFFF00"/>
                </a:highlight>
              </a:rPr>
              <a:t> cancer at TIMER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2.0 database.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800F1A-3DA0-A143-8F7F-FFEAF9A1F9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354" r="148" b="13043"/>
          <a:stretch/>
        </p:blipFill>
        <p:spPr>
          <a:xfrm>
            <a:off x="1222249" y="1517621"/>
            <a:ext cx="1512844" cy="16125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A3F720-6EA4-6448-943A-CC07909B40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" r="87980"/>
          <a:stretch/>
        </p:blipFill>
        <p:spPr>
          <a:xfrm>
            <a:off x="851088" y="1517621"/>
            <a:ext cx="390411" cy="18544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5B8A7A8-8FF5-E046-9AD2-520A74D4AE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348" t="85315" r="148"/>
          <a:stretch/>
        </p:blipFill>
        <p:spPr>
          <a:xfrm>
            <a:off x="1222249" y="3101956"/>
            <a:ext cx="1513039" cy="2723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6A2C2E-07A4-A04D-A9ED-3BE2ECF87E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497"/>
          <a:stretch/>
        </p:blipFill>
        <p:spPr>
          <a:xfrm>
            <a:off x="3206412" y="1517621"/>
            <a:ext cx="1513039" cy="185445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0579661-CA4A-B940-8E1F-2CAF11BCDE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245" r="87930"/>
          <a:stretch/>
        </p:blipFill>
        <p:spPr>
          <a:xfrm>
            <a:off x="2770951" y="1517620"/>
            <a:ext cx="452684" cy="18544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92237F-7001-AB42-B823-EEDDDFD86D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497"/>
          <a:stretch/>
        </p:blipFill>
        <p:spPr>
          <a:xfrm>
            <a:off x="5190575" y="1517620"/>
            <a:ext cx="1513039" cy="18544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52ADB0-06D8-E249-A299-32D6394C09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" r="88466"/>
          <a:stretch/>
        </p:blipFill>
        <p:spPr>
          <a:xfrm>
            <a:off x="4810530" y="1517620"/>
            <a:ext cx="390411" cy="185445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F7E3027-368A-DE4F-8A07-0142B94B96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414"/>
          <a:stretch/>
        </p:blipFill>
        <p:spPr>
          <a:xfrm>
            <a:off x="1222249" y="3527309"/>
            <a:ext cx="1515828" cy="185445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D133419-824A-3742-96F2-382FFBE9FB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5497"/>
          <a:stretch/>
        </p:blipFill>
        <p:spPr>
          <a:xfrm>
            <a:off x="3206412" y="3527309"/>
            <a:ext cx="1513039" cy="185445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53129B1-4F13-A745-A47C-CE345D7086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1" r="87826"/>
          <a:stretch/>
        </p:blipFill>
        <p:spPr>
          <a:xfrm>
            <a:off x="849255" y="3527309"/>
            <a:ext cx="390412" cy="185445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60FBE8E-A2AA-0A42-9396-86B57D1372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91" r="88516"/>
          <a:stretch/>
        </p:blipFill>
        <p:spPr>
          <a:xfrm>
            <a:off x="2867745" y="3527308"/>
            <a:ext cx="349955" cy="185445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58C81B3-75B8-7F48-961B-9C3C58A4FD9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5497"/>
          <a:stretch/>
        </p:blipFill>
        <p:spPr>
          <a:xfrm>
            <a:off x="5200941" y="3527309"/>
            <a:ext cx="1513040" cy="18544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9DCD2E5-A47D-1F46-9459-4B97B109DD1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14" r="87903"/>
          <a:stretch/>
        </p:blipFill>
        <p:spPr>
          <a:xfrm>
            <a:off x="4830662" y="3527308"/>
            <a:ext cx="390412" cy="185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65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9226</TotalTime>
  <Words>227</Words>
  <Application>Microsoft Macintosh PowerPoint</Application>
  <PresentationFormat>Custom</PresentationFormat>
  <Paragraphs>77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</dc:title>
  <dc:creator>李 桐</dc:creator>
  <cp:lastModifiedBy>李 桐</cp:lastModifiedBy>
  <cp:revision>172</cp:revision>
  <cp:lastPrinted>2019-12-24T16:24:47Z</cp:lastPrinted>
  <dcterms:created xsi:type="dcterms:W3CDTF">2019-10-26T07:15:45Z</dcterms:created>
  <dcterms:modified xsi:type="dcterms:W3CDTF">2020-06-30T12:33:27Z</dcterms:modified>
</cp:coreProperties>
</file>