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5"/>
  </p:notesMasterIdLst>
  <p:sldIdLst>
    <p:sldId id="279" r:id="rId2"/>
    <p:sldId id="278" r:id="rId3"/>
    <p:sldId id="264" r:id="rId4"/>
  </p:sldIdLst>
  <p:sldSz cx="7559675" cy="1069181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43" userDrawn="1">
          <p15:clr>
            <a:srgbClr val="A4A3A4"/>
          </p15:clr>
        </p15:guide>
        <p15:guide id="2" pos="249" userDrawn="1">
          <p15:clr>
            <a:srgbClr val="A4A3A4"/>
          </p15:clr>
        </p15:guide>
        <p15:guide id="3" pos="2381" userDrawn="1">
          <p15:clr>
            <a:srgbClr val="A4A3A4"/>
          </p15:clr>
        </p15:guide>
        <p15:guide id="4" pos="4513" userDrawn="1">
          <p15:clr>
            <a:srgbClr val="A4A3A4"/>
          </p15:clr>
        </p15:guide>
        <p15:guide id="5" pos="3447" userDrawn="1">
          <p15:clr>
            <a:srgbClr val="A4A3A4"/>
          </p15:clr>
        </p15:guide>
        <p15:guide id="7" orient="horz" pos="4842" userDrawn="1">
          <p15:clr>
            <a:srgbClr val="A4A3A4"/>
          </p15:clr>
        </p15:guide>
        <p15:guide id="9" orient="horz" pos="4887" userDrawn="1">
          <p15:clr>
            <a:srgbClr val="A4A3A4"/>
          </p15:clr>
        </p15:guide>
        <p15:guide id="10" orient="horz" pos="5068" userDrawn="1">
          <p15:clr>
            <a:srgbClr val="A4A3A4"/>
          </p15:clr>
        </p15:guide>
        <p15:guide id="11" orient="horz" pos="578" userDrawn="1">
          <p15:clr>
            <a:srgbClr val="A4A3A4"/>
          </p15:clr>
        </p15:guide>
        <p15:guide id="12" pos="13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D7E"/>
    <a:srgbClr val="807FFF"/>
    <a:srgbClr val="00D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51"/>
    <p:restoredTop sz="94655"/>
  </p:normalViewPr>
  <p:slideViewPr>
    <p:cSldViewPr snapToGrid="0" snapToObjects="1" showGuides="1">
      <p:cViewPr varScale="1">
        <p:scale>
          <a:sx n="72" d="100"/>
          <a:sy n="72" d="100"/>
        </p:scale>
        <p:origin x="3264" y="208"/>
      </p:cViewPr>
      <p:guideLst>
        <p:guide orient="horz" pos="4343"/>
        <p:guide pos="249"/>
        <p:guide pos="2381"/>
        <p:guide pos="4513"/>
        <p:guide pos="3447"/>
        <p:guide orient="horz" pos="4842"/>
        <p:guide orient="horz" pos="4887"/>
        <p:guide orient="horz" pos="5068"/>
        <p:guide orient="horz" pos="578"/>
        <p:guide pos="13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938B4-FFE1-4C49-B21B-ECF81B06DD07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54438" y="857250"/>
            <a:ext cx="16351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40DFF2-7D5D-C54D-A0C0-A855E220B3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723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44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729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9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2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242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60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1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61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1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462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DFD9A-12C2-EA42-92E1-65ED38B4AFF9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711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050C4F0-FB7C-1245-B09F-454FCB696A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960230"/>
              </p:ext>
            </p:extLst>
          </p:nvPr>
        </p:nvGraphicFramePr>
        <p:xfrm>
          <a:off x="1357539" y="1170653"/>
          <a:ext cx="4844596" cy="630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455">
                  <a:extLst>
                    <a:ext uri="{9D8B030D-6E8A-4147-A177-3AD203B41FA5}">
                      <a16:colId xmlns:a16="http://schemas.microsoft.com/office/drawing/2014/main" val="1937143846"/>
                    </a:ext>
                  </a:extLst>
                </a:gridCol>
                <a:gridCol w="1613647">
                  <a:extLst>
                    <a:ext uri="{9D8B030D-6E8A-4147-A177-3AD203B41FA5}">
                      <a16:colId xmlns:a16="http://schemas.microsoft.com/office/drawing/2014/main" val="1175653783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1927825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Factors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(%)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Missing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899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/>
                        <a:t>Age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at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diagnosis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2245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/>
                        <a:t>    </a:t>
                      </a:r>
                      <a:r>
                        <a:rPr lang="en-US" altLang="zh-CN" dirty="0"/>
                        <a:t>&gt;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65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84 (</a:t>
                      </a:r>
                      <a:r>
                        <a:rPr lang="en-US" altLang="zh-CN" sz="1488" kern="1200" dirty="0"/>
                        <a:t>47.5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7086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/>
                        <a:t>    </a:t>
                      </a:r>
                      <a:r>
                        <a:rPr lang="en-US" dirty="0"/>
                        <a:t>≤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65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93 (5</a:t>
                      </a:r>
                      <a:r>
                        <a:rPr lang="en-US" altLang="zh-CN" sz="1488" kern="1200" dirty="0"/>
                        <a:t>2.5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22418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/>
                        <a:t>Pathologic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T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stage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0.60%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937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/>
                        <a:t>    </a:t>
                      </a:r>
                      <a:r>
                        <a:rPr lang="en-US" altLang="zh-CN" dirty="0"/>
                        <a:t>T1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7 (4</a:t>
                      </a:r>
                      <a:r>
                        <a:rPr lang="en-US" altLang="zh-CN" sz="1488" kern="1200" dirty="0"/>
                        <a:t>.0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4138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/>
                        <a:t>    </a:t>
                      </a:r>
                      <a:r>
                        <a:rPr lang="en-US" altLang="zh-CN" dirty="0"/>
                        <a:t>T2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24 (1</a:t>
                      </a:r>
                      <a:r>
                        <a:rPr lang="en-US" altLang="zh-CN" sz="1488" kern="1200" dirty="0"/>
                        <a:t>3.6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840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755934" rtl="0" eaLnBrk="1" fontAlgn="ctr" latinLnBrk="0" hangingPunct="1"/>
                      <a:r>
                        <a:rPr lang="zh-CN" altLang="en-US" sz="1488" kern="1200" dirty="0"/>
                        <a:t>      </a:t>
                      </a:r>
                      <a:r>
                        <a:rPr lang="en-US" sz="1488" kern="1200" dirty="0"/>
                        <a:t>T3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141 (</a:t>
                      </a:r>
                      <a:r>
                        <a:rPr lang="en-US" altLang="zh-CN" sz="1488" kern="1200" dirty="0"/>
                        <a:t>79.7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1468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755934" rtl="0" eaLnBrk="1" fontAlgn="ctr" latinLnBrk="0" hangingPunct="1"/>
                      <a:r>
                        <a:rPr lang="zh-CN" altLang="en-US" sz="1488" kern="1200" dirty="0"/>
                        <a:t>      </a:t>
                      </a:r>
                      <a:r>
                        <a:rPr lang="en-US" sz="1488" kern="1200" dirty="0"/>
                        <a:t>T4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3 (</a:t>
                      </a:r>
                      <a:r>
                        <a:rPr lang="en-US" altLang="zh-CN" sz="1488" kern="1200" dirty="0"/>
                        <a:t>1.7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602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Pathologic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N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stage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2.80%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17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755934" rtl="0" eaLnBrk="1" fontAlgn="ctr" latinLnBrk="0" hangingPunct="1"/>
                      <a:r>
                        <a:rPr lang="zh-CN" altLang="en-US" sz="1488" kern="1200" dirty="0"/>
                        <a:t>      </a:t>
                      </a:r>
                      <a:r>
                        <a:rPr lang="en-US" sz="1488" kern="1200" dirty="0"/>
                        <a:t>N0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49 (2</a:t>
                      </a:r>
                      <a:r>
                        <a:rPr lang="en-US" altLang="zh-CN" sz="1488" kern="1200" dirty="0"/>
                        <a:t>7.7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6492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755934" rtl="0" eaLnBrk="1" fontAlgn="ctr" latinLnBrk="0" hangingPunct="1"/>
                      <a:r>
                        <a:rPr lang="zh-CN" altLang="en-US" sz="1488" kern="1200" dirty="0"/>
                        <a:t>      </a:t>
                      </a:r>
                      <a:r>
                        <a:rPr lang="en-US" sz="1488" kern="1200" dirty="0"/>
                        <a:t>N1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123 (69</a:t>
                      </a:r>
                      <a:r>
                        <a:rPr lang="en-US" altLang="zh-CN" sz="1488" kern="1200" dirty="0"/>
                        <a:t>.5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85637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/>
                        <a:t>TNM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stage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1.70%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317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755934" rtl="0" eaLnBrk="1" fontAlgn="ctr" latinLnBrk="0" hangingPunct="1"/>
                      <a:r>
                        <a:rPr lang="zh-CN" altLang="en-US" sz="1488" kern="1200" dirty="0"/>
                        <a:t>      </a:t>
                      </a:r>
                      <a:r>
                        <a:rPr lang="en-US" sz="1488" kern="1200" dirty="0"/>
                        <a:t>Stage I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21 (1</a:t>
                      </a:r>
                      <a:r>
                        <a:rPr lang="en-US" altLang="zh-CN" sz="1488" kern="1200" dirty="0"/>
                        <a:t>1.9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1723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755934" rtl="0" eaLnBrk="1" fontAlgn="ctr" latinLnBrk="0" hangingPunct="1"/>
                      <a:r>
                        <a:rPr lang="zh-CN" altLang="en-US" sz="1488" kern="1200" dirty="0"/>
                        <a:t>      </a:t>
                      </a:r>
                      <a:r>
                        <a:rPr lang="en-US" sz="1488" kern="1200" dirty="0"/>
                        <a:t>Stage II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146 (82</a:t>
                      </a:r>
                      <a:r>
                        <a:rPr lang="en-US" altLang="zh-CN" sz="1488" kern="1200" dirty="0"/>
                        <a:t>.5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7356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755934" rtl="0" eaLnBrk="1" fontAlgn="ctr" latinLnBrk="0" hangingPunct="1"/>
                      <a:r>
                        <a:rPr lang="zh-CN" altLang="en-US" sz="1488" kern="1200" dirty="0"/>
                        <a:t>      </a:t>
                      </a:r>
                      <a:r>
                        <a:rPr lang="en-US" sz="1488" kern="1200" dirty="0"/>
                        <a:t>Stage III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3 (</a:t>
                      </a:r>
                      <a:r>
                        <a:rPr lang="en-US" altLang="zh-CN" sz="1488" kern="1200" dirty="0"/>
                        <a:t>1.7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9367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755934" rtl="0" eaLnBrk="1" fontAlgn="ctr" latinLnBrk="0" hangingPunct="1"/>
                      <a:r>
                        <a:rPr lang="zh-CN" altLang="en-US" sz="1488" kern="1200" dirty="0"/>
                        <a:t>      </a:t>
                      </a:r>
                      <a:r>
                        <a:rPr lang="en-US" sz="1488" kern="1200" dirty="0"/>
                        <a:t>Stage IV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4 (2</a:t>
                      </a:r>
                      <a:r>
                        <a:rPr lang="en-US" altLang="zh-CN" sz="1488" kern="1200" dirty="0"/>
                        <a:t>.3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437325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09DD61B-68D5-D44F-BA1D-A973BFE5A501}"/>
              </a:ext>
            </a:extLst>
          </p:cNvPr>
          <p:cNvSpPr txBox="1"/>
          <p:nvPr/>
        </p:nvSpPr>
        <p:spPr>
          <a:xfrm>
            <a:off x="355600" y="341827"/>
            <a:ext cx="711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Supplementary</a:t>
            </a:r>
            <a:r>
              <a:rPr lang="zh-CN" altLang="en-US" b="1" dirty="0"/>
              <a:t> </a:t>
            </a:r>
            <a:r>
              <a:rPr lang="en-US" altLang="zh-CN" b="1" dirty="0"/>
              <a:t>Table</a:t>
            </a:r>
            <a:r>
              <a:rPr lang="zh-CN" altLang="en-US" b="1" dirty="0"/>
              <a:t> </a:t>
            </a:r>
            <a:r>
              <a:rPr lang="en-US" altLang="zh-CN" b="1" dirty="0"/>
              <a:t>S1.</a:t>
            </a:r>
            <a:r>
              <a:rPr lang="zh-CN" altLang="en-US" b="1" dirty="0"/>
              <a:t> </a:t>
            </a:r>
            <a:r>
              <a:rPr lang="en-US" dirty="0"/>
              <a:t>The clinical information of pancreatic cancer patients in TCGA </a:t>
            </a:r>
            <a:r>
              <a:rPr lang="en-US" altLang="zh-CN" dirty="0"/>
              <a:t>training</a:t>
            </a:r>
            <a:r>
              <a:rPr lang="zh-CN" altLang="en-US" dirty="0"/>
              <a:t> </a:t>
            </a:r>
            <a:r>
              <a:rPr lang="en-US" dirty="0"/>
              <a:t>cohort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71635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B24F1E0B-03CA-9949-9A8D-2320CCBC3D5B}"/>
              </a:ext>
            </a:extLst>
          </p:cNvPr>
          <p:cNvSpPr txBox="1"/>
          <p:nvPr/>
        </p:nvSpPr>
        <p:spPr>
          <a:xfrm>
            <a:off x="355600" y="341827"/>
            <a:ext cx="711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Supplementary</a:t>
            </a:r>
            <a:r>
              <a:rPr lang="zh-CN" altLang="en-US" b="1" dirty="0"/>
              <a:t> </a:t>
            </a:r>
            <a:r>
              <a:rPr lang="en-US" altLang="zh-CN" b="1" dirty="0"/>
              <a:t>Figure</a:t>
            </a:r>
            <a:r>
              <a:rPr lang="zh-CN" altLang="en-US" b="1" dirty="0"/>
              <a:t> </a:t>
            </a:r>
            <a:r>
              <a:rPr lang="en-US" altLang="zh-CN" b="1" dirty="0"/>
              <a:t>S2.</a:t>
            </a:r>
            <a:r>
              <a:rPr lang="zh-CN" altLang="en-US" b="1" dirty="0"/>
              <a:t> </a:t>
            </a:r>
            <a:r>
              <a:rPr lang="en-US" altLang="zh-CN" dirty="0"/>
              <a:t>ICGC</a:t>
            </a:r>
            <a:r>
              <a:rPr lang="zh-CN" altLang="en-US" dirty="0"/>
              <a:t> </a:t>
            </a:r>
            <a:r>
              <a:rPr lang="en-US" altLang="zh-CN" dirty="0"/>
              <a:t>cohort</a:t>
            </a:r>
            <a:r>
              <a:rPr lang="zh-CN" altLang="en-US" dirty="0"/>
              <a:t> </a:t>
            </a:r>
            <a:r>
              <a:rPr lang="en-US" altLang="zh-CN" dirty="0"/>
              <a:t>validation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6EC802-FF8F-9844-AA06-3CFACEE91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963053"/>
            <a:ext cx="6808788" cy="893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26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5978E72-B75B-B246-B326-59CF40BDA72D}"/>
              </a:ext>
            </a:extLst>
          </p:cNvPr>
          <p:cNvSpPr txBox="1"/>
          <p:nvPr/>
        </p:nvSpPr>
        <p:spPr>
          <a:xfrm>
            <a:off x="355600" y="5490742"/>
            <a:ext cx="711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Supplementary</a:t>
            </a:r>
            <a:r>
              <a:rPr lang="zh-CN" altLang="en-US" b="1" dirty="0"/>
              <a:t> </a:t>
            </a:r>
            <a:r>
              <a:rPr lang="en-US" altLang="zh-CN" b="1" dirty="0"/>
              <a:t>Figure</a:t>
            </a:r>
            <a:r>
              <a:rPr lang="zh-CN" altLang="en-US" b="1" dirty="0"/>
              <a:t> </a:t>
            </a:r>
            <a:r>
              <a:rPr lang="en-US" altLang="zh-CN" b="1" dirty="0"/>
              <a:t>S4.</a:t>
            </a:r>
            <a:r>
              <a:rPr lang="zh-CN" altLang="en-US" b="1" dirty="0"/>
              <a:t> </a:t>
            </a:r>
            <a:r>
              <a:rPr lang="en-US" altLang="zh-CN" b="1" dirty="0"/>
              <a:t>The</a:t>
            </a:r>
            <a:r>
              <a:rPr lang="zh-CN" altLang="en-US" b="1" dirty="0"/>
              <a:t> </a:t>
            </a:r>
            <a:r>
              <a:rPr lang="en-US" altLang="zh-CN" b="1" dirty="0"/>
              <a:t>pivotal</a:t>
            </a:r>
            <a:r>
              <a:rPr lang="zh-CN" altLang="en-US" b="1" dirty="0"/>
              <a:t> </a:t>
            </a:r>
            <a:r>
              <a:rPr lang="en-US" altLang="zh-CN" b="1" dirty="0"/>
              <a:t>TF</a:t>
            </a:r>
            <a:r>
              <a:rPr lang="zh-CN" altLang="en-US" b="1" dirty="0"/>
              <a:t> </a:t>
            </a:r>
            <a:r>
              <a:rPr lang="en-US" altLang="zh-CN" b="1" dirty="0"/>
              <a:t>nodes</a:t>
            </a:r>
            <a:r>
              <a:rPr lang="zh-CN" altLang="en-US" b="1" dirty="0"/>
              <a:t> </a:t>
            </a:r>
            <a:r>
              <a:rPr lang="en-US" altLang="zh-CN" b="1" dirty="0"/>
              <a:t>obtained</a:t>
            </a:r>
            <a:r>
              <a:rPr lang="zh-CN" altLang="en-US" b="1" dirty="0"/>
              <a:t> </a:t>
            </a:r>
            <a:r>
              <a:rPr lang="en-US" altLang="zh-CN" b="1" dirty="0"/>
              <a:t>by</a:t>
            </a:r>
            <a:r>
              <a:rPr lang="zh-CN" altLang="en-US" b="1" dirty="0"/>
              <a:t> </a:t>
            </a:r>
            <a:r>
              <a:rPr lang="en-US" altLang="zh-CN" b="1" dirty="0"/>
              <a:t>screening</a:t>
            </a:r>
            <a:r>
              <a:rPr lang="zh-CN" altLang="en-US" b="1" dirty="0"/>
              <a:t> </a:t>
            </a:r>
            <a:r>
              <a:rPr lang="en-US" altLang="zh-CN" b="1" dirty="0"/>
              <a:t>the</a:t>
            </a:r>
            <a:r>
              <a:rPr lang="zh-CN" altLang="en-US" b="1" dirty="0"/>
              <a:t> </a:t>
            </a:r>
            <a:r>
              <a:rPr lang="en-US" altLang="zh-CN" b="1" dirty="0"/>
              <a:t>TRRUST</a:t>
            </a:r>
            <a:r>
              <a:rPr lang="zh-CN" altLang="en-US" b="1" dirty="0"/>
              <a:t> </a:t>
            </a:r>
            <a:r>
              <a:rPr lang="en-US" altLang="zh-CN" b="1" dirty="0"/>
              <a:t>v2</a:t>
            </a:r>
            <a:r>
              <a:rPr lang="zh-CN" altLang="en-US" b="1" dirty="0"/>
              <a:t> </a:t>
            </a:r>
            <a:r>
              <a:rPr lang="en-US" altLang="zh-CN" b="1" dirty="0"/>
              <a:t>database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FB2115B-F1BB-FC49-8EEB-1E328535F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404384"/>
              </p:ext>
            </p:extLst>
          </p:nvPr>
        </p:nvGraphicFramePr>
        <p:xfrm>
          <a:off x="1741837" y="1143052"/>
          <a:ext cx="4034725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5202">
                  <a:extLst>
                    <a:ext uri="{9D8B030D-6E8A-4147-A177-3AD203B41FA5}">
                      <a16:colId xmlns:a16="http://schemas.microsoft.com/office/drawing/2014/main" val="2536843303"/>
                    </a:ext>
                  </a:extLst>
                </a:gridCol>
                <a:gridCol w="2079523">
                  <a:extLst>
                    <a:ext uri="{9D8B030D-6E8A-4147-A177-3AD203B41FA5}">
                      <a16:colId xmlns:a16="http://schemas.microsoft.com/office/drawing/2014/main" val="254570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ncRNA-pivot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p</a:t>
                      </a:r>
                      <a:r>
                        <a:rPr lang="en-US" dirty="0"/>
                        <a:t>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654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WSPAR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7.23E-05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0984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hsa-miR-4425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0.00148618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0895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hsa-miR-4536-5p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0.002892394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803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hsa-miR-410-5p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0.003154022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4045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hsa-miR-8064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0.007506798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9689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hsa-miR-6871-5p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0.007815596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863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hsa-miR-4767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0.009781273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812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hsa-miR-608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0.011562024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76602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hsa-miR-4481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0.012256619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6032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hsa-miR-3605-3p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0.01294337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2787660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0B3A389-0E5E-5640-9B72-9FBDA6AF03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574871"/>
              </p:ext>
            </p:extLst>
          </p:nvPr>
        </p:nvGraphicFramePr>
        <p:xfrm>
          <a:off x="1741837" y="6137073"/>
          <a:ext cx="4034725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5202">
                  <a:extLst>
                    <a:ext uri="{9D8B030D-6E8A-4147-A177-3AD203B41FA5}">
                      <a16:colId xmlns:a16="http://schemas.microsoft.com/office/drawing/2014/main" val="2536843303"/>
                    </a:ext>
                  </a:extLst>
                </a:gridCol>
                <a:gridCol w="2079523">
                  <a:extLst>
                    <a:ext uri="{9D8B030D-6E8A-4147-A177-3AD203B41FA5}">
                      <a16:colId xmlns:a16="http://schemas.microsoft.com/office/drawing/2014/main" val="254570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TF</a:t>
                      </a:r>
                      <a:r>
                        <a:rPr lang="en-US" dirty="0"/>
                        <a:t>-pivot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p</a:t>
                      </a:r>
                      <a:r>
                        <a:rPr lang="en-US" dirty="0"/>
                        <a:t>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654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RFWD2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0.004034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0984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GATA6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0.051019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0895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CITED2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0.073261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803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0.073261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4045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TGIF1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0.073261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9689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RARA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0.084142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863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NR5A1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0.091414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812493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C5A8208-3A1B-1247-8A25-A70A57166BC9}"/>
              </a:ext>
            </a:extLst>
          </p:cNvPr>
          <p:cNvSpPr txBox="1"/>
          <p:nvPr/>
        </p:nvSpPr>
        <p:spPr>
          <a:xfrm>
            <a:off x="355600" y="341827"/>
            <a:ext cx="711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Supplementary</a:t>
            </a:r>
            <a:r>
              <a:rPr lang="zh-CN" altLang="en-US" b="1" dirty="0"/>
              <a:t> </a:t>
            </a:r>
            <a:r>
              <a:rPr lang="en-US" altLang="zh-CN" b="1" dirty="0"/>
              <a:t>Figure</a:t>
            </a:r>
            <a:r>
              <a:rPr lang="zh-CN" altLang="en-US" b="1" dirty="0"/>
              <a:t> </a:t>
            </a:r>
            <a:r>
              <a:rPr lang="en-US" altLang="zh-CN" b="1" dirty="0"/>
              <a:t>S3.</a:t>
            </a:r>
            <a:r>
              <a:rPr lang="zh-CN" altLang="en-US" b="1" dirty="0"/>
              <a:t> </a:t>
            </a:r>
            <a:r>
              <a:rPr lang="en-US" altLang="zh-CN" b="1" dirty="0"/>
              <a:t>Top</a:t>
            </a:r>
            <a:r>
              <a:rPr lang="zh-CN" altLang="en-US" b="1" dirty="0"/>
              <a:t> </a:t>
            </a:r>
            <a:r>
              <a:rPr lang="en-US" altLang="zh-CN" b="1" dirty="0"/>
              <a:t>10</a:t>
            </a:r>
            <a:r>
              <a:rPr lang="zh-CN" altLang="en-US" b="1" dirty="0"/>
              <a:t> </a:t>
            </a:r>
            <a:r>
              <a:rPr lang="en-US" b="1" dirty="0"/>
              <a:t>ncRNA</a:t>
            </a:r>
            <a:r>
              <a:rPr lang="en-US" altLang="zh-CN" b="1" dirty="0"/>
              <a:t>s</a:t>
            </a:r>
            <a:r>
              <a:rPr lang="zh-CN" altLang="en-US" b="1" dirty="0"/>
              <a:t> </a:t>
            </a:r>
            <a:r>
              <a:rPr lang="en-US" altLang="zh-CN" b="1" dirty="0"/>
              <a:t>significantly</a:t>
            </a:r>
            <a:r>
              <a:rPr lang="zh-CN" altLang="en-US" b="1" dirty="0"/>
              <a:t> </a:t>
            </a:r>
            <a:r>
              <a:rPr lang="en-US" altLang="zh-CN" b="1" dirty="0"/>
              <a:t>associated</a:t>
            </a:r>
            <a:r>
              <a:rPr lang="zh-CN" altLang="en-US" b="1" dirty="0"/>
              <a:t> </a:t>
            </a:r>
            <a:r>
              <a:rPr lang="en-US" b="1" dirty="0"/>
              <a:t>with </a:t>
            </a:r>
            <a:r>
              <a:rPr lang="en-US" altLang="zh-CN" b="1" dirty="0"/>
              <a:t>pancreatic</a:t>
            </a:r>
            <a:r>
              <a:rPr lang="zh-CN" altLang="en-US" b="1" dirty="0"/>
              <a:t> </a:t>
            </a:r>
            <a:r>
              <a:rPr lang="en-US" altLang="zh-CN" b="1" dirty="0"/>
              <a:t>cancer</a:t>
            </a:r>
            <a:r>
              <a:rPr lang="zh-CN" altLang="en-US" b="1" dirty="0"/>
              <a:t> </a:t>
            </a:r>
            <a:r>
              <a:rPr lang="en-US" b="1" dirty="0"/>
              <a:t>prognosis</a:t>
            </a:r>
          </a:p>
        </p:txBody>
      </p:sp>
    </p:spTree>
    <p:extLst>
      <p:ext uri="{BB962C8B-B14F-4D97-AF65-F5344CB8AC3E}">
        <p14:creationId xmlns:p14="http://schemas.microsoft.com/office/powerpoint/2010/main" val="2696269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9162</TotalTime>
  <Words>189</Words>
  <Application>Microsoft Macintosh PowerPoint</Application>
  <PresentationFormat>Custom</PresentationFormat>
  <Paragraphs>76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Mining</dc:title>
  <dc:creator>李 桐</dc:creator>
  <cp:lastModifiedBy>李 桐</cp:lastModifiedBy>
  <cp:revision>161</cp:revision>
  <cp:lastPrinted>2019-12-24T16:24:47Z</cp:lastPrinted>
  <dcterms:created xsi:type="dcterms:W3CDTF">2019-10-26T07:15:45Z</dcterms:created>
  <dcterms:modified xsi:type="dcterms:W3CDTF">2020-04-25T08:01:55Z</dcterms:modified>
</cp:coreProperties>
</file>