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  <p:sldMasterId id="2147483693" r:id="rId2"/>
  </p:sldMasterIdLst>
  <p:notesMasterIdLst>
    <p:notesMasterId r:id="rId8"/>
  </p:notesMasterIdLst>
  <p:sldIdLst>
    <p:sldId id="3099" r:id="rId3"/>
    <p:sldId id="3097" r:id="rId4"/>
    <p:sldId id="3103" r:id="rId5"/>
    <p:sldId id="3105" r:id="rId6"/>
    <p:sldId id="3107" r:id="rId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94806F5-F1DD-79F5-3D8D-85F6927CF9C2}" name="Author" initials="A" userId="Autho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24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4" autoAdjust="0"/>
    <p:restoredTop sz="87584" autoAdjust="0"/>
  </p:normalViewPr>
  <p:slideViewPr>
    <p:cSldViewPr snapToGrid="0">
      <p:cViewPr>
        <p:scale>
          <a:sx n="108" d="100"/>
          <a:sy n="108" d="100"/>
        </p:scale>
        <p:origin x="-426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8" Type="http://schemas.microsoft.com/office/2018/10/relationships/authors" Target="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81C7C8-F241-4383-9C59-50E662447506}" type="datetimeFigureOut">
              <a:rPr lang="ko-KR" altLang="en-US" smtClean="0"/>
              <a:t>2023-02-14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F332F2-C192-4CE1-B2DD-12759E88DF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7548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609572-7569-474C-B9E6-8D097F211D94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477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609572-7569-474C-B9E6-8D097F211D94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8951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609572-7569-474C-B9E6-8D097F211D94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0084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609572-7569-474C-B9E6-8D097F211D94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20700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609572-7569-474C-B9E6-8D097F211D94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6688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62E62-D95A-44DE-B792-4130D28114D3}" type="datetimeFigureOut">
              <a:rPr lang="ko-KR" altLang="en-US" smtClean="0"/>
              <a:t>2023-02-14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A16-0215-4541-9CC4-05BADF95B0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28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62E62-D95A-44DE-B792-4130D28114D3}" type="datetimeFigureOut">
              <a:rPr lang="ko-KR" altLang="en-US" smtClean="0"/>
              <a:t>2023-02-14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A16-0215-4541-9CC4-05BADF95B0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5013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21B09-48D2-4607-AD60-76B86EA7B716}" type="datetimeFigureOut">
              <a:rPr lang="ko-KR" altLang="en-US" smtClean="0"/>
              <a:t>2023-02-14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215EA-12E7-4175-830B-0D7A0D1FD8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2033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215EA-12E7-4175-830B-0D7A0D1FD8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0681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BFBF2773-0C95-497C-8ABD-3823995B8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="" xmlns:a16="http://schemas.microsoft.com/office/drawing/2014/main" id="{6DCA8126-E309-40E6-A44B-8E73ECD45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21B09-48D2-4607-AD60-76B86EA7B716}" type="datetimeFigureOut">
              <a:rPr lang="ko-KR" altLang="en-US" smtClean="0"/>
              <a:t>2023-02-14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="" xmlns:a16="http://schemas.microsoft.com/office/drawing/2014/main" id="{1AA308FC-B1E9-481D-8500-ED391EDCC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="" xmlns:a16="http://schemas.microsoft.com/office/drawing/2014/main" id="{AFDDE1FB-6BA5-40CF-B546-A2C7CF4E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215EA-12E7-4175-830B-0D7A0D1FD8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9686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324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 userDrawn="1"/>
        </p:nvSpPr>
        <p:spPr>
          <a:xfrm>
            <a:off x="0" y="6570133"/>
            <a:ext cx="12192000" cy="2878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249653" y="191270"/>
            <a:ext cx="10515600" cy="6394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49653" y="983467"/>
            <a:ext cx="11714820" cy="5193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B62E62-D95A-44DE-B792-4130D28114D3}" type="datetimeFigureOut">
              <a:rPr lang="ko-KR" altLang="en-US" smtClean="0"/>
              <a:pPr/>
              <a:t>2023-02-14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11D8A16-0215-4541-9CC4-05BADF95B0C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4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38"/>
          <a:stretch/>
        </p:blipFill>
        <p:spPr>
          <a:xfrm>
            <a:off x="-118268" y="5304418"/>
            <a:ext cx="12240683" cy="155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681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3200" b="1" kern="1200" baseline="0">
          <a:solidFill>
            <a:schemeClr val="bg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bg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bg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bg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bg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270456" y="148706"/>
            <a:ext cx="10612192" cy="665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70456" y="900861"/>
            <a:ext cx="11642502" cy="52761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21B09-48D2-4607-AD60-76B86EA7B716}" type="datetimeFigureOut">
              <a:rPr lang="ko-KR" altLang="en-US" smtClean="0"/>
              <a:t>2023-02-14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215EA-12E7-4175-830B-0D7A0D1FD821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Picture 4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38"/>
          <a:stretch/>
        </p:blipFill>
        <p:spPr>
          <a:xfrm>
            <a:off x="0" y="5170562"/>
            <a:ext cx="12240683" cy="155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019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3200" b="1" kern="1200" baseline="0">
          <a:solidFill>
            <a:srgbClr val="002060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rgbClr val="002060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rgbClr val="002060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rgbClr val="002060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rgbClr val="002060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rgbClr val="002060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t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t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3.t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7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4294967295"/>
          </p:nvPr>
        </p:nvSpPr>
        <p:spPr>
          <a:xfrm>
            <a:off x="723920" y="234182"/>
            <a:ext cx="6543655" cy="48189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ko-KR" sz="2400" dirty="0"/>
              <a:t>S. Fig. </a:t>
            </a:r>
            <a:r>
              <a:rPr lang="en-US" altLang="ko-KR" sz="2400" dirty="0" smtClean="0"/>
              <a:t>1.A </a:t>
            </a:r>
            <a:r>
              <a:rPr lang="en-US" altLang="ko-KR" sz="2400" dirty="0"/>
              <a:t>Primary Efficacy Endpoint (TLR)</a:t>
            </a:r>
            <a:endParaRPr lang="ko-KR" alt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6108708" y="2492896"/>
            <a:ext cx="779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P=NS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52185" y="5949280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Months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10" name="내용 개체 틀 9" descr="텍스트, 지도이(가) 표시된 사진&#10;&#10;자동 생성된 설명">
            <a:extLst>
              <a:ext uri="{FF2B5EF4-FFF2-40B4-BE49-F238E27FC236}">
                <a16:creationId xmlns="" xmlns:a16="http://schemas.microsoft.com/office/drawing/2014/main" id="{731695A3-AC6B-4F9D-B64F-A8B3DEE48F74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86" r="26727" b="28490"/>
          <a:stretch/>
        </p:blipFill>
        <p:spPr>
          <a:xfrm>
            <a:off x="1047750" y="1400175"/>
            <a:ext cx="5035543" cy="3895725"/>
          </a:xfrm>
        </p:spPr>
      </p:pic>
      <p:pic>
        <p:nvPicPr>
          <p:cNvPr id="11" name="내용 개체 틀 9" descr="지도이(가) 표시된 사진&#10;&#10;자동 생성된 설명">
            <a:extLst>
              <a:ext uri="{FF2B5EF4-FFF2-40B4-BE49-F238E27FC236}">
                <a16:creationId xmlns="" xmlns:a16="http://schemas.microsoft.com/office/drawing/2014/main" id="{7A26C737-435B-4089-896B-90260EC3CC4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93"/>
          <a:stretch/>
        </p:blipFill>
        <p:spPr>
          <a:xfrm>
            <a:off x="942975" y="5295900"/>
            <a:ext cx="7972425" cy="1327918"/>
          </a:xfrm>
          <a:prstGeom prst="rect">
            <a:avLst/>
          </a:prstGeom>
        </p:spPr>
      </p:pic>
      <p:pic>
        <p:nvPicPr>
          <p:cNvPr id="13" name="내용 개체 틀 9" descr="지도이(가) 표시된 사진&#10;&#10;자동 생성된 설명">
            <a:extLst>
              <a:ext uri="{FF2B5EF4-FFF2-40B4-BE49-F238E27FC236}">
                <a16:creationId xmlns="" xmlns:a16="http://schemas.microsoft.com/office/drawing/2014/main" id="{635941CB-7BA6-48DE-8E11-FB54C548BA9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13" t="24486" r="2472" b="57745"/>
          <a:stretch/>
        </p:blipFill>
        <p:spPr>
          <a:xfrm>
            <a:off x="6372225" y="2492896"/>
            <a:ext cx="2658641" cy="93610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A7C8871A-E4A0-48F4-A2D5-23069488849C}"/>
              </a:ext>
            </a:extLst>
          </p:cNvPr>
          <p:cNvSpPr txBox="1"/>
          <p:nvPr/>
        </p:nvSpPr>
        <p:spPr>
          <a:xfrm>
            <a:off x="6736023" y="3515608"/>
            <a:ext cx="30120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DEB vs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</a:t>
            </a:r>
            <a:r>
              <a:rPr kumimoji="0" lang="en-US" altLang="ko-KR" sz="12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st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generation DES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HR 0.86 [0.37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–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1.97], p=0.71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DEB     vs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</a:t>
            </a:r>
            <a:r>
              <a:rPr kumimoji="0" lang="en-US" altLang="ko-KR" sz="12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nd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generation DES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HR 1.21 [0.63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–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2.34], p=0.56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</a:t>
            </a:r>
            <a:r>
              <a:rPr kumimoji="0" lang="en-US" altLang="ko-KR" sz="12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nd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DES vs 1</a:t>
            </a:r>
            <a:r>
              <a:rPr kumimoji="0" lang="en-US" altLang="ko-KR" sz="12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st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DES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HR 0.71 [0.29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–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1.69], p=0.44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All P=0.71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1EC4C2A-53DC-4B09-2E49-0E3EDCF65BC4}"/>
              </a:ext>
            </a:extLst>
          </p:cNvPr>
          <p:cNvSpPr txBox="1"/>
          <p:nvPr/>
        </p:nvSpPr>
        <p:spPr>
          <a:xfrm>
            <a:off x="6039441" y="5034290"/>
            <a:ext cx="6655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atin typeface="Arial" panose="020B0604020202020204" pitchFamily="34" charset="0"/>
                <a:cs typeface="Arial" panose="020B0604020202020204" pitchFamily="34" charset="0"/>
              </a:rPr>
              <a:t>months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82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내용 개체 틀 9" descr="지도이(가) 표시된 사진&#10;&#10;자동 생성된 설명">
            <a:extLst>
              <a:ext uri="{FF2B5EF4-FFF2-40B4-BE49-F238E27FC236}">
                <a16:creationId xmlns="" xmlns:a16="http://schemas.microsoft.com/office/drawing/2014/main" id="{240BF1B4-8D80-41A5-9358-833727803D60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1" b="28963"/>
          <a:stretch/>
        </p:blipFill>
        <p:spPr>
          <a:xfrm>
            <a:off x="1118681" y="1419225"/>
            <a:ext cx="7956466" cy="3492910"/>
          </a:xfrm>
        </p:spPr>
      </p:pic>
      <p:sp>
        <p:nvSpPr>
          <p:cNvPr id="2" name="제목 1"/>
          <p:cNvSpPr>
            <a:spLocks noGrp="1"/>
          </p:cNvSpPr>
          <p:nvPr>
            <p:ph type="title" idx="4294967295"/>
          </p:nvPr>
        </p:nvSpPr>
        <p:spPr>
          <a:xfrm>
            <a:off x="952520" y="172067"/>
            <a:ext cx="7581880" cy="48189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ko-KR" sz="2400" dirty="0"/>
              <a:t>S. Fig. </a:t>
            </a:r>
            <a:r>
              <a:rPr lang="en-US" altLang="ko-KR" sz="2400" dirty="0" smtClean="0"/>
              <a:t>1.B </a:t>
            </a:r>
            <a:r>
              <a:rPr lang="en-US" altLang="ko-KR" sz="2400" dirty="0"/>
              <a:t>Primary Safety Endpoint (Cardiac death, MI, Target lesion thrombosis)</a:t>
            </a:r>
            <a:endParaRPr lang="ko-KR" alt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7752185" y="5949280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Months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0D53E0B-0DAD-A330-48B0-3785AC291893}"/>
              </a:ext>
            </a:extLst>
          </p:cNvPr>
          <p:cNvSpPr txBox="1"/>
          <p:nvPr/>
        </p:nvSpPr>
        <p:spPr>
          <a:xfrm>
            <a:off x="6108708" y="4650525"/>
            <a:ext cx="6655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atin typeface="Arial" panose="020B0604020202020204" pitchFamily="34" charset="0"/>
                <a:cs typeface="Arial" panose="020B0604020202020204" pitchFamily="34" charset="0"/>
              </a:rPr>
              <a:t>months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내용 개체 틀 9" descr="지도이(가) 표시된 사진&#10;&#10;자동 생성된 설명">
            <a:extLst>
              <a:ext uri="{FF2B5EF4-FFF2-40B4-BE49-F238E27FC236}">
                <a16:creationId xmlns="" xmlns:a16="http://schemas.microsoft.com/office/drawing/2014/main" id="{E5478E20-DFFE-70B2-47FE-65DB6A4C84E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578"/>
          <a:stretch/>
        </p:blipFill>
        <p:spPr>
          <a:xfrm>
            <a:off x="1118681" y="4986431"/>
            <a:ext cx="7956466" cy="138192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ED069290-DFB0-47BD-9771-AE5677531D38}"/>
              </a:ext>
            </a:extLst>
          </p:cNvPr>
          <p:cNvSpPr txBox="1"/>
          <p:nvPr/>
        </p:nvSpPr>
        <p:spPr>
          <a:xfrm>
            <a:off x="6774275" y="3429000"/>
            <a:ext cx="250725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DEB vs 1</a:t>
            </a:r>
            <a:r>
              <a:rPr kumimoji="0" lang="en-US" altLang="ko-KR" sz="12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st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generation DES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HR 0.29 [0.08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–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1.01], 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p=0.03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DEB     vs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</a:t>
            </a:r>
            <a:r>
              <a:rPr kumimoji="0" lang="en-US" altLang="ko-KR" sz="12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nd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generation DES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HR 0.43 [0.16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–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1.16], p=0.12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</a:t>
            </a:r>
            <a:r>
              <a:rPr kumimoji="0" lang="en-US" altLang="ko-KR" sz="12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nd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DES vs 1</a:t>
            </a:r>
            <a:r>
              <a:rPr kumimoji="0" lang="en-US" altLang="ko-KR" sz="12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st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DES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HR 0.67 [0.18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–</a:t>
            </a: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2.56],p=0.46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All P=0.09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4874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4294967295"/>
          </p:nvPr>
        </p:nvSpPr>
        <p:spPr>
          <a:xfrm>
            <a:off x="1762145" y="236140"/>
            <a:ext cx="4333855" cy="481898"/>
          </a:xfrm>
        </p:spPr>
        <p:txBody>
          <a:bodyPr>
            <a:noAutofit/>
          </a:bodyPr>
          <a:lstStyle/>
          <a:p>
            <a:r>
              <a:rPr lang="en-US" altLang="ko-KR" sz="2400" b="1" dirty="0"/>
              <a:t>S. Fig. </a:t>
            </a:r>
            <a:r>
              <a:rPr lang="en-US" altLang="ko-KR" sz="2400" b="1" dirty="0" smtClean="0"/>
              <a:t>2.A </a:t>
            </a:r>
            <a:r>
              <a:rPr lang="en-US" altLang="ko-KR" sz="2400" b="1" dirty="0"/>
              <a:t>Cardiac death</a:t>
            </a:r>
            <a:endParaRPr lang="ko-KR" alt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108708" y="2492896"/>
            <a:ext cx="779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P=NS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52185" y="5949280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Months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10" name="내용 개체 틀 9" descr="스크린샷이(가) 표시된 사진&#10;&#10;자동 생성된 설명">
            <a:extLst>
              <a:ext uri="{FF2B5EF4-FFF2-40B4-BE49-F238E27FC236}">
                <a16:creationId xmlns="" xmlns:a16="http://schemas.microsoft.com/office/drawing/2014/main" id="{2D4E8E93-E0A1-4663-8CF5-7AE3493C2FB9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12" r="26504" b="28715"/>
          <a:stretch/>
        </p:blipFill>
        <p:spPr>
          <a:xfrm>
            <a:off x="1085851" y="1352550"/>
            <a:ext cx="5022858" cy="3846570"/>
          </a:xfrm>
        </p:spPr>
      </p:pic>
      <p:pic>
        <p:nvPicPr>
          <p:cNvPr id="13" name="내용 개체 틀 9" descr="지도이(가) 표시된 사진&#10;&#10;자동 생성된 설명">
            <a:extLst>
              <a:ext uri="{FF2B5EF4-FFF2-40B4-BE49-F238E27FC236}">
                <a16:creationId xmlns="" xmlns:a16="http://schemas.microsoft.com/office/drawing/2014/main" id="{5D73C4E1-F509-40A1-864A-60FF470D01E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13" t="24486" r="2472" b="57745"/>
          <a:stretch/>
        </p:blipFill>
        <p:spPr>
          <a:xfrm>
            <a:off x="6372225" y="2492896"/>
            <a:ext cx="2658641" cy="936104"/>
          </a:xfrm>
          <a:prstGeom prst="rect">
            <a:avLst/>
          </a:prstGeom>
        </p:spPr>
      </p:pic>
      <p:pic>
        <p:nvPicPr>
          <p:cNvPr id="15" name="내용 개체 틀 9" descr="지도이(가) 표시된 사진&#10;&#10;자동 생성된 설명">
            <a:extLst>
              <a:ext uri="{FF2B5EF4-FFF2-40B4-BE49-F238E27FC236}">
                <a16:creationId xmlns="" xmlns:a16="http://schemas.microsoft.com/office/drawing/2014/main" id="{EE384677-FFF8-4799-AE7C-AF3FBC5B26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93"/>
          <a:stretch/>
        </p:blipFill>
        <p:spPr>
          <a:xfrm>
            <a:off x="1047750" y="5311687"/>
            <a:ext cx="7956466" cy="132791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1432343-E794-4A1E-9D39-54677A880268}"/>
              </a:ext>
            </a:extLst>
          </p:cNvPr>
          <p:cNvSpPr txBox="1"/>
          <p:nvPr/>
        </p:nvSpPr>
        <p:spPr>
          <a:xfrm>
            <a:off x="6740785" y="3640956"/>
            <a:ext cx="300255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DEB vs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</a:t>
            </a:r>
            <a:r>
              <a:rPr kumimoji="0" lang="en-US" altLang="ko-KR" sz="14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st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generation DES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HR 0.51 [0.11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–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2.42], p=0.33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DEB     vs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</a:t>
            </a:r>
            <a:r>
              <a:rPr kumimoji="0" lang="en-US" altLang="ko-KR" sz="14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nd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generation DES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HR 0.57 [0.16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–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2.04], p=0.40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</a:t>
            </a:r>
            <a:r>
              <a:rPr kumimoji="0" lang="en-US" altLang="ko-KR" sz="14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nd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DES vs 1</a:t>
            </a:r>
            <a:r>
              <a:rPr kumimoji="0" lang="en-US" altLang="ko-KR" sz="14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st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DES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HR 0.89 [0.17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–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4.59],p=0.96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All P=0.60</a:t>
            </a:r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DF14DB6-0FC9-6551-2560-155958F421A4}"/>
              </a:ext>
            </a:extLst>
          </p:cNvPr>
          <p:cNvSpPr txBox="1"/>
          <p:nvPr/>
        </p:nvSpPr>
        <p:spPr>
          <a:xfrm>
            <a:off x="6039441" y="4912683"/>
            <a:ext cx="6655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atin typeface="Arial" panose="020B0604020202020204" pitchFamily="34" charset="0"/>
                <a:cs typeface="Arial" panose="020B0604020202020204" pitchFamily="34" charset="0"/>
              </a:rPr>
              <a:t>months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95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4294967295"/>
          </p:nvPr>
        </p:nvSpPr>
        <p:spPr>
          <a:xfrm>
            <a:off x="1762145" y="236140"/>
            <a:ext cx="5125944" cy="48189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ko-KR" sz="2400" dirty="0"/>
              <a:t>S. Fig. </a:t>
            </a:r>
            <a:r>
              <a:rPr lang="en-US" altLang="ko-KR" sz="2400" dirty="0" smtClean="0"/>
              <a:t>2.B  </a:t>
            </a:r>
            <a:r>
              <a:rPr lang="en-US" altLang="ko-KR" sz="2400" dirty="0"/>
              <a:t>Myocardial infarction</a:t>
            </a:r>
            <a:endParaRPr lang="ko-KR" alt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6108708" y="2492896"/>
            <a:ext cx="779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P=NS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52185" y="5949280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Months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10" name="내용 개체 틀 9" descr="스크린샷이(가) 표시된 사진&#10;&#10;자동 생성된 설명">
            <a:extLst>
              <a:ext uri="{FF2B5EF4-FFF2-40B4-BE49-F238E27FC236}">
                <a16:creationId xmlns="" xmlns:a16="http://schemas.microsoft.com/office/drawing/2014/main" id="{15CAC8A8-3F79-4624-8EF0-EE90907835E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88" r="27102" b="28339"/>
          <a:stretch/>
        </p:blipFill>
        <p:spPr>
          <a:xfrm>
            <a:off x="1143000" y="1333499"/>
            <a:ext cx="4940293" cy="4149637"/>
          </a:xfrm>
        </p:spPr>
      </p:pic>
      <p:pic>
        <p:nvPicPr>
          <p:cNvPr id="11" name="내용 개체 틀 9" descr="지도이(가) 표시된 사진&#10;&#10;자동 생성된 설명">
            <a:extLst>
              <a:ext uri="{FF2B5EF4-FFF2-40B4-BE49-F238E27FC236}">
                <a16:creationId xmlns="" xmlns:a16="http://schemas.microsoft.com/office/drawing/2014/main" id="{35E61551-FA57-4884-A7EB-6A938CCA6A0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93"/>
          <a:stretch/>
        </p:blipFill>
        <p:spPr>
          <a:xfrm>
            <a:off x="1047750" y="5483137"/>
            <a:ext cx="7956466" cy="1327918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="" xmlns:a16="http://schemas.microsoft.com/office/drawing/2014/main" id="{85EB8A99-72D8-4963-9BF9-EBB5E34064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5232" y="2140417"/>
            <a:ext cx="2658086" cy="93886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92EA111E-8990-4186-99C2-FA10A7F65465}"/>
              </a:ext>
            </a:extLst>
          </p:cNvPr>
          <p:cNvSpPr txBox="1"/>
          <p:nvPr/>
        </p:nvSpPr>
        <p:spPr>
          <a:xfrm>
            <a:off x="6774123" y="3271624"/>
            <a:ext cx="29358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DEB vs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</a:t>
            </a:r>
            <a:r>
              <a:rPr kumimoji="0" lang="en-US" altLang="ko-KR" sz="14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st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generation DES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HR 0.19 [0.03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–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1.26], p=0.14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DEB     vs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</a:t>
            </a:r>
            <a:r>
              <a:rPr kumimoji="0" lang="en-US" altLang="ko-KR" sz="1400" b="1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nd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generation DES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HR 0.14 [0.03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–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0.65],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p= 0.03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</a:t>
            </a:r>
            <a:r>
              <a:rPr kumimoji="0" lang="en-US" altLang="ko-KR" sz="14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nd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DES vs 1</a:t>
            </a:r>
            <a:r>
              <a:rPr kumimoji="0" lang="en-US" altLang="ko-KR" sz="14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st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DES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HR 1.39 [0.18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–</a:t>
            </a: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10.41], p=0.75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All P=0.11</a:t>
            </a:r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96C338E-793F-EBE1-8A04-7F2B52BABDB4}"/>
              </a:ext>
            </a:extLst>
          </p:cNvPr>
          <p:cNvSpPr txBox="1"/>
          <p:nvPr/>
        </p:nvSpPr>
        <p:spPr>
          <a:xfrm>
            <a:off x="6083293" y="5186893"/>
            <a:ext cx="6655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atin typeface="Arial" panose="020B0604020202020204" pitchFamily="34" charset="0"/>
                <a:cs typeface="Arial" panose="020B0604020202020204" pitchFamily="34" charset="0"/>
              </a:rPr>
              <a:t>months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563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4294967295"/>
          </p:nvPr>
        </p:nvSpPr>
        <p:spPr>
          <a:xfrm>
            <a:off x="1762145" y="236140"/>
            <a:ext cx="5804515" cy="48189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ko-KR" sz="2400" dirty="0"/>
              <a:t>S. Fig. </a:t>
            </a:r>
            <a:r>
              <a:rPr lang="en-US" altLang="ko-KR" sz="2400" dirty="0" smtClean="0"/>
              <a:t>2.C </a:t>
            </a:r>
            <a:r>
              <a:rPr lang="en-US" altLang="ko-KR" sz="2400" dirty="0"/>
              <a:t>Target lesion thrombosis</a:t>
            </a:r>
            <a:endParaRPr lang="ko-KR" alt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6108708" y="2492896"/>
            <a:ext cx="779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P=NS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52185" y="5949280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Months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11" name="내용 개체 틀 9" descr="지도이(가) 표시된 사진&#10;&#10;자동 생성된 설명">
            <a:extLst>
              <a:ext uri="{FF2B5EF4-FFF2-40B4-BE49-F238E27FC236}">
                <a16:creationId xmlns="" xmlns:a16="http://schemas.microsoft.com/office/drawing/2014/main" id="{E69896ED-1673-4025-880B-4697C5FBB0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93"/>
          <a:stretch/>
        </p:blipFill>
        <p:spPr>
          <a:xfrm>
            <a:off x="933450" y="5489191"/>
            <a:ext cx="8334375" cy="1327918"/>
          </a:xfrm>
          <a:prstGeom prst="rect">
            <a:avLst/>
          </a:prstGeom>
        </p:spPr>
      </p:pic>
      <p:pic>
        <p:nvPicPr>
          <p:cNvPr id="17" name="내용 개체 틀 16" descr="스크린샷이(가) 표시된 사진&#10;&#10;자동 생성된 설명">
            <a:extLst>
              <a:ext uri="{FF2B5EF4-FFF2-40B4-BE49-F238E27FC236}">
                <a16:creationId xmlns="" xmlns:a16="http://schemas.microsoft.com/office/drawing/2014/main" id="{17F83EDA-67D5-4D9A-934B-CBF191CE4AE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0" r="26543" b="28389"/>
          <a:stretch/>
        </p:blipFill>
        <p:spPr>
          <a:xfrm>
            <a:off x="1000125" y="1190625"/>
            <a:ext cx="5372100" cy="4185999"/>
          </a:xfrm>
        </p:spPr>
      </p:pic>
      <p:pic>
        <p:nvPicPr>
          <p:cNvPr id="19" name="그림 18">
            <a:extLst>
              <a:ext uri="{FF2B5EF4-FFF2-40B4-BE49-F238E27FC236}">
                <a16:creationId xmlns="" xmlns:a16="http://schemas.microsoft.com/office/drawing/2014/main" id="{666881D1-E01C-4430-ABEC-590CF8C851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5232" y="2140417"/>
            <a:ext cx="2658086" cy="93886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B00361D7-81F3-4FB4-BE5D-263987C4C26D}"/>
              </a:ext>
            </a:extLst>
          </p:cNvPr>
          <p:cNvSpPr txBox="1"/>
          <p:nvPr/>
        </p:nvSpPr>
        <p:spPr>
          <a:xfrm>
            <a:off x="7067550" y="3191849"/>
            <a:ext cx="28406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DEB vs 1</a:t>
            </a:r>
            <a:r>
              <a:rPr kumimoji="0" lang="en-US" altLang="ko-KR" sz="16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st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DES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P=0.002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DEB vs 2</a:t>
            </a:r>
            <a:r>
              <a:rPr kumimoji="0" lang="en-US" altLang="ko-KR" sz="16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nd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DES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P=0.03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</a:t>
            </a:r>
            <a:r>
              <a:rPr kumimoji="0" lang="en-US" altLang="ko-KR" sz="16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nd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DES vs 1</a:t>
            </a:r>
            <a:r>
              <a:rPr kumimoji="0" lang="en-US" altLang="ko-KR" sz="16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st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DES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HR 0.46 [0.04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–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5.22], p=0.34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All P=0.02</a:t>
            </a:r>
            <a:endParaRPr kumimoji="0" lang="ko-KR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EC2DDCB-2DE0-FBB1-59AA-29BC55F89CEC}"/>
              </a:ext>
            </a:extLst>
          </p:cNvPr>
          <p:cNvSpPr txBox="1"/>
          <p:nvPr/>
        </p:nvSpPr>
        <p:spPr>
          <a:xfrm>
            <a:off x="6297374" y="5057918"/>
            <a:ext cx="6655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atin typeface="Arial" panose="020B0604020202020204" pitchFamily="34" charset="0"/>
                <a:cs typeface="Arial" panose="020B0604020202020204" pitchFamily="34" charset="0"/>
              </a:rPr>
              <a:t>months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015178"/>
      </p:ext>
    </p:extLst>
  </p:cSld>
  <p:clrMapOvr>
    <a:masterClrMapping/>
  </p:clrMapOvr>
</p:sld>
</file>

<file path=ppt/theme/theme1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28323</TotalTime>
  <Words>239</Words>
  <Application>Microsoft Office PowerPoint</Application>
  <PresentationFormat>사용자 지정</PresentationFormat>
  <Paragraphs>80</Paragraphs>
  <Slides>5</Slides>
  <Notes>5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5</vt:i4>
      </vt:variant>
    </vt:vector>
  </HeadingPairs>
  <TitlesOfParts>
    <vt:vector size="7" baseType="lpstr">
      <vt:lpstr>2_디자인 사용자 지정</vt:lpstr>
      <vt:lpstr>디자인 사용자 지정</vt:lpstr>
      <vt:lpstr>S. Fig. 1.A Primary Efficacy Endpoint (TLR)</vt:lpstr>
      <vt:lpstr>S. Fig. 1.B Primary Safety Endpoint (Cardiac death, MI, Target lesion thrombosis)</vt:lpstr>
      <vt:lpstr>S. Fig. 2.A Cardiac death</vt:lpstr>
      <vt:lpstr>S. Fig. 2.B  Myocardial infarction</vt:lpstr>
      <vt:lpstr>S. Fig. 2.C Target lesion thrombosis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앙코르 서울</dc:creator>
  <cp:lastModifiedBy>김민수</cp:lastModifiedBy>
  <cp:revision>153</cp:revision>
  <dcterms:created xsi:type="dcterms:W3CDTF">2018-06-19T03:57:38Z</dcterms:created>
  <dcterms:modified xsi:type="dcterms:W3CDTF">2023-02-14T00:39:32Z</dcterms:modified>
</cp:coreProperties>
</file>