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476" r:id="rId2"/>
    <p:sldId id="461" r:id="rId3"/>
    <p:sldId id="501" r:id="rId4"/>
    <p:sldId id="506" r:id="rId5"/>
    <p:sldId id="466" r:id="rId6"/>
    <p:sldId id="467" r:id="rId7"/>
    <p:sldId id="47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11"/>
    <p:restoredTop sz="94694"/>
  </p:normalViewPr>
  <p:slideViewPr>
    <p:cSldViewPr snapToGrid="0" snapToObjects="1">
      <p:cViewPr varScale="1">
        <p:scale>
          <a:sx n="101" d="100"/>
          <a:sy n="101" d="100"/>
        </p:scale>
        <p:origin x="224" y="7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5F7E9E-7626-F144-8E4D-5C87055967BE}" type="datetimeFigureOut">
              <a:rPr lang="en-US" smtClean="0"/>
              <a:t>6/8/23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0F103D-732E-1845-A750-23D0E5490F12}" type="slidenum">
              <a:rPr lang="en-US" smtClean="0"/>
              <a:t>‹#›</a:t>
            </a:fld>
            <a:endParaRPr lang="en-US"/>
          </a:p>
        </p:txBody>
      </p:sp>
    </p:spTree>
    <p:extLst>
      <p:ext uri="{BB962C8B-B14F-4D97-AF65-F5344CB8AC3E}">
        <p14:creationId xmlns:p14="http://schemas.microsoft.com/office/powerpoint/2010/main" val="534671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EA305-D8AF-2646-A740-6E8D5233D2D4}" type="slidenum">
              <a:rPr lang="en-US" smtClean="0"/>
              <a:t>3</a:t>
            </a:fld>
            <a:endParaRPr lang="en-US"/>
          </a:p>
        </p:txBody>
      </p:sp>
    </p:spTree>
    <p:extLst>
      <p:ext uri="{BB962C8B-B14F-4D97-AF65-F5344CB8AC3E}">
        <p14:creationId xmlns:p14="http://schemas.microsoft.com/office/powerpoint/2010/main" val="2137865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6BD5C-341B-A349-96CD-07E776DB2CD3}" type="slidenum">
              <a:rPr lang="en-US" smtClean="0"/>
              <a:t>4</a:t>
            </a:fld>
            <a:endParaRPr lang="en-US"/>
          </a:p>
        </p:txBody>
      </p:sp>
    </p:spTree>
    <p:extLst>
      <p:ext uri="{BB962C8B-B14F-4D97-AF65-F5344CB8AC3E}">
        <p14:creationId xmlns:p14="http://schemas.microsoft.com/office/powerpoint/2010/main" val="1106663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6EFE-4552-D348-85F4-60F0CD6C421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DBE1CB4-3651-BE47-B602-C6FC830495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86DF04E-F3BF-4341-9A5C-C313FF8C87F7}"/>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5" name="Footer Placeholder 4">
            <a:extLst>
              <a:ext uri="{FF2B5EF4-FFF2-40B4-BE49-F238E27FC236}">
                <a16:creationId xmlns:a16="http://schemas.microsoft.com/office/drawing/2014/main" id="{7314AEF6-3EAF-E94F-B9D1-BD4DA17B7B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F61D7-4122-424F-A52F-D63B92A4002C}"/>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3479937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AA91B-06C8-2B4B-A617-0914644CBEA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1F1DF04-6CC0-4D45-8B88-B4EBA095729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DB1A692-5C86-4E49-816D-02D0AA530F69}"/>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5" name="Footer Placeholder 4">
            <a:extLst>
              <a:ext uri="{FF2B5EF4-FFF2-40B4-BE49-F238E27FC236}">
                <a16:creationId xmlns:a16="http://schemas.microsoft.com/office/drawing/2014/main" id="{64615177-A6BB-EF45-A304-75FCE6508B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820689-9414-694B-8221-1148998FE9C0}"/>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585677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9278-025A-084F-B487-59AFC93DB36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16537CF-6961-9F49-B33F-67F089F8D3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BC9FC2A-575E-D44A-B09A-8832B3DF8DF7}"/>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5" name="Footer Placeholder 4">
            <a:extLst>
              <a:ext uri="{FF2B5EF4-FFF2-40B4-BE49-F238E27FC236}">
                <a16:creationId xmlns:a16="http://schemas.microsoft.com/office/drawing/2014/main" id="{A7848AEC-4B07-B54F-9B5D-BA11801D41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F27B14-75AB-D241-BC1E-5C43DFA131EF}"/>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2796601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F95C8-CB30-4D44-8A6F-55BFDA4667E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9F8AE71-5682-E14E-BEC4-05B36D6E702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02B12AA-1F34-414D-A2AF-70D1741A94A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B506BA9-2F36-464B-8F0C-792363D5DBF5}"/>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6" name="Footer Placeholder 5">
            <a:extLst>
              <a:ext uri="{FF2B5EF4-FFF2-40B4-BE49-F238E27FC236}">
                <a16:creationId xmlns:a16="http://schemas.microsoft.com/office/drawing/2014/main" id="{D80DA980-D943-054A-8672-294E8D3E38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D95A69-A4FB-1140-886E-F55BC0CEB362}"/>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4200888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95D4E-6366-BF42-BB5D-8EFD94F19D5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7175C2E-AB39-F144-8308-F76C913C9F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7DAE565-6010-BA4D-A06E-87F87EB4ADD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B932CBB-C216-AE45-8459-D173903B2B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13CC219-B4E8-7B40-8C0A-46D0ADC7E47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2473C85-67DB-B44E-B548-4FE6C6769D55}"/>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8" name="Footer Placeholder 7">
            <a:extLst>
              <a:ext uri="{FF2B5EF4-FFF2-40B4-BE49-F238E27FC236}">
                <a16:creationId xmlns:a16="http://schemas.microsoft.com/office/drawing/2014/main" id="{4D795815-0CA1-9D47-8511-A260F53058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F4416F-AE69-BE48-BA3B-EA919123BDD7}"/>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177222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7A714-8AC3-4F45-A068-B1CDF4878AB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85E02B0-F037-C747-972A-39D530940B66}"/>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4" name="Footer Placeholder 3">
            <a:extLst>
              <a:ext uri="{FF2B5EF4-FFF2-40B4-BE49-F238E27FC236}">
                <a16:creationId xmlns:a16="http://schemas.microsoft.com/office/drawing/2014/main" id="{B598C943-A83C-9F45-8BA5-2302593D17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B141E1-63D1-6545-87E2-F93A02DC2EB4}"/>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687721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61AAFE-6743-B04E-85D1-CDFB4D6A79C2}"/>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3" name="Footer Placeholder 2">
            <a:extLst>
              <a:ext uri="{FF2B5EF4-FFF2-40B4-BE49-F238E27FC236}">
                <a16:creationId xmlns:a16="http://schemas.microsoft.com/office/drawing/2014/main" id="{876DD664-A8C1-924C-B5F0-0663D503A8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F3AC47-FCFC-7347-950E-517DFA8EC4C1}"/>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2899943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C27E5-85CF-D14B-B877-22CFE4277A1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D21E4DE-6DD2-E646-A2E0-37842F5AA0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D059E65-8060-9F4B-A409-F3A406DDA4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2DFD7C9-FD5C-B84A-BB18-1F86D67DF66C}"/>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6" name="Footer Placeholder 5">
            <a:extLst>
              <a:ext uri="{FF2B5EF4-FFF2-40B4-BE49-F238E27FC236}">
                <a16:creationId xmlns:a16="http://schemas.microsoft.com/office/drawing/2014/main" id="{2D6B6D48-B52A-FC41-AC2D-7BEEE2B748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FCF793-D263-FF47-8367-EAEAD6E482A5}"/>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4225612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F6EB7-6AAF-194A-9694-D2D6DA5EC3A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88B1F5-9796-EC43-997B-5DE3C906CD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336EDE-4940-0245-840E-5F65B91015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6C0FFB-84D0-E14B-BF95-997D090D7128}"/>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6" name="Footer Placeholder 5">
            <a:extLst>
              <a:ext uri="{FF2B5EF4-FFF2-40B4-BE49-F238E27FC236}">
                <a16:creationId xmlns:a16="http://schemas.microsoft.com/office/drawing/2014/main" id="{ADE430EB-96FA-9740-9EEF-EB1FF71630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2CCB7D-8919-F54B-8424-D136724E4000}"/>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3944466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D4880-E2FE-5A4D-A21B-42C3903AC59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8E83B47-A7E3-5F41-961E-711192B30EB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9FC597-21B3-B849-A775-8F7F0BE69900}"/>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5" name="Footer Placeholder 4">
            <a:extLst>
              <a:ext uri="{FF2B5EF4-FFF2-40B4-BE49-F238E27FC236}">
                <a16:creationId xmlns:a16="http://schemas.microsoft.com/office/drawing/2014/main" id="{59CC572C-506B-FB4C-8C78-700692E475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508FC-8CAA-F448-BDBD-A13D6720C015}"/>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485809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0E7F11-D864-524C-919D-8E862363B80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25126CF-FDE3-F146-BA76-B53F2C532C5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23A847-391C-D148-A736-9FB0BAA98F90}"/>
              </a:ext>
            </a:extLst>
          </p:cNvPr>
          <p:cNvSpPr>
            <a:spLocks noGrp="1"/>
          </p:cNvSpPr>
          <p:nvPr>
            <p:ph type="dt" sz="half" idx="10"/>
          </p:nvPr>
        </p:nvSpPr>
        <p:spPr/>
        <p:txBody>
          <a:bodyPr/>
          <a:lstStyle/>
          <a:p>
            <a:fld id="{6AFD4E69-0542-A040-8739-C0A02A2D1559}" type="datetimeFigureOut">
              <a:rPr lang="en-US" smtClean="0"/>
              <a:t>6/8/23</a:t>
            </a:fld>
            <a:endParaRPr lang="en-US"/>
          </a:p>
        </p:txBody>
      </p:sp>
      <p:sp>
        <p:nvSpPr>
          <p:cNvPr id="5" name="Footer Placeholder 4">
            <a:extLst>
              <a:ext uri="{FF2B5EF4-FFF2-40B4-BE49-F238E27FC236}">
                <a16:creationId xmlns:a16="http://schemas.microsoft.com/office/drawing/2014/main" id="{4E9D2829-8399-694D-8BEC-6754746702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338F82-9F5E-8544-8FA2-F5FCBB33FB56}"/>
              </a:ext>
            </a:extLst>
          </p:cNvPr>
          <p:cNvSpPr>
            <a:spLocks noGrp="1"/>
          </p:cNvSpPr>
          <p:nvPr>
            <p:ph type="sldNum" sz="quarter" idx="12"/>
          </p:nvPr>
        </p:nvSpPr>
        <p:spPr/>
        <p:txBody>
          <a:bodyPr/>
          <a:lstStyle/>
          <a:p>
            <a:fld id="{3059860B-DB2A-D84F-A50D-37C6D7471723}" type="slidenum">
              <a:rPr lang="en-US" smtClean="0"/>
              <a:t>‹#›</a:t>
            </a:fld>
            <a:endParaRPr lang="en-US"/>
          </a:p>
        </p:txBody>
      </p:sp>
    </p:spTree>
    <p:extLst>
      <p:ext uri="{BB962C8B-B14F-4D97-AF65-F5344CB8AC3E}">
        <p14:creationId xmlns:p14="http://schemas.microsoft.com/office/powerpoint/2010/main" val="1946308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80F62A-30C7-634E-8306-0F299785FB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1E56DFA-5B3A-5D48-958D-A38D0224E7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27AB6A-EEF3-3F40-9A34-4B6E08066A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FD4E69-0542-A040-8739-C0A02A2D1559}" type="datetimeFigureOut">
              <a:rPr lang="en-US" smtClean="0"/>
              <a:t>6/8/23</a:t>
            </a:fld>
            <a:endParaRPr lang="en-US"/>
          </a:p>
        </p:txBody>
      </p:sp>
      <p:sp>
        <p:nvSpPr>
          <p:cNvPr id="5" name="Footer Placeholder 4">
            <a:extLst>
              <a:ext uri="{FF2B5EF4-FFF2-40B4-BE49-F238E27FC236}">
                <a16:creationId xmlns:a16="http://schemas.microsoft.com/office/drawing/2014/main" id="{8B2CFC1E-9D5A-E348-8782-2AA966BDA9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7F1BD13-CC8E-234E-B054-58A64A19DF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59860B-DB2A-D84F-A50D-37C6D7471723}" type="slidenum">
              <a:rPr lang="en-US" smtClean="0"/>
              <a:t>‹#›</a:t>
            </a:fld>
            <a:endParaRPr lang="en-US"/>
          </a:p>
        </p:txBody>
      </p:sp>
    </p:spTree>
    <p:extLst>
      <p:ext uri="{BB962C8B-B14F-4D97-AF65-F5344CB8AC3E}">
        <p14:creationId xmlns:p14="http://schemas.microsoft.com/office/powerpoint/2010/main" val="2342117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ADBB704-154D-0244-B97A-5AA1A8BCEFFE}"/>
              </a:ext>
            </a:extLst>
          </p:cNvPr>
          <p:cNvGraphicFramePr>
            <a:graphicFrameLocks noGrp="1"/>
          </p:cNvGraphicFramePr>
          <p:nvPr/>
        </p:nvGraphicFramePr>
        <p:xfrm>
          <a:off x="-2914650" y="1794094"/>
          <a:ext cx="16102575" cy="6016470"/>
        </p:xfrm>
        <a:graphic>
          <a:graphicData uri="http://schemas.openxmlformats.org/drawingml/2006/table">
            <a:tbl>
              <a:tblPr/>
              <a:tblGrid>
                <a:gridCol w="1073505">
                  <a:extLst>
                    <a:ext uri="{9D8B030D-6E8A-4147-A177-3AD203B41FA5}">
                      <a16:colId xmlns:a16="http://schemas.microsoft.com/office/drawing/2014/main" val="3440533764"/>
                    </a:ext>
                  </a:extLst>
                </a:gridCol>
                <a:gridCol w="1073505">
                  <a:extLst>
                    <a:ext uri="{9D8B030D-6E8A-4147-A177-3AD203B41FA5}">
                      <a16:colId xmlns:a16="http://schemas.microsoft.com/office/drawing/2014/main" val="3272413065"/>
                    </a:ext>
                  </a:extLst>
                </a:gridCol>
                <a:gridCol w="1073505">
                  <a:extLst>
                    <a:ext uri="{9D8B030D-6E8A-4147-A177-3AD203B41FA5}">
                      <a16:colId xmlns:a16="http://schemas.microsoft.com/office/drawing/2014/main" val="2280082977"/>
                    </a:ext>
                  </a:extLst>
                </a:gridCol>
                <a:gridCol w="1073505">
                  <a:extLst>
                    <a:ext uri="{9D8B030D-6E8A-4147-A177-3AD203B41FA5}">
                      <a16:colId xmlns:a16="http://schemas.microsoft.com/office/drawing/2014/main" val="873656377"/>
                    </a:ext>
                  </a:extLst>
                </a:gridCol>
                <a:gridCol w="1073505">
                  <a:extLst>
                    <a:ext uri="{9D8B030D-6E8A-4147-A177-3AD203B41FA5}">
                      <a16:colId xmlns:a16="http://schemas.microsoft.com/office/drawing/2014/main" val="4218805938"/>
                    </a:ext>
                  </a:extLst>
                </a:gridCol>
                <a:gridCol w="1073505">
                  <a:extLst>
                    <a:ext uri="{9D8B030D-6E8A-4147-A177-3AD203B41FA5}">
                      <a16:colId xmlns:a16="http://schemas.microsoft.com/office/drawing/2014/main" val="3507634810"/>
                    </a:ext>
                  </a:extLst>
                </a:gridCol>
                <a:gridCol w="1073505">
                  <a:extLst>
                    <a:ext uri="{9D8B030D-6E8A-4147-A177-3AD203B41FA5}">
                      <a16:colId xmlns:a16="http://schemas.microsoft.com/office/drawing/2014/main" val="295464763"/>
                    </a:ext>
                  </a:extLst>
                </a:gridCol>
                <a:gridCol w="1073505">
                  <a:extLst>
                    <a:ext uri="{9D8B030D-6E8A-4147-A177-3AD203B41FA5}">
                      <a16:colId xmlns:a16="http://schemas.microsoft.com/office/drawing/2014/main" val="2692529305"/>
                    </a:ext>
                  </a:extLst>
                </a:gridCol>
                <a:gridCol w="1073505">
                  <a:extLst>
                    <a:ext uri="{9D8B030D-6E8A-4147-A177-3AD203B41FA5}">
                      <a16:colId xmlns:a16="http://schemas.microsoft.com/office/drawing/2014/main" val="3329680734"/>
                    </a:ext>
                  </a:extLst>
                </a:gridCol>
                <a:gridCol w="1073505">
                  <a:extLst>
                    <a:ext uri="{9D8B030D-6E8A-4147-A177-3AD203B41FA5}">
                      <a16:colId xmlns:a16="http://schemas.microsoft.com/office/drawing/2014/main" val="3693203541"/>
                    </a:ext>
                  </a:extLst>
                </a:gridCol>
                <a:gridCol w="1073505">
                  <a:extLst>
                    <a:ext uri="{9D8B030D-6E8A-4147-A177-3AD203B41FA5}">
                      <a16:colId xmlns:a16="http://schemas.microsoft.com/office/drawing/2014/main" val="2185367261"/>
                    </a:ext>
                  </a:extLst>
                </a:gridCol>
                <a:gridCol w="1073505">
                  <a:extLst>
                    <a:ext uri="{9D8B030D-6E8A-4147-A177-3AD203B41FA5}">
                      <a16:colId xmlns:a16="http://schemas.microsoft.com/office/drawing/2014/main" val="2121791734"/>
                    </a:ext>
                  </a:extLst>
                </a:gridCol>
                <a:gridCol w="1073505">
                  <a:extLst>
                    <a:ext uri="{9D8B030D-6E8A-4147-A177-3AD203B41FA5}">
                      <a16:colId xmlns:a16="http://schemas.microsoft.com/office/drawing/2014/main" val="1155859165"/>
                    </a:ext>
                  </a:extLst>
                </a:gridCol>
                <a:gridCol w="1073505">
                  <a:extLst>
                    <a:ext uri="{9D8B030D-6E8A-4147-A177-3AD203B41FA5}">
                      <a16:colId xmlns:a16="http://schemas.microsoft.com/office/drawing/2014/main" val="3869381070"/>
                    </a:ext>
                  </a:extLst>
                </a:gridCol>
                <a:gridCol w="1073505">
                  <a:extLst>
                    <a:ext uri="{9D8B030D-6E8A-4147-A177-3AD203B41FA5}">
                      <a16:colId xmlns:a16="http://schemas.microsoft.com/office/drawing/2014/main" val="2861641391"/>
                    </a:ext>
                  </a:extLst>
                </a:gridCol>
              </a:tblGrid>
              <a:tr h="110862">
                <a:tc gridSpan="15">
                  <a:txBody>
                    <a:bodyPr/>
                    <a:lstStyle/>
                    <a:p>
                      <a:pPr algn="just"/>
                      <a:endParaRPr lang="en-IE" sz="2800" dirty="0">
                        <a:effectLst/>
                        <a:latin typeface="Cambria" panose="02040503050406030204" pitchFamily="18" charset="0"/>
                      </a:endParaRPr>
                    </a:p>
                  </a:txBody>
                  <a:tcPr marL="27716" marR="27716" marT="13858" marB="13858"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1990655417"/>
                  </a:ext>
                </a:extLst>
              </a:tr>
              <a:tr h="110862">
                <a:tc gridSpan="15">
                  <a:txBody>
                    <a:bodyPr/>
                    <a:lstStyle/>
                    <a:p>
                      <a:pPr algn="l"/>
                      <a:endParaRPr lang="en-IE" sz="1400" dirty="0">
                        <a:effectLst/>
                        <a:latin typeface="Cambria" panose="02040503050406030204" pitchFamily="18" charset="0"/>
                      </a:endParaRPr>
                    </a:p>
                  </a:txBody>
                  <a:tcPr marL="27716" marR="27716" marT="13858" marB="13858" anchor="ctr">
                    <a:lnL>
                      <a:noFill/>
                    </a:lnL>
                    <a:lnR>
                      <a:noFill/>
                    </a:lnR>
                    <a:lnT w="11906" cap="flat" cmpd="sng" algn="ctr">
                      <a:noFill/>
                      <a:prstDash val="solid"/>
                      <a:round/>
                      <a:headEnd type="none" w="med" len="med"/>
                      <a:tailEnd type="none" w="med" len="med"/>
                    </a:lnT>
                    <a:lnB w="11906"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1396533203"/>
                  </a:ext>
                </a:extLst>
              </a:tr>
              <a:tr h="110862">
                <a:tc gridSpan="15">
                  <a:txBody>
                    <a:bodyPr/>
                    <a:lstStyle/>
                    <a:p>
                      <a:pPr algn="l"/>
                      <a:r>
                        <a:rPr lang="en-IE" sz="2000" b="1" dirty="0">
                          <a:effectLst/>
                          <a:latin typeface="Cambria" panose="02040503050406030204" pitchFamily="18" charset="0"/>
                        </a:rPr>
                        <a:t>Descriptive Statistics </a:t>
                      </a:r>
                    </a:p>
                    <a:p>
                      <a:pPr algn="l"/>
                      <a:endParaRPr lang="en-IE" sz="2000" b="1" dirty="0">
                        <a:effectLst/>
                        <a:latin typeface="Cambria" panose="02040503050406030204" pitchFamily="18" charset="0"/>
                      </a:endParaRPr>
                    </a:p>
                    <a:p>
                      <a:pPr algn="l"/>
                      <a:endParaRPr lang="en-IE" sz="2000" b="1" dirty="0">
                        <a:effectLst/>
                        <a:latin typeface="Cambria" panose="02040503050406030204" pitchFamily="18" charset="0"/>
                      </a:endParaRPr>
                    </a:p>
                  </a:txBody>
                  <a:tcPr marL="27716" marR="27716" marT="13858" marB="13858" anchor="ctr">
                    <a:lnL>
                      <a:noFill/>
                    </a:lnL>
                    <a:lnR>
                      <a:noFill/>
                    </a:lnR>
                    <a:lnT w="11906" cap="flat" cmpd="sng" algn="ctr">
                      <a:noFill/>
                      <a:prstDash val="solid"/>
                      <a:round/>
                      <a:headEnd type="none" w="med" len="med"/>
                      <a:tailEnd type="none" w="med" len="med"/>
                    </a:lnT>
                    <a:lnB w="11906"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2291146618"/>
                  </a:ext>
                </a:extLst>
              </a:tr>
              <a:tr h="110862">
                <a:tc>
                  <a:txBody>
                    <a:bodyPr/>
                    <a:lstStyle/>
                    <a:p>
                      <a:pPr algn="ctr"/>
                      <a:endParaRPr lang="en-IE" sz="2000" dirty="0">
                        <a:effectLst/>
                        <a:latin typeface="Cambria" panose="02040503050406030204" pitchFamily="18" charset="0"/>
                      </a:endParaRP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a:r>
                        <a:rPr lang="en-IE" sz="2000" b="1" dirty="0">
                          <a:effectLst/>
                          <a:latin typeface="Cambria" panose="02040503050406030204" pitchFamily="18" charset="0"/>
                        </a:rPr>
                        <a:t>age</a:t>
                      </a:r>
                    </a:p>
                  </a:txBody>
                  <a:tcPr marL="27716" marR="27716" marT="13858" marB="13858" anchor="ctr">
                    <a:lnL>
                      <a:noFill/>
                    </a:lnL>
                    <a:lnR>
                      <a:noFill/>
                    </a:lnR>
                    <a:lnT w="12700" cmpd="sng">
                      <a:noFill/>
                      <a:prstDash val="solid"/>
                    </a:lnT>
                    <a:lnB>
                      <a:noFill/>
                    </a:lnB>
                    <a:lnTlToBr w="12700" cmpd="sng">
                      <a:noFill/>
                      <a:prstDash val="solid"/>
                    </a:lnTlToBr>
                    <a:lnBlToTr w="12700" cmpd="sng">
                      <a:noFill/>
                      <a:prstDash val="solid"/>
                    </a:lnBlToTr>
                  </a:tcPr>
                </a:tc>
                <a:tc hMerge="1">
                  <a:txBody>
                    <a:bodyPr/>
                    <a:lstStyle/>
                    <a:p>
                      <a:endParaRPr lang="en-US"/>
                    </a:p>
                  </a:txBody>
                  <a:tcPr>
                    <a:lnL w="12700" cmpd="sng">
                      <a:noFill/>
                      <a:prstDash val="solid"/>
                    </a:lnL>
                  </a:tcPr>
                </a:tc>
                <a:tc gridSpan="2">
                  <a:txBody>
                    <a:bodyPr/>
                    <a:lstStyle/>
                    <a:p>
                      <a:pPr algn="ctr"/>
                      <a:r>
                        <a:rPr lang="en-IE" sz="2000" b="1" dirty="0">
                          <a:effectLst/>
                          <a:latin typeface="Cambria" panose="02040503050406030204" pitchFamily="18" charset="0"/>
                        </a:rPr>
                        <a:t>education</a:t>
                      </a:r>
                    </a:p>
                  </a:txBody>
                  <a:tcPr marL="27716" marR="27716" marT="13858" marB="13858" anchor="ctr">
                    <a:lnL>
                      <a:noFill/>
                    </a:lnL>
                    <a:lnR>
                      <a:noFill/>
                    </a:lnR>
                    <a:lnT w="12700" cmpd="sng">
                      <a:noFill/>
                      <a:prstDash val="solid"/>
                    </a:lnT>
                    <a:lnB>
                      <a:noFill/>
                    </a:lnB>
                    <a:lnTlToBr w="12700" cmpd="sng">
                      <a:noFill/>
                      <a:prstDash val="solid"/>
                    </a:lnTlToBr>
                    <a:lnBlToTr w="12700" cmpd="sng">
                      <a:noFill/>
                      <a:prstDash val="solid"/>
                    </a:lnBlToTr>
                  </a:tcPr>
                </a:tc>
                <a:tc hMerge="1">
                  <a:txBody>
                    <a:bodyPr/>
                    <a:lstStyle/>
                    <a:p>
                      <a:endParaRPr lang="en-US"/>
                    </a:p>
                  </a:txBody>
                  <a:tcPr>
                    <a:lnL w="12700" cmpd="sng">
                      <a:noFill/>
                      <a:prstDash val="solid"/>
                    </a:lnL>
                  </a:tcPr>
                </a:tc>
                <a:tc gridSpan="2">
                  <a:txBody>
                    <a:bodyPr/>
                    <a:lstStyle/>
                    <a:p>
                      <a:pPr algn="ctr"/>
                      <a:r>
                        <a:rPr lang="en-IE" sz="2000" b="1" dirty="0">
                          <a:effectLst/>
                          <a:latin typeface="Cambria" panose="02040503050406030204" pitchFamily="18" charset="0"/>
                        </a:rPr>
                        <a:t>TIV</a:t>
                      </a:r>
                    </a:p>
                  </a:txBody>
                  <a:tcPr marL="27716" marR="27716" marT="13858" marB="13858" anchor="ctr">
                    <a:lnL>
                      <a:noFill/>
                    </a:lnL>
                    <a:lnR>
                      <a:noFill/>
                    </a:lnR>
                    <a:lnT w="12700" cmpd="sng">
                      <a:noFill/>
                      <a:prstDash val="solid"/>
                    </a:lnT>
                    <a:lnB>
                      <a:noFill/>
                    </a:lnB>
                    <a:lnTlToBr w="12700" cmpd="sng">
                      <a:noFill/>
                      <a:prstDash val="solid"/>
                    </a:lnTlToBr>
                    <a:lnBlToTr w="12700" cmpd="sng">
                      <a:noFill/>
                      <a:prstDash val="solid"/>
                    </a:lnBlToTr>
                  </a:tcPr>
                </a:tc>
                <a:tc hMerge="1">
                  <a:txBody>
                    <a:bodyPr/>
                    <a:lstStyle/>
                    <a:p>
                      <a:endParaRPr lang="en-US"/>
                    </a:p>
                  </a:txBody>
                  <a:tcPr>
                    <a:lnL w="12700" cmpd="sng">
                      <a:noFill/>
                      <a:prstDash val="solid"/>
                    </a:lnL>
                  </a:tcPr>
                </a:tc>
                <a:tc gridSpan="2">
                  <a:txBody>
                    <a:bodyPr/>
                    <a:lstStyle/>
                    <a:p>
                      <a:pPr algn="ctr"/>
                      <a:r>
                        <a:rPr lang="en-IE" sz="2000" b="1" dirty="0">
                          <a:effectLst/>
                          <a:latin typeface="Cambria" panose="02040503050406030204" pitchFamily="18" charset="0"/>
                        </a:rPr>
                        <a:t>MaxVO2</a:t>
                      </a:r>
                    </a:p>
                  </a:txBody>
                  <a:tcPr marL="27716" marR="27716" marT="13858" marB="13858" anchor="ctr">
                    <a:lnL>
                      <a:noFill/>
                    </a:lnL>
                    <a:lnR>
                      <a:noFill/>
                    </a:lnR>
                    <a:lnT w="12700" cmpd="sng">
                      <a:noFill/>
                      <a:prstDash val="solid"/>
                    </a:lnT>
                    <a:lnB>
                      <a:noFill/>
                    </a:lnB>
                    <a:lnTlToBr w="12700" cmpd="sng">
                      <a:noFill/>
                      <a:prstDash val="solid"/>
                    </a:lnTlToBr>
                    <a:lnBlToTr w="12700" cmpd="sng">
                      <a:noFill/>
                      <a:prstDash val="solid"/>
                    </a:lnBlToTr>
                  </a:tcPr>
                </a:tc>
                <a:tc hMerge="1">
                  <a:txBody>
                    <a:bodyPr/>
                    <a:lstStyle/>
                    <a:p>
                      <a:endParaRPr lang="en-US"/>
                    </a:p>
                  </a:txBody>
                  <a:tcPr>
                    <a:lnL w="12700" cmpd="sng">
                      <a:noFill/>
                      <a:prstDash val="solid"/>
                    </a:lnL>
                  </a:tcPr>
                </a:tc>
                <a:tc gridSpan="2">
                  <a:txBody>
                    <a:bodyPr/>
                    <a:lstStyle/>
                    <a:p>
                      <a:pPr algn="ctr"/>
                      <a:r>
                        <a:rPr lang="en-IE" sz="2000" b="1" dirty="0" err="1">
                          <a:effectLst/>
                          <a:latin typeface="Cambria" panose="02040503050406030204" pitchFamily="18" charset="0"/>
                        </a:rPr>
                        <a:t>MaxHR</a:t>
                      </a:r>
                      <a:endParaRPr lang="en-IE" sz="2000" b="1" dirty="0">
                        <a:effectLst/>
                        <a:latin typeface="Cambria" panose="02040503050406030204" pitchFamily="18" charset="0"/>
                      </a:endParaRPr>
                    </a:p>
                  </a:txBody>
                  <a:tcPr marL="27716" marR="27716" marT="13858" marB="13858" anchor="ctr">
                    <a:lnL>
                      <a:noFill/>
                    </a:lnL>
                    <a:lnR>
                      <a:noFill/>
                    </a:lnR>
                    <a:lnT w="12700" cmpd="sng">
                      <a:noFill/>
                      <a:prstDash val="solid"/>
                    </a:lnT>
                    <a:lnB>
                      <a:noFill/>
                    </a:lnB>
                    <a:lnTlToBr w="12700" cmpd="sng">
                      <a:noFill/>
                      <a:prstDash val="solid"/>
                    </a:lnTlToBr>
                    <a:lnBlToTr w="12700" cmpd="sng">
                      <a:noFill/>
                      <a:prstDash val="solid"/>
                    </a:lnBlToTr>
                  </a:tcPr>
                </a:tc>
                <a:tc hMerge="1">
                  <a:txBody>
                    <a:bodyPr/>
                    <a:lstStyle/>
                    <a:p>
                      <a:endParaRPr lang="en-US"/>
                    </a:p>
                  </a:txBody>
                  <a:tcPr>
                    <a:lnL w="12700" cmpd="sng">
                      <a:noFill/>
                      <a:prstDash val="solid"/>
                    </a:lnL>
                  </a:tcPr>
                </a:tc>
                <a:tc gridSpan="2">
                  <a:txBody>
                    <a:bodyPr/>
                    <a:lstStyle/>
                    <a:p>
                      <a:pPr algn="ctr"/>
                      <a:r>
                        <a:rPr lang="en-IE" sz="2000" b="1" dirty="0" err="1">
                          <a:effectLst/>
                          <a:latin typeface="Cambria" panose="02040503050406030204" pitchFamily="18" charset="0"/>
                        </a:rPr>
                        <a:t>BrainPAD</a:t>
                      </a:r>
                      <a:endParaRPr lang="en-IE" sz="2000" b="1" dirty="0">
                        <a:effectLst/>
                        <a:latin typeface="Cambria" panose="02040503050406030204" pitchFamily="18" charset="0"/>
                      </a:endParaRPr>
                    </a:p>
                  </a:txBody>
                  <a:tcPr marL="27716" marR="27716" marT="13858" marB="13858" anchor="ctr">
                    <a:lnL>
                      <a:noFill/>
                    </a:lnL>
                    <a:lnR>
                      <a:noFill/>
                    </a:lnR>
                    <a:lnT w="12700" cmpd="sng">
                      <a:noFill/>
                      <a:prstDash val="solid"/>
                    </a:lnT>
                    <a:lnB>
                      <a:noFill/>
                    </a:lnB>
                    <a:lnTlToBr w="12700" cmpd="sng">
                      <a:noFill/>
                      <a:prstDash val="solid"/>
                    </a:lnTlToBr>
                    <a:lnBlToTr w="12700" cmpd="sng">
                      <a:noFill/>
                      <a:prstDash val="solid"/>
                    </a:lnBlToTr>
                  </a:tcPr>
                </a:tc>
                <a:tc hMerge="1">
                  <a:txBody>
                    <a:bodyPr/>
                    <a:lstStyle/>
                    <a:p>
                      <a:endParaRPr lang="en-US"/>
                    </a:p>
                  </a:txBody>
                  <a:tcPr>
                    <a:lnL w="12700" cmpd="sng">
                      <a:noFill/>
                      <a:prstDash val="solid"/>
                    </a:lnL>
                  </a:tcPr>
                </a:tc>
                <a:tc gridSpan="2">
                  <a:txBody>
                    <a:bodyPr/>
                    <a:lstStyle/>
                    <a:p>
                      <a:pPr algn="ctr"/>
                      <a:r>
                        <a:rPr lang="en-IE" sz="2000" b="1" dirty="0">
                          <a:effectLst/>
                          <a:latin typeface="Cambria" panose="02040503050406030204" pitchFamily="18" charset="0"/>
                        </a:rPr>
                        <a:t>TOSL</a:t>
                      </a:r>
                    </a:p>
                  </a:txBody>
                  <a:tcPr marL="27716" marR="27716" marT="13858" marB="13858" anchor="ctr">
                    <a:lnL>
                      <a:noFill/>
                    </a:lnL>
                    <a:lnR>
                      <a:noFill/>
                    </a:lnR>
                    <a:lnT w="12700" cmpd="sng">
                      <a:noFill/>
                      <a:prstDash val="solid"/>
                    </a:lnT>
                    <a:lnB>
                      <a:noFill/>
                    </a:lnB>
                    <a:lnTlToBr w="12700" cmpd="sng">
                      <a:noFill/>
                      <a:prstDash val="solid"/>
                    </a:lnTlToBr>
                    <a:lnBlToTr w="12700" cmpd="sng">
                      <a:noFill/>
                      <a:prstDash val="solid"/>
                    </a:lnBlToTr>
                  </a:tcPr>
                </a:tc>
                <a:tc hMerge="1">
                  <a:txBody>
                    <a:bodyPr/>
                    <a:lstStyle/>
                    <a:p>
                      <a:endParaRPr lang="en-US"/>
                    </a:p>
                  </a:txBody>
                  <a:tcPr>
                    <a:lnL w="12700" cmpd="sng">
                      <a:noFill/>
                      <a:prstDash val="solid"/>
                    </a:lnL>
                  </a:tcPr>
                </a:tc>
                <a:extLst>
                  <a:ext uri="{0D108BD9-81ED-4DB2-BD59-A6C34878D82A}">
                    <a16:rowId xmlns:a16="http://schemas.microsoft.com/office/drawing/2014/main" val="477687074"/>
                  </a:ext>
                </a:extLst>
              </a:tr>
              <a:tr h="194009">
                <a:tc>
                  <a:txBody>
                    <a:bodyPr/>
                    <a:lstStyle/>
                    <a:p>
                      <a:pPr algn="ctr"/>
                      <a:r>
                        <a:rPr lang="en-IE" sz="2000">
                          <a:effectLst/>
                          <a:latin typeface="Cambria" panose="02040503050406030204" pitchFamily="18" charset="0"/>
                        </a:rPr>
                        <a:t> </a:t>
                      </a:r>
                    </a:p>
                  </a:txBody>
                  <a:tcPr marL="27716" marR="27716" marT="13858" marB="13858"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female</a:t>
                      </a:r>
                    </a:p>
                  </a:txBody>
                  <a:tcPr marL="27716" marR="27716" marT="13858" marB="13858"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male</a:t>
                      </a:r>
                    </a:p>
                  </a:txBody>
                  <a:tcPr marL="27716" marR="27716" marT="13858" marB="13858" anchor="ctr">
                    <a:lnL>
                      <a:noFill/>
                    </a:lnL>
                    <a:lnR>
                      <a:noFill/>
                    </a:lnR>
                    <a:lnT w="12700" cmpd="sng">
                      <a:noFill/>
                      <a:prstDash val="solid"/>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female</a:t>
                      </a:r>
                    </a:p>
                  </a:txBody>
                  <a:tcPr marL="27716" marR="27716" marT="13858" marB="13858"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male</a:t>
                      </a:r>
                    </a:p>
                  </a:txBody>
                  <a:tcPr marL="27716" marR="27716" marT="13858" marB="13858" anchor="ctr">
                    <a:lnL>
                      <a:noFill/>
                    </a:lnL>
                    <a:lnR>
                      <a:noFill/>
                    </a:lnR>
                    <a:lnT w="12700" cmpd="sng">
                      <a:noFill/>
                      <a:prstDash val="solid"/>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female</a:t>
                      </a:r>
                    </a:p>
                  </a:txBody>
                  <a:tcPr marL="27716" marR="27716" marT="13858" marB="13858"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male</a:t>
                      </a:r>
                    </a:p>
                  </a:txBody>
                  <a:tcPr marL="27716" marR="27716" marT="13858" marB="13858" anchor="ctr">
                    <a:lnL>
                      <a:noFill/>
                    </a:lnL>
                    <a:lnR>
                      <a:noFill/>
                    </a:lnR>
                    <a:lnT w="12700" cmpd="sng">
                      <a:noFill/>
                      <a:prstDash val="solid"/>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female</a:t>
                      </a:r>
                    </a:p>
                  </a:txBody>
                  <a:tcPr marL="27716" marR="27716" marT="13858" marB="13858"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male</a:t>
                      </a:r>
                    </a:p>
                  </a:txBody>
                  <a:tcPr marL="27716" marR="27716" marT="13858" marB="13858" anchor="ctr">
                    <a:lnL>
                      <a:noFill/>
                    </a:lnL>
                    <a:lnR>
                      <a:noFill/>
                    </a:lnR>
                    <a:lnT w="12700" cmpd="sng">
                      <a:noFill/>
                      <a:prstDash val="solid"/>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female</a:t>
                      </a:r>
                    </a:p>
                  </a:txBody>
                  <a:tcPr marL="27716" marR="27716" marT="13858" marB="13858"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male</a:t>
                      </a:r>
                    </a:p>
                  </a:txBody>
                  <a:tcPr marL="27716" marR="27716" marT="13858" marB="13858" anchor="ctr">
                    <a:lnL>
                      <a:noFill/>
                    </a:lnL>
                    <a:lnR>
                      <a:noFill/>
                    </a:lnR>
                    <a:lnT w="12700" cmpd="sng">
                      <a:noFill/>
                      <a:prstDash val="solid"/>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female</a:t>
                      </a:r>
                    </a:p>
                  </a:txBody>
                  <a:tcPr marL="27716" marR="27716" marT="13858" marB="13858"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male</a:t>
                      </a:r>
                    </a:p>
                  </a:txBody>
                  <a:tcPr marL="27716" marR="27716" marT="13858" marB="13858" anchor="ctr">
                    <a:lnL>
                      <a:noFill/>
                    </a:lnL>
                    <a:lnR>
                      <a:noFill/>
                    </a:lnR>
                    <a:lnT w="12700" cmpd="sng">
                      <a:noFill/>
                      <a:prstDash val="solid"/>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female</a:t>
                      </a:r>
                    </a:p>
                  </a:txBody>
                  <a:tcPr marL="27716" marR="27716" marT="13858" marB="13858"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male</a:t>
                      </a:r>
                    </a:p>
                  </a:txBody>
                  <a:tcPr marL="27716" marR="27716" marT="13858" marB="13858" anchor="ctr">
                    <a:lnL>
                      <a:noFill/>
                    </a:lnL>
                    <a:lnR>
                      <a:noFill/>
                    </a:lnR>
                    <a:lnT w="12700" cmpd="sng">
                      <a:noFill/>
                      <a:prstDash val="solid"/>
                    </a:lnT>
                    <a:lnB w="11906"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9448423"/>
                  </a:ext>
                </a:extLst>
              </a:tr>
              <a:tr h="360302">
                <a:tc>
                  <a:txBody>
                    <a:bodyPr/>
                    <a:lstStyle/>
                    <a:p>
                      <a:pPr algn="l"/>
                      <a:r>
                        <a:rPr lang="en-IE" sz="2000" dirty="0">
                          <a:effectLst/>
                          <a:latin typeface="Cambria" panose="02040503050406030204" pitchFamily="18" charset="0"/>
                        </a:rPr>
                        <a:t>n.</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26</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15</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26</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15</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26</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15</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26</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15</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26</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15</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26</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15</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26</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15</a:t>
                      </a:r>
                    </a:p>
                  </a:txBody>
                  <a:tcPr marL="27716" marR="27716" marT="13858" marB="13858" anchor="ctr">
                    <a:lnL>
                      <a:noFill/>
                    </a:lnL>
                    <a:lnR>
                      <a:noFill/>
                    </a:lnR>
                    <a:lnT w="11906"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3346592456"/>
                  </a:ext>
                </a:extLst>
              </a:tr>
              <a:tr h="692888">
                <a:tc>
                  <a:txBody>
                    <a:bodyPr/>
                    <a:lstStyle/>
                    <a:p>
                      <a:pPr algn="l"/>
                      <a:r>
                        <a:rPr lang="en-IE" sz="2000" dirty="0">
                          <a:effectLst/>
                          <a:latin typeface="Cambria" panose="02040503050406030204" pitchFamily="18" charset="0"/>
                        </a:rPr>
                        <a:t>Mean</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63.846</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64.000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16.692</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16.667</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1356.84</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1561.87</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18.478</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23.491</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158.000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146.133</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-1.800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-2.090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5.346</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4.733</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18119768"/>
                  </a:ext>
                </a:extLst>
              </a:tr>
              <a:tr h="942328">
                <a:tc>
                  <a:txBody>
                    <a:bodyPr/>
                    <a:lstStyle/>
                    <a:p>
                      <a:pPr algn="l"/>
                      <a:r>
                        <a:rPr lang="en-IE" sz="2000" dirty="0">
                          <a:effectLst/>
                          <a:latin typeface="Cambria" panose="02040503050406030204" pitchFamily="18" charset="0"/>
                        </a:rPr>
                        <a:t>SD</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3.552</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3.140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2.035</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1.447</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91.432</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110.200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2.972</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4.380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13.345</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14.352</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7.878</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11.245</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1.832</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2.374</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4366718"/>
                  </a:ext>
                </a:extLst>
              </a:tr>
              <a:tr h="692888">
                <a:tc>
                  <a:txBody>
                    <a:bodyPr/>
                    <a:lstStyle/>
                    <a:p>
                      <a:pPr algn="l"/>
                      <a:r>
                        <a:rPr lang="en-IE" sz="2000" dirty="0">
                          <a:effectLst/>
                          <a:latin typeface="Cambria" panose="02040503050406030204" pitchFamily="18" charset="0"/>
                        </a:rPr>
                        <a:t>Min.</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57.000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58.000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12.000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14.000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1195.16</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1401.53</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14.350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14.050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125.000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125.000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-13.048</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-30.205</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2.000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75242656"/>
                  </a:ext>
                </a:extLst>
              </a:tr>
              <a:tr h="692888">
                <a:tc>
                  <a:txBody>
                    <a:bodyPr/>
                    <a:lstStyle/>
                    <a:p>
                      <a:pPr algn="l"/>
                      <a:r>
                        <a:rPr lang="en-IE" sz="2000" dirty="0">
                          <a:effectLst/>
                          <a:latin typeface="Cambria" panose="02040503050406030204" pitchFamily="18" charset="0"/>
                        </a:rPr>
                        <a:t>Max.</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71.000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70.000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18.000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a:effectLst/>
                          <a:latin typeface="Cambria" panose="02040503050406030204" pitchFamily="18" charset="0"/>
                        </a:rPr>
                        <a:t>18.000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1535.43</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1792.00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23.000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29.630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181.000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169.000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12.398</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16.243</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10.000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tc>
                  <a:txBody>
                    <a:bodyPr/>
                    <a:lstStyle/>
                    <a:p>
                      <a:pPr algn="ctr"/>
                      <a:r>
                        <a:rPr lang="en-IE" sz="2000" dirty="0">
                          <a:effectLst/>
                          <a:latin typeface="Cambria" panose="02040503050406030204" pitchFamily="18" charset="0"/>
                        </a:rPr>
                        <a:t>10.000</a:t>
                      </a:r>
                    </a:p>
                  </a:txBody>
                  <a:tcPr marL="27716" marR="27716" marT="13858" marB="13858"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053946"/>
                  </a:ext>
                </a:extLst>
              </a:tr>
              <a:tr h="110862">
                <a:tc gridSpan="15">
                  <a:txBody>
                    <a:bodyPr/>
                    <a:lstStyle/>
                    <a:p>
                      <a:pPr algn="l"/>
                      <a:endParaRPr lang="en-IE" sz="2000" dirty="0">
                        <a:effectLst/>
                        <a:latin typeface="Cambria" panose="02040503050406030204" pitchFamily="18" charset="0"/>
                      </a:endParaRPr>
                    </a:p>
                  </a:txBody>
                  <a:tcPr marL="27716" marR="27716" marT="13858" marB="13858" anchor="ctr">
                    <a:lnL>
                      <a:noFill/>
                    </a:lnL>
                    <a:lnR>
                      <a:noFill/>
                    </a:lnR>
                    <a:lnT>
                      <a:noFill/>
                    </a:lnT>
                    <a:lnB w="18974"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517175299"/>
                  </a:ext>
                </a:extLst>
              </a:tr>
            </a:tbl>
          </a:graphicData>
        </a:graphic>
      </p:graphicFrame>
      <p:sp>
        <p:nvSpPr>
          <p:cNvPr id="5" name="TextBox 4">
            <a:extLst>
              <a:ext uri="{FF2B5EF4-FFF2-40B4-BE49-F238E27FC236}">
                <a16:creationId xmlns:a16="http://schemas.microsoft.com/office/drawing/2014/main" id="{C3E6974D-2482-DC45-B846-20D3F67732B4}"/>
              </a:ext>
            </a:extLst>
          </p:cNvPr>
          <p:cNvSpPr txBox="1"/>
          <p:nvPr/>
        </p:nvSpPr>
        <p:spPr>
          <a:xfrm>
            <a:off x="1347788" y="593765"/>
            <a:ext cx="10391774" cy="1200329"/>
          </a:xfrm>
          <a:prstGeom prst="rect">
            <a:avLst/>
          </a:prstGeom>
          <a:noFill/>
        </p:spPr>
        <p:txBody>
          <a:bodyPr wrap="square">
            <a:spAutoFit/>
          </a:bodyPr>
          <a:lstStyle/>
          <a:p>
            <a:pPr algn="l"/>
            <a:r>
              <a:rPr lang="en-IE" sz="1800" b="1" dirty="0">
                <a:effectLst/>
                <a:latin typeface="Cambria" panose="02040503050406030204" pitchFamily="18" charset="0"/>
              </a:rPr>
              <a:t>Table 1 </a:t>
            </a:r>
            <a:r>
              <a:rPr lang="en-IE" sz="1800" dirty="0">
                <a:effectLst/>
                <a:latin typeface="Cambria" panose="02040503050406030204" pitchFamily="18" charset="0"/>
              </a:rPr>
              <a:t>shows the key s</a:t>
            </a:r>
            <a:r>
              <a:rPr lang="en-IE" sz="1800" b="0" i="0" kern="1200" dirty="0">
                <a:solidFill>
                  <a:schemeClr val="tx1"/>
                </a:solidFill>
                <a:effectLst/>
                <a:latin typeface="Cambria" panose="02040503050406030204" pitchFamily="18" charset="0"/>
                <a:ea typeface="+mn-ea"/>
                <a:cs typeface="+mn-cs"/>
              </a:rPr>
              <a:t>ociodemographic, neural indices and neuropsychological characteristics of the sample tested. Key: TIV, total intracranial volume; MaxVo2 (maximal oxygen consumption); </a:t>
            </a:r>
            <a:r>
              <a:rPr lang="en-IE" sz="1800" b="0" i="0" kern="1200" dirty="0" err="1">
                <a:solidFill>
                  <a:schemeClr val="tx1"/>
                </a:solidFill>
                <a:effectLst/>
                <a:latin typeface="Cambria" panose="02040503050406030204" pitchFamily="18" charset="0"/>
                <a:ea typeface="+mn-ea"/>
                <a:cs typeface="+mn-cs"/>
              </a:rPr>
              <a:t>MaxHR</a:t>
            </a:r>
            <a:r>
              <a:rPr lang="en-IE" sz="1800" b="0" i="0" kern="1200" dirty="0">
                <a:solidFill>
                  <a:schemeClr val="tx1"/>
                </a:solidFill>
                <a:effectLst/>
                <a:latin typeface="Cambria" panose="02040503050406030204" pitchFamily="18" charset="0"/>
                <a:ea typeface="+mn-ea"/>
                <a:cs typeface="+mn-cs"/>
              </a:rPr>
              <a:t> (maximum heart rate); </a:t>
            </a:r>
            <a:r>
              <a:rPr lang="en-IE" sz="1800" b="0" i="0" kern="1200" dirty="0" err="1">
                <a:solidFill>
                  <a:schemeClr val="tx1"/>
                </a:solidFill>
                <a:effectLst/>
                <a:latin typeface="Cambria" panose="02040503050406030204" pitchFamily="18" charset="0"/>
                <a:ea typeface="+mn-ea"/>
                <a:cs typeface="+mn-cs"/>
              </a:rPr>
              <a:t>BrainPAD</a:t>
            </a:r>
            <a:r>
              <a:rPr lang="en-IE" sz="1800" b="0" i="0" kern="1200" dirty="0">
                <a:solidFill>
                  <a:schemeClr val="tx1"/>
                </a:solidFill>
                <a:effectLst/>
                <a:latin typeface="Cambria" panose="02040503050406030204" pitchFamily="18" charset="0"/>
                <a:ea typeface="+mn-ea"/>
                <a:cs typeface="+mn-cs"/>
              </a:rPr>
              <a:t> (Brain predicted age discrepancy (biological maintenance index); TOSL (test of strategic learning). </a:t>
            </a:r>
            <a:endParaRPr lang="en-IE" sz="1800" dirty="0">
              <a:effectLst/>
              <a:latin typeface="Cambria" panose="02040503050406030204" pitchFamily="18" charset="0"/>
            </a:endParaRPr>
          </a:p>
        </p:txBody>
      </p:sp>
    </p:spTree>
    <p:extLst>
      <p:ext uri="{BB962C8B-B14F-4D97-AF65-F5344CB8AC3E}">
        <p14:creationId xmlns:p14="http://schemas.microsoft.com/office/powerpoint/2010/main" val="3876020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475E47D-9508-DC4C-A2EB-38586965B1B5}"/>
              </a:ext>
            </a:extLst>
          </p:cNvPr>
          <p:cNvGraphicFramePr>
            <a:graphicFrameLocks noGrp="1"/>
          </p:cNvGraphicFramePr>
          <p:nvPr/>
        </p:nvGraphicFramePr>
        <p:xfrm>
          <a:off x="1011044" y="1471961"/>
          <a:ext cx="10169911" cy="5042068"/>
        </p:xfrm>
        <a:graphic>
          <a:graphicData uri="http://schemas.openxmlformats.org/drawingml/2006/table">
            <a:tbl>
              <a:tblPr>
                <a:tableStyleId>{5C22544A-7EE6-4342-B048-85BDC9FD1C3A}</a:tableStyleId>
              </a:tblPr>
              <a:tblGrid>
                <a:gridCol w="1994789">
                  <a:extLst>
                    <a:ext uri="{9D8B030D-6E8A-4147-A177-3AD203B41FA5}">
                      <a16:colId xmlns:a16="http://schemas.microsoft.com/office/drawing/2014/main" val="2583130755"/>
                    </a:ext>
                  </a:extLst>
                </a:gridCol>
                <a:gridCol w="448373">
                  <a:extLst>
                    <a:ext uri="{9D8B030D-6E8A-4147-A177-3AD203B41FA5}">
                      <a16:colId xmlns:a16="http://schemas.microsoft.com/office/drawing/2014/main" val="3930345636"/>
                    </a:ext>
                  </a:extLst>
                </a:gridCol>
                <a:gridCol w="588957">
                  <a:extLst>
                    <a:ext uri="{9D8B030D-6E8A-4147-A177-3AD203B41FA5}">
                      <a16:colId xmlns:a16="http://schemas.microsoft.com/office/drawing/2014/main" val="3955164681"/>
                    </a:ext>
                  </a:extLst>
                </a:gridCol>
                <a:gridCol w="493106">
                  <a:extLst>
                    <a:ext uri="{9D8B030D-6E8A-4147-A177-3AD203B41FA5}">
                      <a16:colId xmlns:a16="http://schemas.microsoft.com/office/drawing/2014/main" val="2205215735"/>
                    </a:ext>
                  </a:extLst>
                </a:gridCol>
                <a:gridCol w="513343">
                  <a:extLst>
                    <a:ext uri="{9D8B030D-6E8A-4147-A177-3AD203B41FA5}">
                      <a16:colId xmlns:a16="http://schemas.microsoft.com/office/drawing/2014/main" val="472315659"/>
                    </a:ext>
                  </a:extLst>
                </a:gridCol>
                <a:gridCol w="331223">
                  <a:extLst>
                    <a:ext uri="{9D8B030D-6E8A-4147-A177-3AD203B41FA5}">
                      <a16:colId xmlns:a16="http://schemas.microsoft.com/office/drawing/2014/main" val="2165355836"/>
                    </a:ext>
                  </a:extLst>
                </a:gridCol>
                <a:gridCol w="619843">
                  <a:extLst>
                    <a:ext uri="{9D8B030D-6E8A-4147-A177-3AD203B41FA5}">
                      <a16:colId xmlns:a16="http://schemas.microsoft.com/office/drawing/2014/main" val="138073156"/>
                    </a:ext>
                  </a:extLst>
                </a:gridCol>
                <a:gridCol w="619843">
                  <a:extLst>
                    <a:ext uri="{9D8B030D-6E8A-4147-A177-3AD203B41FA5}">
                      <a16:colId xmlns:a16="http://schemas.microsoft.com/office/drawing/2014/main" val="4248574685"/>
                    </a:ext>
                  </a:extLst>
                </a:gridCol>
                <a:gridCol w="797705">
                  <a:extLst>
                    <a:ext uri="{9D8B030D-6E8A-4147-A177-3AD203B41FA5}">
                      <a16:colId xmlns:a16="http://schemas.microsoft.com/office/drawing/2014/main" val="1822197423"/>
                    </a:ext>
                  </a:extLst>
                </a:gridCol>
                <a:gridCol w="717825">
                  <a:extLst>
                    <a:ext uri="{9D8B030D-6E8A-4147-A177-3AD203B41FA5}">
                      <a16:colId xmlns:a16="http://schemas.microsoft.com/office/drawing/2014/main" val="2554268285"/>
                    </a:ext>
                  </a:extLst>
                </a:gridCol>
                <a:gridCol w="575113">
                  <a:extLst>
                    <a:ext uri="{9D8B030D-6E8A-4147-A177-3AD203B41FA5}">
                      <a16:colId xmlns:a16="http://schemas.microsoft.com/office/drawing/2014/main" val="2507798075"/>
                    </a:ext>
                  </a:extLst>
                </a:gridCol>
                <a:gridCol w="559137">
                  <a:extLst>
                    <a:ext uri="{9D8B030D-6E8A-4147-A177-3AD203B41FA5}">
                      <a16:colId xmlns:a16="http://schemas.microsoft.com/office/drawing/2014/main" val="3762314474"/>
                    </a:ext>
                  </a:extLst>
                </a:gridCol>
                <a:gridCol w="1910654">
                  <a:extLst>
                    <a:ext uri="{9D8B030D-6E8A-4147-A177-3AD203B41FA5}">
                      <a16:colId xmlns:a16="http://schemas.microsoft.com/office/drawing/2014/main" val="1060016266"/>
                    </a:ext>
                  </a:extLst>
                </a:gridCol>
              </a:tblGrid>
              <a:tr h="714780">
                <a:tc gridSpan="13">
                  <a:txBody>
                    <a:bodyPr/>
                    <a:lstStyle/>
                    <a:p>
                      <a:pPr algn="just">
                        <a:lnSpc>
                          <a:spcPct val="107000"/>
                        </a:lnSpc>
                        <a:spcAft>
                          <a:spcPts val="800"/>
                        </a:spcAft>
                      </a:pPr>
                      <a:r>
                        <a:rPr lang="en-US" sz="1400" u="sng" kern="1200" dirty="0">
                          <a:effectLst/>
                          <a:latin typeface="Cambria" panose="02040503050406030204" pitchFamily="18" charset="0"/>
                          <a:ea typeface="Cambria" panose="02040503050406030204" pitchFamily="18" charset="0"/>
                        </a:rPr>
                        <a:t>VBM analyses table</a:t>
                      </a:r>
                      <a:r>
                        <a:rPr lang="en-US" sz="1400" u="none" kern="1200" dirty="0">
                          <a:effectLst/>
                          <a:latin typeface="Cambria" panose="02040503050406030204" pitchFamily="18" charset="0"/>
                          <a:ea typeface="Cambria" panose="02040503050406030204" pitchFamily="18" charset="0"/>
                        </a:rPr>
                        <a:t>: Multiple Regression models relating vo2max to signal intensity of </a:t>
                      </a:r>
                      <a:r>
                        <a:rPr lang="en-US" sz="1400" u="none" kern="1200" dirty="0" err="1">
                          <a:effectLst/>
                          <a:latin typeface="Cambria" panose="02040503050406030204" pitchFamily="18" charset="0"/>
                          <a:ea typeface="Cambria" panose="02040503050406030204" pitchFamily="18" charset="0"/>
                        </a:rPr>
                        <a:t>neurmodulatory</a:t>
                      </a:r>
                      <a:r>
                        <a:rPr lang="en-US" sz="1400" u="none" kern="1200" dirty="0">
                          <a:effectLst/>
                          <a:latin typeface="Cambria" panose="02040503050406030204" pitchFamily="18" charset="0"/>
                          <a:ea typeface="Cambria" panose="02040503050406030204" pitchFamily="18" charset="0"/>
                        </a:rPr>
                        <a:t> subcortical system </a:t>
                      </a:r>
                      <a:endParaRPr lang="it-IT" sz="1400" u="none" dirty="0">
                        <a:effectLst/>
                        <a:latin typeface="Cambria" panose="02040503050406030204" pitchFamily="18" charset="0"/>
                        <a:ea typeface="Cambria" panose="02040503050406030204" pitchFamily="18" charset="0"/>
                      </a:endParaRPr>
                    </a:p>
                    <a:p>
                      <a:pPr algn="just">
                        <a:lnSpc>
                          <a:spcPct val="107000"/>
                        </a:lnSpc>
                        <a:spcAft>
                          <a:spcPts val="800"/>
                        </a:spcAft>
                      </a:pPr>
                      <a:r>
                        <a:rPr lang="en-US" sz="1100" b="1" u="none" kern="1200" dirty="0">
                          <a:effectLst/>
                          <a:latin typeface="Cambria" panose="02040503050406030204" pitchFamily="18" charset="0"/>
                          <a:ea typeface="Cambria" panose="02040503050406030204" pitchFamily="18" charset="0"/>
                        </a:rPr>
                        <a:t>Table 2 </a:t>
                      </a:r>
                      <a:r>
                        <a:rPr lang="en-US" sz="1100" b="0" u="none" kern="1200" dirty="0">
                          <a:effectLst/>
                          <a:latin typeface="Cambria" panose="02040503050406030204" pitchFamily="18" charset="0"/>
                          <a:ea typeface="Cambria" panose="02040503050406030204" pitchFamily="18" charset="0"/>
                        </a:rPr>
                        <a:t>shows the results for the VBM multivariate linear regression analyses testing the positive relationship between the five ROIs and vo2max. The results across the n.41 healthy subjects are covaried for age, gender, total intracranial volume, education and maximal heart rate (</a:t>
                      </a:r>
                      <a:r>
                        <a:rPr lang="en-US" sz="1100" b="0" u="none" kern="1200" dirty="0" err="1">
                          <a:effectLst/>
                          <a:latin typeface="Cambria" panose="02040503050406030204" pitchFamily="18" charset="0"/>
                          <a:ea typeface="Cambria" panose="02040503050406030204" pitchFamily="18" charset="0"/>
                        </a:rPr>
                        <a:t>maxHR</a:t>
                      </a:r>
                      <a:r>
                        <a:rPr lang="en-US" sz="1100" b="0" u="none" kern="1200" dirty="0">
                          <a:effectLst/>
                          <a:latin typeface="Cambria" panose="02040503050406030204" pitchFamily="18" charset="0"/>
                          <a:ea typeface="Cambria" panose="02040503050406030204" pitchFamily="18" charset="0"/>
                        </a:rPr>
                        <a:t>). The table reports the significant clusters of voxels predicting  vo2max values for the statistical threshold of  p&lt;0.05. Bayesian Factors (</a:t>
                      </a:r>
                      <a:r>
                        <a:rPr lang="it-IT" sz="1100" b="0" i="0" u="none" strike="noStrike" kern="1200" dirty="0">
                          <a:solidFill>
                            <a:schemeClr val="tx1"/>
                          </a:solidFill>
                          <a:effectLst/>
                          <a:latin typeface="Cambria" panose="02040503050406030204" pitchFamily="18" charset="0"/>
                          <a:ea typeface="Cambria" panose="02040503050406030204" pitchFamily="18" charset="0"/>
                          <a:cs typeface="+mn-cs"/>
                        </a:rPr>
                        <a:t>BF</a:t>
                      </a:r>
                      <a:r>
                        <a:rPr lang="it-IT" sz="1100" b="0" i="0" u="none" strike="noStrike" kern="1200" baseline="-25000" dirty="0">
                          <a:solidFill>
                            <a:schemeClr val="tx1"/>
                          </a:solidFill>
                          <a:effectLst/>
                          <a:latin typeface="Cambria" panose="02040503050406030204" pitchFamily="18" charset="0"/>
                          <a:ea typeface="Cambria" panose="02040503050406030204" pitchFamily="18" charset="0"/>
                          <a:cs typeface="+mn-cs"/>
                        </a:rPr>
                        <a:t>10</a:t>
                      </a:r>
                      <a:r>
                        <a:rPr lang="en-US" sz="1100" b="0" u="none" kern="1200" dirty="0">
                          <a:effectLst/>
                          <a:latin typeface="Cambria" panose="02040503050406030204" pitchFamily="18" charset="0"/>
                          <a:ea typeface="Cambria" panose="02040503050406030204" pitchFamily="18" charset="0"/>
                        </a:rPr>
                        <a:t>) are reported as parameter of strength in brackets. Cluster of voxels surviving p&lt;0.01 are marked with *. Cluster of voxels surviving p&lt;0.001 are marked with **. No clusters survived multiple comparison corrections (FWE).</a:t>
                      </a:r>
                    </a:p>
                    <a:p>
                      <a:pPr algn="just">
                        <a:lnSpc>
                          <a:spcPct val="107000"/>
                        </a:lnSpc>
                        <a:spcAft>
                          <a:spcPts val="800"/>
                        </a:spcAft>
                      </a:pPr>
                      <a:endParaRPr lang="it-IT" sz="1400" u="none"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160918732"/>
                  </a:ext>
                </a:extLst>
              </a:tr>
              <a:tr h="402800">
                <a:tc>
                  <a:txBody>
                    <a:bodyPr/>
                    <a:lstStyle/>
                    <a:p>
                      <a:pPr algn="l" fontAlgn="b">
                        <a:lnSpc>
                          <a:spcPct val="107000"/>
                        </a:lnSpc>
                        <a:spcAft>
                          <a:spcPts val="800"/>
                        </a:spcAft>
                      </a:pPr>
                      <a:r>
                        <a:rPr lang="it-IT" sz="1100" kern="1200" dirty="0" err="1">
                          <a:effectLst/>
                          <a:latin typeface="Cambria" panose="02040503050406030204" pitchFamily="18" charset="0"/>
                          <a:ea typeface="Cambria" panose="02040503050406030204" pitchFamily="18" charset="0"/>
                          <a:cs typeface="Times New Roman" panose="02020603050405020304" pitchFamily="18" charset="0"/>
                        </a:rPr>
                        <a:t>Neuromodulatory</a:t>
                      </a:r>
                      <a:r>
                        <a:rPr lang="it-IT" sz="1100" kern="1200" dirty="0">
                          <a:effectLst/>
                          <a:latin typeface="Cambria" panose="02040503050406030204" pitchFamily="18" charset="0"/>
                          <a:ea typeface="Cambria" panose="02040503050406030204" pitchFamily="18" charset="0"/>
                          <a:cs typeface="Times New Roman" panose="02020603050405020304" pitchFamily="18" charset="0"/>
                        </a:rPr>
                        <a:t> </a:t>
                      </a:r>
                      <a:r>
                        <a:rPr lang="it-IT" sz="1100" kern="1200" dirty="0" err="1">
                          <a:effectLst/>
                          <a:latin typeface="Cambria" panose="02040503050406030204" pitchFamily="18" charset="0"/>
                          <a:ea typeface="Cambria" panose="02040503050406030204" pitchFamily="18" charset="0"/>
                          <a:cs typeface="Times New Roman" panose="02020603050405020304" pitchFamily="18" charset="0"/>
                        </a:rPr>
                        <a:t>system</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side</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gridSpan="3">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MNI coordinates</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hMerge="1">
                  <a:txBody>
                    <a:bodyPr/>
                    <a:lstStyle/>
                    <a:p>
                      <a:endParaRPr lang="it-IT"/>
                    </a:p>
                  </a:txBody>
                  <a:tcPr/>
                </a:tc>
                <a:tc hMerge="1">
                  <a:txBody>
                    <a:bodyPr/>
                    <a:lstStyle/>
                    <a:p>
                      <a:endParaRPr lang="it-IT"/>
                    </a:p>
                  </a:txBody>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peak T </a:t>
                      </a:r>
                      <a:r>
                        <a:rPr lang="it-IT" sz="1100" kern="1200" dirty="0" err="1">
                          <a:effectLst/>
                          <a:latin typeface="Cambria" panose="02040503050406030204" pitchFamily="18" charset="0"/>
                          <a:ea typeface="Cambria" panose="02040503050406030204" pitchFamily="18" charset="0"/>
                        </a:rPr>
                        <a:t>value</a:t>
                      </a:r>
                      <a:r>
                        <a:rPr lang="it-IT" sz="1100" kern="1200" baseline="30000" dirty="0" err="1">
                          <a:effectLst/>
                          <a:latin typeface="Cambria" panose="02040503050406030204" pitchFamily="18" charset="0"/>
                          <a:ea typeface="Cambria" panose="02040503050406030204" pitchFamily="18" charset="0"/>
                        </a:rPr>
                        <a:t>a</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peak</a:t>
                      </a:r>
                      <a:r>
                        <a:rPr lang="it-IT" sz="1400" kern="1200" dirty="0">
                          <a:effectLst/>
                          <a:latin typeface="Cambria" panose="02040503050406030204" pitchFamily="18" charset="0"/>
                          <a:ea typeface="Cambria" panose="02040503050406030204" pitchFamily="18" charset="0"/>
                        </a:rPr>
                        <a:t> </a:t>
                      </a:r>
                      <a:r>
                        <a:rPr lang="it-IT" sz="1100" kern="1200" dirty="0">
                          <a:effectLst/>
                          <a:latin typeface="Cambria" panose="02040503050406030204" pitchFamily="18" charset="0"/>
                          <a:ea typeface="Cambria" panose="02040503050406030204" pitchFamily="18" charset="0"/>
                        </a:rPr>
                        <a:t>Z </a:t>
                      </a:r>
                      <a:r>
                        <a:rPr lang="it-IT" sz="1100" kern="1200" dirty="0" err="1">
                          <a:effectLst/>
                          <a:latin typeface="Cambria" panose="02040503050406030204" pitchFamily="18" charset="0"/>
                          <a:ea typeface="Cambria" panose="02040503050406030204" pitchFamily="18" charset="0"/>
                        </a:rPr>
                        <a:t>score</a:t>
                      </a:r>
                      <a:r>
                        <a:rPr lang="it-IT" sz="1100" kern="1200" baseline="30000" dirty="0" err="1">
                          <a:effectLst/>
                          <a:latin typeface="Cambria" panose="02040503050406030204" pitchFamily="18" charset="0"/>
                          <a:ea typeface="Cambria" panose="02040503050406030204" pitchFamily="18" charset="0"/>
                        </a:rPr>
                        <a:t>b</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 peak cluster Ke</a:t>
                      </a:r>
                      <a:r>
                        <a:rPr lang="it-IT" sz="1100" kern="1200" baseline="30000">
                          <a:effectLst/>
                          <a:latin typeface="Cambria" panose="02040503050406030204" pitchFamily="18" charset="0"/>
                          <a:ea typeface="Cambria" panose="02040503050406030204" pitchFamily="18" charset="0"/>
                        </a:rPr>
                        <a:t>c</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p value uncorr</a:t>
                      </a:r>
                      <a:r>
                        <a:rPr lang="it-IT" sz="1100" kern="1200" baseline="30000">
                          <a:effectLst/>
                          <a:latin typeface="Cambria" panose="02040503050406030204" pitchFamily="18" charset="0"/>
                          <a:ea typeface="Cambria" panose="02040503050406030204" pitchFamily="18" charset="0"/>
                        </a:rPr>
                        <a:t>d</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en-US" sz="1100" kern="1200">
                          <a:effectLst/>
                          <a:latin typeface="Cambria" panose="02040503050406030204" pitchFamily="18" charset="0"/>
                          <a:ea typeface="Cambria" panose="02040503050406030204" pitchFamily="18" charset="0"/>
                        </a:rPr>
                        <a:t>FWE</a:t>
                      </a:r>
                      <a:r>
                        <a:rPr lang="en-US" sz="1100" kern="1200" baseline="30000">
                          <a:effectLst/>
                          <a:latin typeface="Cambria" panose="02040503050406030204" pitchFamily="18" charset="0"/>
                          <a:ea typeface="Cambria" panose="02040503050406030204" pitchFamily="18" charset="0"/>
                        </a:rPr>
                        <a:t>e</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en-US" sz="1100" kern="1200">
                          <a:effectLst/>
                          <a:latin typeface="Cambria" panose="02040503050406030204" pitchFamily="18" charset="0"/>
                          <a:ea typeface="Cambria" panose="02040503050406030204" pitchFamily="18" charset="0"/>
                        </a:rPr>
                        <a:t>FDR</a:t>
                      </a:r>
                      <a:r>
                        <a:rPr lang="en-US" sz="1100" kern="1200" baseline="30000">
                          <a:effectLst/>
                          <a:latin typeface="Cambria" panose="02040503050406030204" pitchFamily="18" charset="0"/>
                          <a:ea typeface="Cambria" panose="02040503050406030204" pitchFamily="18" charset="0"/>
                        </a:rPr>
                        <a:t>f</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en-US" sz="1100" b="0" kern="1200" dirty="0">
                          <a:solidFill>
                            <a:schemeClr val="tx1"/>
                          </a:solidFill>
                          <a:effectLst/>
                          <a:latin typeface="Cambria" panose="02040503050406030204" pitchFamily="18" charset="0"/>
                          <a:ea typeface="Cambria" panose="02040503050406030204" pitchFamily="18" charset="0"/>
                        </a:rPr>
                        <a:t>total number of voxels  for p&lt;0.05</a:t>
                      </a:r>
                      <a:r>
                        <a:rPr lang="en-US" sz="1100" b="0" kern="1200" baseline="30000" dirty="0">
                          <a:solidFill>
                            <a:schemeClr val="tx1"/>
                          </a:solidFill>
                          <a:effectLst/>
                          <a:latin typeface="Cambria" panose="02040503050406030204" pitchFamily="18" charset="0"/>
                          <a:ea typeface="Cambria" panose="02040503050406030204" pitchFamily="18" charset="0"/>
                        </a:rPr>
                        <a:t> </a:t>
                      </a:r>
                      <a:r>
                        <a:rPr lang="en-US" sz="1100" b="0" kern="1200" baseline="30000" dirty="0">
                          <a:solidFill>
                            <a:schemeClr val="tx1"/>
                          </a:solidFill>
                          <a:effectLst/>
                          <a:latin typeface="Cambria" panose="02040503050406030204" pitchFamily="18" charset="0"/>
                          <a:ea typeface="Cambria" panose="02040503050406030204" pitchFamily="18" charset="0"/>
                          <a:cs typeface="+mn-cs"/>
                        </a:rPr>
                        <a:t> </a:t>
                      </a:r>
                      <a:r>
                        <a:rPr lang="en-US" sz="1100" b="0" kern="1200" dirty="0">
                          <a:solidFill>
                            <a:schemeClr val="tx1"/>
                          </a:solidFill>
                          <a:effectLst/>
                          <a:latin typeface="Cambria" panose="02040503050406030204" pitchFamily="18" charset="0"/>
                          <a:ea typeface="Cambria" panose="02040503050406030204" pitchFamily="18" charset="0"/>
                          <a:cs typeface="+mn-cs"/>
                        </a:rPr>
                        <a:t>with max </a:t>
                      </a:r>
                      <a:r>
                        <a:rPr lang="it-IT" sz="1100" b="0" i="0" u="none" strike="noStrike" kern="1200" dirty="0">
                          <a:solidFill>
                            <a:schemeClr val="tx1"/>
                          </a:solidFill>
                          <a:effectLst/>
                          <a:latin typeface="Cambria" panose="02040503050406030204" pitchFamily="18" charset="0"/>
                          <a:ea typeface="Cambria" panose="02040503050406030204" pitchFamily="18" charset="0"/>
                          <a:cs typeface="+mn-cs"/>
                        </a:rPr>
                        <a:t>BF</a:t>
                      </a:r>
                      <a:r>
                        <a:rPr lang="it-IT" sz="1100" b="0" i="0" u="none" strike="noStrike" kern="1200" baseline="-25000" dirty="0">
                          <a:solidFill>
                            <a:schemeClr val="tx1"/>
                          </a:solidFill>
                          <a:effectLst/>
                          <a:latin typeface="Cambria" panose="02040503050406030204" pitchFamily="18" charset="0"/>
                          <a:ea typeface="Cambria" panose="02040503050406030204" pitchFamily="18" charset="0"/>
                          <a:cs typeface="+mn-cs"/>
                        </a:rPr>
                        <a:t>10</a:t>
                      </a:r>
                      <a:r>
                        <a:rPr lang="en-US" sz="1100" b="0" kern="1200" baseline="30000" dirty="0">
                          <a:solidFill>
                            <a:schemeClr val="tx1"/>
                          </a:solidFill>
                          <a:effectLst/>
                          <a:latin typeface="Cambria" panose="02040503050406030204" pitchFamily="18" charset="0"/>
                          <a:ea typeface="Cambria" panose="02040503050406030204" pitchFamily="18" charset="0"/>
                          <a:cs typeface="+mn-cs"/>
                        </a:rPr>
                        <a:t>g</a:t>
                      </a:r>
                      <a:r>
                        <a:rPr lang="en-US" sz="1100" b="0" kern="1200" dirty="0">
                          <a:solidFill>
                            <a:schemeClr val="tx1"/>
                          </a:solidFill>
                          <a:effectLst/>
                          <a:latin typeface="Cambria" panose="02040503050406030204" pitchFamily="18" charset="0"/>
                          <a:ea typeface="Cambria" panose="02040503050406030204" pitchFamily="18" charset="0"/>
                          <a:cs typeface="+mn-cs"/>
                        </a:rPr>
                        <a:t> </a:t>
                      </a:r>
                      <a:r>
                        <a:rPr lang="en-US" sz="1100" b="0" kern="1200" baseline="30000" dirty="0">
                          <a:solidFill>
                            <a:schemeClr val="tx1"/>
                          </a:solidFill>
                          <a:effectLst/>
                          <a:latin typeface="Cambria" panose="02040503050406030204" pitchFamily="18" charset="0"/>
                          <a:ea typeface="Cambria" panose="02040503050406030204" pitchFamily="18" charset="0"/>
                        </a:rPr>
                        <a:t> </a:t>
                      </a:r>
                      <a:endParaRPr lang="it-IT" sz="11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3992371715"/>
                  </a:ext>
                </a:extLst>
              </a:tr>
              <a:tr h="154198">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x</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y</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Z</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b="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1578714931"/>
                  </a:ext>
                </a:extLst>
              </a:tr>
              <a:tr h="154198">
                <a:tc>
                  <a:txBody>
                    <a:bodyPr/>
                    <a:lstStyle/>
                    <a:p>
                      <a:pPr algn="l" fontAlgn="b">
                        <a:lnSpc>
                          <a:spcPct val="107000"/>
                        </a:lnSpc>
                        <a:spcAft>
                          <a:spcPts val="800"/>
                        </a:spcAft>
                      </a:pPr>
                      <a:r>
                        <a:rPr lang="it-IT" sz="1400" b="1" dirty="0">
                          <a:effectLst/>
                          <a:latin typeface="Cambria" panose="02040503050406030204" pitchFamily="18" charset="0"/>
                          <a:ea typeface="Cambria" panose="02040503050406030204" pitchFamily="18" charset="0"/>
                          <a:cs typeface="Times New Roman" panose="02020603050405020304" pitchFamily="18" charset="0"/>
                        </a:rPr>
                        <a:t>vo2 </a:t>
                      </a:r>
                      <a:r>
                        <a:rPr lang="it-IT" sz="1400" b="1" dirty="0" err="1">
                          <a:effectLst/>
                          <a:latin typeface="Cambria" panose="02040503050406030204" pitchFamily="18" charset="0"/>
                          <a:ea typeface="Cambria" panose="02040503050406030204" pitchFamily="18" charset="0"/>
                          <a:cs typeface="Times New Roman" panose="02020603050405020304" pitchFamily="18" charset="0"/>
                        </a:rPr>
                        <a:t>max</a:t>
                      </a:r>
                      <a:endParaRPr lang="it-IT" sz="1400" b="1"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432745057"/>
                  </a:ext>
                </a:extLst>
              </a:tr>
              <a:tr h="154198">
                <a:tc>
                  <a:txBody>
                    <a:bodyPr/>
                    <a:lstStyle/>
                    <a:p>
                      <a:pPr algn="l" fontAlgn="b">
                        <a:lnSpc>
                          <a:spcPct val="107000"/>
                        </a:lnSpc>
                        <a:spcAft>
                          <a:spcPts val="800"/>
                        </a:spcAft>
                      </a:pPr>
                      <a:r>
                        <a:rPr lang="it-IT" sz="1100" b="0" kern="1200" dirty="0">
                          <a:effectLst/>
                          <a:latin typeface="Cambria" panose="02040503050406030204" pitchFamily="18" charset="0"/>
                          <a:ea typeface="Cambria" panose="02040503050406030204" pitchFamily="18" charset="0"/>
                        </a:rPr>
                        <a:t>Locus </a:t>
                      </a:r>
                      <a:r>
                        <a:rPr lang="it-IT" sz="1100" b="0" kern="1200" dirty="0" err="1">
                          <a:effectLst/>
                          <a:latin typeface="Cambria" panose="02040503050406030204" pitchFamily="18" charset="0"/>
                          <a:ea typeface="Cambria" panose="02040503050406030204" pitchFamily="18" charset="0"/>
                        </a:rPr>
                        <a:t>Coeruleus</a:t>
                      </a:r>
                      <a:r>
                        <a:rPr lang="it-IT" sz="1100" b="1" kern="1200" dirty="0">
                          <a:effectLst/>
                          <a:latin typeface="Cambria" panose="02040503050406030204" pitchFamily="18" charset="0"/>
                          <a:ea typeface="Cambria" panose="02040503050406030204" pitchFamily="18" charset="0"/>
                        </a:rPr>
                        <a:t>**</a:t>
                      </a:r>
                      <a:endParaRPr lang="it-IT" sz="1100" b="1"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right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38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22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3</a:t>
                      </a:r>
                      <a:r>
                        <a:rPr lang="it-IT" sz="1100" kern="1200" dirty="0">
                          <a:effectLst/>
                          <a:latin typeface="Cambria" panose="02040503050406030204" pitchFamily="18" charset="0"/>
                          <a:ea typeface="Cambria" panose="02040503050406030204" pitchFamily="18" charset="0"/>
                        </a:rPr>
                        <a:t>.72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3.39</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65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lang="en-US" sz="1100" b="1" kern="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92</a:t>
                      </a:r>
                      <a:r>
                        <a:rPr lang="en-US" sz="1100" b="0" kern="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r>
                        <a:rPr lang="it-IT" sz="1100" b="0" i="0" u="none" strike="noStrike" dirty="0">
                          <a:solidFill>
                            <a:schemeClr val="tx1"/>
                          </a:solidFill>
                          <a:effectLst/>
                          <a:latin typeface="Cambria" panose="02040503050406030204" pitchFamily="18" charset="0"/>
                          <a:ea typeface="Cambria" panose="02040503050406030204" pitchFamily="18" charset="0"/>
                        </a:rPr>
                        <a:t>BF</a:t>
                      </a:r>
                      <a:r>
                        <a:rPr lang="it-IT" sz="1100" b="0" i="0" u="none" strike="noStrike" baseline="-25000" dirty="0">
                          <a:solidFill>
                            <a:schemeClr val="tx1"/>
                          </a:solidFill>
                          <a:effectLst/>
                          <a:latin typeface="Cambria" panose="02040503050406030204" pitchFamily="18" charset="0"/>
                          <a:ea typeface="Cambria" panose="02040503050406030204" pitchFamily="18" charset="0"/>
                        </a:rPr>
                        <a:t>10  </a:t>
                      </a:r>
                      <a:r>
                        <a:rPr lang="it-IT" sz="1100" b="0" i="0" u="none" strike="noStrike" baseline="0" dirty="0">
                          <a:solidFill>
                            <a:schemeClr val="tx1"/>
                          </a:solidFill>
                          <a:effectLst/>
                          <a:latin typeface="Cambria" panose="02040503050406030204" pitchFamily="18" charset="0"/>
                          <a:ea typeface="Cambria" panose="02040503050406030204" pitchFamily="18" charset="0"/>
                        </a:rPr>
                        <a:t>52.98</a:t>
                      </a:r>
                      <a:r>
                        <a:rPr lang="it-IT" sz="1100" b="0" i="0" u="none" strike="noStrike" baseline="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a:t>
                      </a:r>
                      <a:endParaRPr lang="it-IT" sz="1100" b="0" i="0" u="none" strike="noStrike" baseline="-25000" dirty="0">
                        <a:solidFill>
                          <a:schemeClr val="tx1"/>
                        </a:solidFill>
                        <a:effectLst/>
                        <a:latin typeface="Cambria" panose="02040503050406030204" pitchFamily="18" charset="0"/>
                        <a:ea typeface="Cambria" panose="02040503050406030204" pitchFamily="18" charset="0"/>
                      </a:endParaRPr>
                    </a:p>
                  </a:txBody>
                  <a:tcPr marL="5075" marR="5075" marT="5075" marB="0" anchor="b">
                    <a:noFill/>
                  </a:tcPr>
                </a:tc>
                <a:extLst>
                  <a:ext uri="{0D108BD9-81ED-4DB2-BD59-A6C34878D82A}">
                    <a16:rowId xmlns:a16="http://schemas.microsoft.com/office/drawing/2014/main" val="1562200422"/>
                  </a:ext>
                </a:extLst>
              </a:tr>
              <a:tr h="154198">
                <a:tc>
                  <a:txBody>
                    <a:bodyPr/>
                    <a:lstStyle/>
                    <a:p>
                      <a:pPr algn="l" fontAlgn="b">
                        <a:lnSpc>
                          <a:spcPct val="107000"/>
                        </a:lnSpc>
                        <a:spcAft>
                          <a:spcPts val="800"/>
                        </a:spcAft>
                      </a:pPr>
                      <a:r>
                        <a:rPr lang="it-IT" sz="1100" kern="1200" dirty="0" err="1">
                          <a:effectLst/>
                          <a:latin typeface="Cambria" panose="02040503050406030204" pitchFamily="18" charset="0"/>
                          <a:ea typeface="Cambria" panose="02040503050406030204" pitchFamily="18" charset="0"/>
                        </a:rPr>
                        <a:t>Dorsal</a:t>
                      </a:r>
                      <a:r>
                        <a:rPr lang="it-IT" sz="1100" kern="1200" dirty="0">
                          <a:effectLst/>
                          <a:latin typeface="Cambria" panose="02040503050406030204" pitchFamily="18" charset="0"/>
                          <a:ea typeface="Cambria" panose="02040503050406030204" pitchFamily="18" charset="0"/>
                        </a:rPr>
                        <a:t> </a:t>
                      </a:r>
                      <a:r>
                        <a:rPr lang="it-IT" sz="1100" kern="1200" dirty="0" err="1">
                          <a:effectLst/>
                          <a:latin typeface="Cambria" panose="02040503050406030204" pitchFamily="18" charset="0"/>
                          <a:ea typeface="Cambria" panose="02040503050406030204" pitchFamily="18" charset="0"/>
                        </a:rPr>
                        <a:t>Raphe</a:t>
                      </a:r>
                      <a:r>
                        <a:rPr lang="it-IT" sz="1100" kern="1200" dirty="0">
                          <a:effectLst/>
                          <a:latin typeface="Cambria" panose="02040503050406030204" pitchFamily="18" charset="0"/>
                          <a:ea typeface="Cambria" panose="02040503050406030204" pitchFamily="18" charset="0"/>
                        </a:rPr>
                        <a: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dirty="0">
                          <a:effectLst/>
                          <a:latin typeface="Cambria" panose="02040503050406030204" pitchFamily="18" charset="0"/>
                          <a:ea typeface="Cambria" panose="02040503050406030204" pitchFamily="18" charset="0"/>
                          <a:cs typeface="Times New Roman" panose="02020603050405020304" pitchFamily="18" charset="0"/>
                        </a:rPr>
                        <a: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28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10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2.77</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2.61</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32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BF</a:t>
                      </a:r>
                      <a:r>
                        <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10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9.173</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5075" marR="5075" marT="5075" marB="0" anchor="b">
                    <a:noFill/>
                  </a:tcPr>
                </a:tc>
                <a:extLst>
                  <a:ext uri="{0D108BD9-81ED-4DB2-BD59-A6C34878D82A}">
                    <a16:rowId xmlns:a16="http://schemas.microsoft.com/office/drawing/2014/main" val="1807288660"/>
                  </a:ext>
                </a:extLst>
              </a:tr>
              <a:tr h="154198">
                <a:tc>
                  <a:txBody>
                    <a:bodyPr/>
                    <a:lstStyle/>
                    <a:p>
                      <a:pPr algn="l" fontAlgn="b">
                        <a:lnSpc>
                          <a:spcPct val="107000"/>
                        </a:lnSpc>
                        <a:spcAft>
                          <a:spcPts val="800"/>
                        </a:spcAft>
                      </a:pPr>
                      <a:r>
                        <a:rPr lang="it-IT" sz="1100" kern="1200">
                          <a:effectLst/>
                          <a:latin typeface="Cambria" panose="02040503050406030204" pitchFamily="18" charset="0"/>
                          <a:ea typeface="Cambria" panose="02040503050406030204" pitchFamily="18" charset="0"/>
                        </a:rPr>
                        <a:t>Median Raphe</a:t>
                      </a: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dirty="0">
                          <a:effectLst/>
                          <a:latin typeface="Cambria" panose="02040503050406030204" pitchFamily="18" charset="0"/>
                          <a:ea typeface="Cambria" panose="02040503050406030204" pitchFamily="18" charset="0"/>
                          <a:cs typeface="Times New Roman" panose="02020603050405020304" pitchFamily="18" charset="0"/>
                        </a:rPr>
                        <a:t>right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34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20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2.01</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1.95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6</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.632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6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BF</a:t>
                      </a:r>
                      <a:r>
                        <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10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2.233</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5075" marR="5075" marT="5075" marB="0" anchor="b">
                    <a:noFill/>
                  </a:tcPr>
                </a:tc>
                <a:extLst>
                  <a:ext uri="{0D108BD9-81ED-4DB2-BD59-A6C34878D82A}">
                    <a16:rowId xmlns:a16="http://schemas.microsoft.com/office/drawing/2014/main" val="1191519283"/>
                  </a:ext>
                </a:extLst>
              </a:tr>
              <a:tr h="154198">
                <a:tc>
                  <a:txBody>
                    <a:bodyPr/>
                    <a:lstStyle/>
                    <a:p>
                      <a:pPr algn="l" fontAlgn="b">
                        <a:lnSpc>
                          <a:spcPct val="107000"/>
                        </a:lnSpc>
                        <a:spcAft>
                          <a:spcPts val="800"/>
                        </a:spcAft>
                      </a:pPr>
                      <a:r>
                        <a:rPr lang="it-IT" sz="1100" b="0" kern="1200" dirty="0" err="1">
                          <a:effectLst/>
                          <a:latin typeface="Cambria" panose="02040503050406030204" pitchFamily="18" charset="0"/>
                          <a:ea typeface="Cambria" panose="02040503050406030204" pitchFamily="18" charset="0"/>
                        </a:rPr>
                        <a:t>Ventral</a:t>
                      </a:r>
                      <a:r>
                        <a:rPr lang="it-IT" sz="1100" b="0" kern="1200" dirty="0">
                          <a:effectLst/>
                          <a:latin typeface="Cambria" panose="02040503050406030204" pitchFamily="18" charset="0"/>
                          <a:ea typeface="Cambria" panose="02040503050406030204" pitchFamily="18" charset="0"/>
                        </a:rPr>
                        <a:t> </a:t>
                      </a:r>
                      <a:r>
                        <a:rPr lang="it-IT" sz="1100" b="0" kern="1200" dirty="0" err="1">
                          <a:effectLst/>
                          <a:latin typeface="Cambria" panose="02040503050406030204" pitchFamily="18" charset="0"/>
                          <a:ea typeface="Cambria" panose="02040503050406030204" pitchFamily="18" charset="0"/>
                        </a:rPr>
                        <a:t>Tegmental</a:t>
                      </a:r>
                      <a:r>
                        <a:rPr lang="it-IT" sz="1100" b="0" kern="1200" dirty="0">
                          <a:effectLst/>
                          <a:latin typeface="Cambria" panose="02040503050406030204" pitchFamily="18" charset="0"/>
                          <a:ea typeface="Cambria" panose="02040503050406030204" pitchFamily="18" charset="0"/>
                        </a:rPr>
                        <a:t> Area*</a:t>
                      </a:r>
                      <a:endParaRPr lang="it-IT" sz="1100" b="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dirty="0">
                          <a:effectLst/>
                          <a:latin typeface="Cambria" panose="02040503050406030204" pitchFamily="18" charset="0"/>
                          <a:ea typeface="Cambria" panose="02040503050406030204" pitchFamily="18" charset="0"/>
                          <a:cs typeface="Times New Roman" panose="02020603050405020304" pitchFamily="18" charset="0"/>
                        </a:rPr>
                        <a:t>right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24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18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2</a:t>
                      </a:r>
                      <a:r>
                        <a:rPr lang="it-IT" sz="1100" kern="1200" dirty="0">
                          <a:effectLst/>
                          <a:latin typeface="Cambria" panose="02040503050406030204" pitchFamily="18" charset="0"/>
                          <a:ea typeface="Cambria" panose="02040503050406030204" pitchFamily="18" charset="0"/>
                        </a:rPr>
                        <a:t>.61</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2.47</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.446</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30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BF</a:t>
                      </a:r>
                      <a:r>
                        <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10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80.35</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5075" marR="5075" marT="5075" marB="0" anchor="b">
                    <a:noFill/>
                  </a:tcPr>
                </a:tc>
                <a:extLst>
                  <a:ext uri="{0D108BD9-81ED-4DB2-BD59-A6C34878D82A}">
                    <a16:rowId xmlns:a16="http://schemas.microsoft.com/office/drawing/2014/main" val="281880638"/>
                  </a:ext>
                </a:extLst>
              </a:tr>
              <a:tr h="130622">
                <a:tc>
                  <a:txBody>
                    <a:bodyPr/>
                    <a:lstStyle/>
                    <a:p>
                      <a:pPr algn="l" fontAlgn="b">
                        <a:lnSpc>
                          <a:spcPct val="107000"/>
                        </a:lnSpc>
                        <a:spcAft>
                          <a:spcPts val="800"/>
                        </a:spcAft>
                      </a:pPr>
                      <a:r>
                        <a:rPr lang="it-IT" sz="1100" b="0" kern="1200" dirty="0">
                          <a:effectLst/>
                          <a:latin typeface="Cambria" panose="02040503050406030204" pitchFamily="18" charset="0"/>
                          <a:ea typeface="Cambria" panose="02040503050406030204" pitchFamily="18" charset="0"/>
                        </a:rPr>
                        <a:t>Nucleus Basalis of Meynert</a:t>
                      </a:r>
                      <a:endParaRPr lang="it-IT" sz="1100" b="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left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-16</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1.91</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1.86</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.870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lang="en-US" sz="1100" b="0" kern="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3 (</a:t>
                      </a:r>
                      <a:r>
                        <a:rPr lang="it-IT" sz="1100" b="0" i="0" u="none" strike="noStrike" dirty="0">
                          <a:solidFill>
                            <a:schemeClr val="tx1"/>
                          </a:solidFill>
                          <a:effectLst/>
                          <a:latin typeface="Cambria" panose="02040503050406030204" pitchFamily="18" charset="0"/>
                          <a:ea typeface="Cambria" panose="02040503050406030204" pitchFamily="18" charset="0"/>
                        </a:rPr>
                        <a:t>BF</a:t>
                      </a:r>
                      <a:r>
                        <a:rPr lang="it-IT" sz="1100" b="0" i="0" u="none" strike="noStrike" baseline="-25000" dirty="0">
                          <a:solidFill>
                            <a:schemeClr val="tx1"/>
                          </a:solidFill>
                          <a:effectLst/>
                          <a:latin typeface="Cambria" panose="02040503050406030204" pitchFamily="18" charset="0"/>
                          <a:ea typeface="Cambria" panose="02040503050406030204" pitchFamily="18" charset="0"/>
                        </a:rPr>
                        <a:t>10  </a:t>
                      </a:r>
                      <a:r>
                        <a:rPr lang="it-IT" sz="1100" b="0" i="0" u="none" strike="noStrike" baseline="0" dirty="0">
                          <a:solidFill>
                            <a:schemeClr val="tx1"/>
                          </a:solidFill>
                          <a:effectLst/>
                          <a:latin typeface="Cambria" panose="02040503050406030204" pitchFamily="18" charset="0"/>
                          <a:ea typeface="Cambria" panose="02040503050406030204" pitchFamily="18" charset="0"/>
                        </a:rPr>
                        <a:t>0.150)</a:t>
                      </a:r>
                      <a:endParaRPr lang="it-IT" sz="1100" b="0" i="0" u="none" strike="noStrike" baseline="-25000" dirty="0">
                        <a:solidFill>
                          <a:schemeClr val="tx1"/>
                        </a:solidFill>
                        <a:effectLst/>
                        <a:latin typeface="Cambria" panose="02040503050406030204" pitchFamily="18" charset="0"/>
                        <a:ea typeface="Cambria" panose="02040503050406030204" pitchFamily="18" charset="0"/>
                      </a:endParaRPr>
                    </a:p>
                  </a:txBody>
                  <a:tcPr marL="5075" marR="5075" marT="5075" marB="0" anchor="b">
                    <a:noFill/>
                  </a:tcPr>
                </a:tc>
                <a:extLst>
                  <a:ext uri="{0D108BD9-81ED-4DB2-BD59-A6C34878D82A}">
                    <a16:rowId xmlns:a16="http://schemas.microsoft.com/office/drawing/2014/main" val="1795772595"/>
                  </a:ext>
                </a:extLst>
              </a:tr>
              <a:tr h="154198">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4112727184"/>
                  </a:ext>
                </a:extLst>
              </a:tr>
              <a:tr h="616332">
                <a:tc gridSpan="13">
                  <a:txBody>
                    <a:bodyPr/>
                    <a:lstStyle/>
                    <a:p>
                      <a:pPr algn="l">
                        <a:lnSpc>
                          <a:spcPct val="107000"/>
                        </a:lnSpc>
                        <a:spcAft>
                          <a:spcPts val="800"/>
                        </a:spcAft>
                      </a:pPr>
                      <a:r>
                        <a:rPr lang="en-US" sz="1100" i="1" dirty="0">
                          <a:effectLst/>
                          <a:latin typeface="Cambria" panose="02040503050406030204" pitchFamily="18" charset="0"/>
                          <a:ea typeface="Cambria" panose="02040503050406030204" pitchFamily="18" charset="0"/>
                          <a:cs typeface="Times New Roman" panose="02020603050405020304" pitchFamily="18" charset="0"/>
                        </a:rPr>
                        <a:t>a) Peak T value: T value of the most significant cluster of contiguous voxels</a:t>
                      </a:r>
                      <a:br>
                        <a:rPr lang="en-US" sz="1100" i="1"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b) Peak Z-score: Z-score of the most significant cluster of contiguous voxels</a:t>
                      </a:r>
                      <a:br>
                        <a:rPr lang="it-IT" sz="1100" i="0"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c) Peak cluster Ke: number of voxels of the most significant cluster of contiguous voxels</a:t>
                      </a:r>
                      <a:br>
                        <a:rPr lang="en-US" sz="1100" i="1"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d) P value uncorrected</a:t>
                      </a:r>
                      <a:br>
                        <a:rPr lang="it-IT" sz="1100" i="0"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e) FWE = family wise error correction value</a:t>
                      </a:r>
                      <a:br>
                        <a:rPr lang="en-US" sz="1100" i="1"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f) FDR = false discovery rate correction value (q)</a:t>
                      </a:r>
                      <a:br>
                        <a:rPr lang="it-IT" sz="1100" i="0"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g) Total number of voxels outcoming in the ROI including all clusters of contiguous voxels (in brackets are reported Bayes Factors)</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114300" marR="114300" marT="0" marB="0">
                    <a:lnL w="12700" cmpd="sng">
                      <a:noFill/>
                    </a:lnL>
                    <a:lnR w="12700" cmpd="sng">
                      <a:noFill/>
                    </a:lnR>
                    <a:lnTlToBr w="12700" cmpd="sng">
                      <a:noFill/>
                      <a:prstDash val="solid"/>
                    </a:lnTlToBr>
                    <a:lnBlToTr w="12700" cmpd="sng">
                      <a:noFill/>
                      <a:prstDash val="solid"/>
                    </a:lnBlToTr>
                    <a:noFill/>
                  </a:tcPr>
                </a:tc>
                <a:tc hMerge="1">
                  <a:txBody>
                    <a:bodyPr/>
                    <a:lstStyle/>
                    <a:p>
                      <a:pPr algn="l">
                        <a:lnSpc>
                          <a:spcPct val="107000"/>
                        </a:lnSpc>
                        <a:spcAft>
                          <a:spcPts val="80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0448041"/>
                  </a:ext>
                </a:extLst>
              </a:tr>
              <a:tr h="616332">
                <a:tc gridSpan="13">
                  <a:txBody>
                    <a:bodyPr/>
                    <a:lstStyle/>
                    <a:p>
                      <a:pPr algn="l">
                        <a:lnSpc>
                          <a:spcPct val="107000"/>
                        </a:lnSpc>
                        <a:spcAft>
                          <a:spcPts val="800"/>
                        </a:spcAft>
                      </a:pPr>
                      <a:endParaRPr lang="it-IT" sz="600" dirty="0">
                        <a:effectLst/>
                        <a:latin typeface="Cambria" panose="02040503050406030204" pitchFamily="18" charset="0"/>
                        <a:ea typeface="Cambria" panose="02040503050406030204" pitchFamily="18" charset="0"/>
                        <a:cs typeface="Times New Roman" panose="02020603050405020304" pitchFamily="18" charset="0"/>
                      </a:endParaRPr>
                    </a:p>
                  </a:txBody>
                  <a:tcPr marL="114300" marR="114300" marT="0" marB="0">
                    <a:lnL w="12700" cmpd="sng">
                      <a:noFill/>
                    </a:lnL>
                    <a:lnR w="12700" cmpd="sng">
                      <a:noFill/>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3772711"/>
                  </a:ext>
                </a:extLst>
              </a:tr>
            </a:tbl>
          </a:graphicData>
        </a:graphic>
      </p:graphicFrame>
    </p:spTree>
    <p:extLst>
      <p:ext uri="{BB962C8B-B14F-4D97-AF65-F5344CB8AC3E}">
        <p14:creationId xmlns:p14="http://schemas.microsoft.com/office/powerpoint/2010/main" val="1676430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F64C422-29BE-604F-8603-94C246BB22F5}"/>
              </a:ext>
            </a:extLst>
          </p:cNvPr>
          <p:cNvGraphicFramePr>
            <a:graphicFrameLocks noGrp="1"/>
          </p:cNvGraphicFramePr>
          <p:nvPr/>
        </p:nvGraphicFramePr>
        <p:xfrm>
          <a:off x="1424869" y="538989"/>
          <a:ext cx="8778012" cy="3083620"/>
        </p:xfrm>
        <a:graphic>
          <a:graphicData uri="http://schemas.openxmlformats.org/drawingml/2006/table">
            <a:tbl>
              <a:tblPr/>
              <a:tblGrid>
                <a:gridCol w="1463002">
                  <a:extLst>
                    <a:ext uri="{9D8B030D-6E8A-4147-A177-3AD203B41FA5}">
                      <a16:colId xmlns:a16="http://schemas.microsoft.com/office/drawing/2014/main" val="2794113095"/>
                    </a:ext>
                  </a:extLst>
                </a:gridCol>
                <a:gridCol w="1463002">
                  <a:extLst>
                    <a:ext uri="{9D8B030D-6E8A-4147-A177-3AD203B41FA5}">
                      <a16:colId xmlns:a16="http://schemas.microsoft.com/office/drawing/2014/main" val="3630108635"/>
                    </a:ext>
                  </a:extLst>
                </a:gridCol>
                <a:gridCol w="1463002">
                  <a:extLst>
                    <a:ext uri="{9D8B030D-6E8A-4147-A177-3AD203B41FA5}">
                      <a16:colId xmlns:a16="http://schemas.microsoft.com/office/drawing/2014/main" val="268629850"/>
                    </a:ext>
                  </a:extLst>
                </a:gridCol>
                <a:gridCol w="1463002">
                  <a:extLst>
                    <a:ext uri="{9D8B030D-6E8A-4147-A177-3AD203B41FA5}">
                      <a16:colId xmlns:a16="http://schemas.microsoft.com/office/drawing/2014/main" val="3360538634"/>
                    </a:ext>
                  </a:extLst>
                </a:gridCol>
                <a:gridCol w="1463002">
                  <a:extLst>
                    <a:ext uri="{9D8B030D-6E8A-4147-A177-3AD203B41FA5}">
                      <a16:colId xmlns:a16="http://schemas.microsoft.com/office/drawing/2014/main" val="3473278851"/>
                    </a:ext>
                  </a:extLst>
                </a:gridCol>
                <a:gridCol w="1463002">
                  <a:extLst>
                    <a:ext uri="{9D8B030D-6E8A-4147-A177-3AD203B41FA5}">
                      <a16:colId xmlns:a16="http://schemas.microsoft.com/office/drawing/2014/main" val="1223568691"/>
                    </a:ext>
                  </a:extLst>
                </a:gridCol>
              </a:tblGrid>
              <a:tr h="119844">
                <a:tc gridSpan="6">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IE" sz="1100" b="1" dirty="0">
                          <a:effectLst/>
                          <a:latin typeface="Times" pitchFamily="2" charset="0"/>
                        </a:rPr>
                        <a:t>Table 3 </a:t>
                      </a:r>
                      <a:r>
                        <a:rPr lang="en-IE" sz="1100" b="0" dirty="0">
                          <a:effectLst/>
                          <a:latin typeface="Times" pitchFamily="2" charset="0"/>
                        </a:rPr>
                        <a:t>reporting the results of the Bayesian multiple regression model investigating the associations between the five ROIs of the </a:t>
                      </a:r>
                      <a:r>
                        <a:rPr lang="en-IE" sz="1100" b="0" dirty="0" err="1">
                          <a:effectLst/>
                          <a:latin typeface="Times" pitchFamily="2" charset="0"/>
                        </a:rPr>
                        <a:t>neuromodulatory</a:t>
                      </a:r>
                      <a:r>
                        <a:rPr lang="en-IE" sz="1100" b="0" dirty="0">
                          <a:effectLst/>
                          <a:latin typeface="Times" pitchFamily="2" charset="0"/>
                        </a:rPr>
                        <a:t> subcortical system and vo2max by </a:t>
                      </a:r>
                      <a:r>
                        <a:rPr lang="en-IE" sz="1100" b="0" dirty="0" err="1">
                          <a:effectLst/>
                          <a:latin typeface="Times" pitchFamily="2" charset="0"/>
                        </a:rPr>
                        <a:t>covaring</a:t>
                      </a:r>
                      <a:r>
                        <a:rPr lang="en-IE" sz="1100" b="0" dirty="0">
                          <a:effectLst/>
                          <a:latin typeface="Times" pitchFamily="2" charset="0"/>
                        </a:rPr>
                        <a:t> for age, gender, education, total intracranial volume and max hearth rate.</a:t>
                      </a:r>
                    </a:p>
                  </a:txBody>
                  <a:tcPr marL="17981" marR="17981" marT="8990" marB="8990"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62732503"/>
                  </a:ext>
                </a:extLst>
              </a:tr>
              <a:tr h="62972">
                <a:tc gridSpan="6">
                  <a:txBody>
                    <a:bodyPr/>
                    <a:lstStyle/>
                    <a:p>
                      <a:pPr algn="l"/>
                      <a:endParaRPr lang="en-IE" sz="1100" b="0" dirty="0">
                        <a:effectLst/>
                        <a:latin typeface="Times" pitchFamily="2" charset="0"/>
                      </a:endParaRPr>
                    </a:p>
                  </a:txBody>
                  <a:tcPr marL="17981" marR="17981" marT="8990" marB="8990" anchor="ctr">
                    <a:lnL>
                      <a:noFill/>
                    </a:lnL>
                    <a:lnR>
                      <a:noFill/>
                    </a:lnR>
                    <a:lnT w="11906" cap="flat" cmpd="sng" algn="ctr">
                      <a:noFill/>
                      <a:prstDash val="solid"/>
                      <a:round/>
                      <a:headEnd type="none" w="med" len="med"/>
                      <a:tailEnd type="none" w="med" len="med"/>
                    </a:lnT>
                    <a:lnB w="11906"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35161433"/>
                  </a:ext>
                </a:extLst>
              </a:tr>
              <a:tr h="62972">
                <a:tc gridSpan="6">
                  <a:txBody>
                    <a:bodyPr/>
                    <a:lstStyle/>
                    <a:p>
                      <a:pPr algn="l"/>
                      <a:r>
                        <a:rPr lang="en-IE" sz="1100" b="1" dirty="0">
                          <a:effectLst/>
                          <a:latin typeface="Times" pitchFamily="2" charset="0"/>
                        </a:rPr>
                        <a:t>Bayesian Multiple Regression Model Comparison – vo2max and the </a:t>
                      </a:r>
                      <a:r>
                        <a:rPr lang="en-IE" sz="1100" b="1" dirty="0" err="1">
                          <a:effectLst/>
                          <a:latin typeface="Times" pitchFamily="2" charset="0"/>
                        </a:rPr>
                        <a:t>neuromodulatory</a:t>
                      </a:r>
                      <a:r>
                        <a:rPr lang="en-IE" sz="1100" b="1" dirty="0">
                          <a:effectLst/>
                          <a:latin typeface="Times" pitchFamily="2" charset="0"/>
                        </a:rPr>
                        <a:t> subcortical system</a:t>
                      </a:r>
                    </a:p>
                  </a:txBody>
                  <a:tcPr marL="17981" marR="17981" marT="8990" marB="8990" anchor="ctr">
                    <a:lnL>
                      <a:noFill/>
                    </a:lnL>
                    <a:lnR>
                      <a:noFill/>
                    </a:lnR>
                    <a:lnT w="11906" cap="flat" cmpd="sng" algn="ctr">
                      <a:noFill/>
                      <a:prstDash val="solid"/>
                      <a:round/>
                      <a:headEnd type="none" w="med" len="med"/>
                      <a:tailEnd type="none" w="med" len="med"/>
                    </a:lnT>
                    <a:lnB w="11906"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2605864632"/>
                  </a:ext>
                </a:extLst>
              </a:tr>
              <a:tr h="62972">
                <a:tc>
                  <a:txBody>
                    <a:bodyPr/>
                    <a:lstStyle/>
                    <a:p>
                      <a:pPr algn="ctr"/>
                      <a:r>
                        <a:rPr lang="en-IE" sz="1100">
                          <a:effectLst/>
                          <a:latin typeface="Times" pitchFamily="2" charset="0"/>
                        </a:rPr>
                        <a:t>Models</a:t>
                      </a:r>
                    </a:p>
                  </a:txBody>
                  <a:tcPr marL="17981" marR="17981" marT="8990" marB="8990" anchor="ctr">
                    <a:lnL>
                      <a:noFill/>
                    </a:lnL>
                    <a:lnR>
                      <a:noFill/>
                    </a:lnR>
                    <a:lnT w="11906" cap="flat" cmpd="sng" algn="ctr">
                      <a:solidFill>
                        <a:srgbClr val="000000"/>
                      </a:solidFill>
                      <a:prstDash val="solid"/>
                      <a:round/>
                      <a:headEnd type="none" w="med" len="med"/>
                      <a:tailEnd type="none" w="med" len="med"/>
                    </a:lnT>
                    <a:lnB w="11906" cap="flat" cmpd="sng" algn="ctr">
                      <a:solidFill>
                        <a:srgbClr val="000000"/>
                      </a:solidFill>
                      <a:prstDash val="solid"/>
                      <a:round/>
                      <a:headEnd type="none" w="med" len="med"/>
                      <a:tailEnd type="none" w="med" len="med"/>
                    </a:lnB>
                  </a:tcPr>
                </a:tc>
                <a:tc>
                  <a:txBody>
                    <a:bodyPr/>
                    <a:lstStyle/>
                    <a:p>
                      <a:pPr algn="ctr"/>
                      <a:r>
                        <a:rPr lang="en-IE" sz="1100">
                          <a:effectLst/>
                          <a:latin typeface="Times" pitchFamily="2" charset="0"/>
                        </a:rPr>
                        <a:t>P(M)</a:t>
                      </a:r>
                    </a:p>
                  </a:txBody>
                  <a:tcPr marL="17981" marR="17981" marT="8990" marB="8990"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Times" pitchFamily="2" charset="0"/>
                        </a:rPr>
                        <a:t>P(M|data)</a:t>
                      </a:r>
                    </a:p>
                  </a:txBody>
                  <a:tcPr marL="17981" marR="17981" marT="8990" marB="8990"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Times" pitchFamily="2" charset="0"/>
                        </a:rPr>
                        <a:t>BF</a:t>
                      </a:r>
                      <a:r>
                        <a:rPr lang="en-IE" sz="1100" baseline="-25000">
                          <a:effectLst/>
                          <a:latin typeface="Times" pitchFamily="2" charset="0"/>
                        </a:rPr>
                        <a:t>M</a:t>
                      </a:r>
                      <a:r>
                        <a:rPr lang="en-IE" sz="1100">
                          <a:effectLst/>
                          <a:latin typeface="Times" pitchFamily="2" charset="0"/>
                        </a:rPr>
                        <a:t> </a:t>
                      </a:r>
                    </a:p>
                  </a:txBody>
                  <a:tcPr marL="17981" marR="17981" marT="8990" marB="8990"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dirty="0">
                          <a:effectLst/>
                          <a:latin typeface="Times" pitchFamily="2" charset="0"/>
                        </a:rPr>
                        <a:t>BF</a:t>
                      </a:r>
                      <a:r>
                        <a:rPr lang="en-IE" sz="1100" baseline="-25000" dirty="0">
                          <a:effectLst/>
                          <a:latin typeface="Times" pitchFamily="2" charset="0"/>
                        </a:rPr>
                        <a:t>10</a:t>
                      </a:r>
                      <a:r>
                        <a:rPr lang="en-IE" sz="1100" dirty="0">
                          <a:effectLst/>
                          <a:latin typeface="Times" pitchFamily="2" charset="0"/>
                        </a:rPr>
                        <a:t> </a:t>
                      </a:r>
                    </a:p>
                  </a:txBody>
                  <a:tcPr marL="17981" marR="17981" marT="8990" marB="8990"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Times" pitchFamily="2" charset="0"/>
                        </a:rPr>
                        <a:t>R²</a:t>
                      </a:r>
                    </a:p>
                  </a:txBody>
                  <a:tcPr marL="17981" marR="17981" marT="8990" marB="8990" anchor="ctr">
                    <a:lnL>
                      <a:noFill/>
                    </a:lnL>
                    <a:lnR>
                      <a:noFill/>
                    </a:lnR>
                    <a:lnB w="119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6739170"/>
                  </a:ext>
                </a:extLst>
              </a:tr>
              <a:tr h="176716">
                <a:tc>
                  <a:txBody>
                    <a:bodyPr/>
                    <a:lstStyle/>
                    <a:p>
                      <a:pPr algn="just"/>
                      <a:r>
                        <a:rPr lang="en-IE" sz="1100" dirty="0">
                          <a:effectLst/>
                          <a:latin typeface="Times" pitchFamily="2" charset="0"/>
                        </a:rPr>
                        <a:t>Null model (incl. age, education, gender, TIV, </a:t>
                      </a:r>
                      <a:r>
                        <a:rPr lang="en-IE" sz="1100" dirty="0" err="1">
                          <a:effectLst/>
                          <a:latin typeface="Times" pitchFamily="2" charset="0"/>
                        </a:rPr>
                        <a:t>MaxHR</a:t>
                      </a:r>
                      <a:r>
                        <a:rPr lang="en-IE" sz="1100" dirty="0">
                          <a:effectLst/>
                          <a:latin typeface="Times" pitchFamily="2" charset="0"/>
                        </a:rPr>
                        <a:t>)</a:t>
                      </a:r>
                    </a:p>
                  </a:txBody>
                  <a:tcPr marL="17981" marR="17981" marT="8990" marB="8990"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ctr"/>
                      <a:r>
                        <a:rPr lang="en-IE" sz="1100" dirty="0">
                          <a:effectLst/>
                          <a:latin typeface="Times" pitchFamily="2" charset="0"/>
                        </a:rPr>
                        <a:t>0.167</a:t>
                      </a:r>
                    </a:p>
                  </a:txBody>
                  <a:tcPr marL="17981" marR="17981" marT="8990" marB="8990"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ctr"/>
                      <a:r>
                        <a:rPr lang="en-IE" sz="1100">
                          <a:effectLst/>
                          <a:latin typeface="Times" pitchFamily="2" charset="0"/>
                        </a:rPr>
                        <a:t>8.737e-4</a:t>
                      </a:r>
                    </a:p>
                  </a:txBody>
                  <a:tcPr marL="17981" marR="17981" marT="8990" marB="8990"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ctr"/>
                      <a:r>
                        <a:rPr lang="en-IE" sz="1100">
                          <a:effectLst/>
                          <a:latin typeface="Times" pitchFamily="2" charset="0"/>
                        </a:rPr>
                        <a:t>0.004</a:t>
                      </a:r>
                    </a:p>
                  </a:txBody>
                  <a:tcPr marL="17981" marR="17981" marT="8990" marB="8990"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ctr"/>
                      <a:r>
                        <a:rPr lang="en-IE" sz="1100">
                          <a:effectLst/>
                          <a:latin typeface="Times" pitchFamily="2" charset="0"/>
                        </a:rPr>
                        <a:t>1.000</a:t>
                      </a:r>
                    </a:p>
                  </a:txBody>
                  <a:tcPr marL="17981" marR="17981" marT="8990" marB="8990"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ctr"/>
                      <a:r>
                        <a:rPr lang="en-IE" sz="1100">
                          <a:effectLst/>
                          <a:latin typeface="Times" pitchFamily="2" charset="0"/>
                        </a:rPr>
                        <a:t>0.414</a:t>
                      </a:r>
                    </a:p>
                  </a:txBody>
                  <a:tcPr marL="17981" marR="17981" marT="8990" marB="8990" anchor="ctr">
                    <a:lnL>
                      <a:noFill/>
                    </a:lnL>
                    <a:lnR>
                      <a:noFill/>
                    </a:lnR>
                    <a:lnT w="11906"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97114963"/>
                  </a:ext>
                </a:extLst>
              </a:tr>
              <a:tr h="62972">
                <a:tc>
                  <a:txBody>
                    <a:bodyPr/>
                    <a:lstStyle/>
                    <a:p>
                      <a:pPr algn="l"/>
                      <a:r>
                        <a:rPr lang="en-IE" sz="1100" dirty="0">
                          <a:effectLst/>
                          <a:latin typeface="Times" pitchFamily="2" charset="0"/>
                        </a:rPr>
                        <a:t>LC + VTA</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0.017</a:t>
                      </a:r>
                    </a:p>
                  </a:txBody>
                  <a:tcPr marL="17981" marR="17981" marT="8990" marB="8990" anchor="ctr">
                    <a:lnL>
                      <a:noFill/>
                    </a:lnL>
                    <a:lnR>
                      <a:noFill/>
                    </a:lnR>
                    <a:lnT>
                      <a:noFill/>
                    </a:lnT>
                    <a:lnB>
                      <a:noFill/>
                    </a:lnB>
                  </a:tcPr>
                </a:tc>
                <a:tc>
                  <a:txBody>
                    <a:bodyPr/>
                    <a:lstStyle/>
                    <a:p>
                      <a:pPr algn="ctr"/>
                      <a:r>
                        <a:rPr lang="en-IE" sz="1100" dirty="0">
                          <a:effectLst/>
                          <a:latin typeface="Times" pitchFamily="2" charset="0"/>
                        </a:rPr>
                        <a:t>0.162</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11.381</a:t>
                      </a:r>
                    </a:p>
                  </a:txBody>
                  <a:tcPr marL="17981" marR="17981" marT="8990" marB="8990" anchor="ctr">
                    <a:lnL>
                      <a:noFill/>
                    </a:lnL>
                    <a:lnR>
                      <a:noFill/>
                    </a:lnR>
                    <a:lnT>
                      <a:noFill/>
                    </a:lnT>
                    <a:lnB>
                      <a:noFill/>
                    </a:lnB>
                  </a:tcPr>
                </a:tc>
                <a:tc>
                  <a:txBody>
                    <a:bodyPr/>
                    <a:lstStyle/>
                    <a:p>
                      <a:pPr algn="ctr"/>
                      <a:r>
                        <a:rPr lang="en-IE" sz="1100" dirty="0">
                          <a:effectLst/>
                          <a:latin typeface="Times" pitchFamily="2" charset="0"/>
                        </a:rPr>
                        <a:t>1850.837</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0.661</a:t>
                      </a:r>
                    </a:p>
                  </a:txBody>
                  <a:tcPr marL="17981" marR="17981" marT="8990" marB="8990" anchor="ctr">
                    <a:lnL>
                      <a:noFill/>
                    </a:lnL>
                    <a:lnR>
                      <a:noFill/>
                    </a:lnR>
                    <a:lnT>
                      <a:noFill/>
                    </a:lnT>
                    <a:lnB>
                      <a:noFill/>
                    </a:lnB>
                  </a:tcPr>
                </a:tc>
                <a:extLst>
                  <a:ext uri="{0D108BD9-81ED-4DB2-BD59-A6C34878D82A}">
                    <a16:rowId xmlns:a16="http://schemas.microsoft.com/office/drawing/2014/main" val="4204278943"/>
                  </a:ext>
                </a:extLst>
              </a:tr>
              <a:tr h="62972">
                <a:tc>
                  <a:txBody>
                    <a:bodyPr/>
                    <a:lstStyle/>
                    <a:p>
                      <a:pPr algn="l"/>
                      <a:r>
                        <a:rPr lang="en-IE" sz="1100" dirty="0">
                          <a:effectLst/>
                          <a:latin typeface="Times" pitchFamily="2" charset="0"/>
                        </a:rPr>
                        <a:t>LC + DR + VTA</a:t>
                      </a:r>
                    </a:p>
                  </a:txBody>
                  <a:tcPr marL="17981" marR="17981" marT="8990" marB="8990" anchor="ctr">
                    <a:lnL>
                      <a:noFill/>
                    </a:lnL>
                    <a:lnR>
                      <a:noFill/>
                    </a:lnR>
                    <a:lnT>
                      <a:noFill/>
                    </a:lnT>
                    <a:lnB>
                      <a:noFill/>
                    </a:lnB>
                  </a:tcPr>
                </a:tc>
                <a:tc>
                  <a:txBody>
                    <a:bodyPr/>
                    <a:lstStyle/>
                    <a:p>
                      <a:pPr algn="ctr"/>
                      <a:r>
                        <a:rPr lang="en-IE" sz="1100" dirty="0">
                          <a:effectLst/>
                          <a:latin typeface="Times" pitchFamily="2" charset="0"/>
                        </a:rPr>
                        <a:t>0.017</a:t>
                      </a:r>
                    </a:p>
                  </a:txBody>
                  <a:tcPr marL="17981" marR="17981" marT="8990" marB="8990" anchor="ctr">
                    <a:lnL>
                      <a:noFill/>
                    </a:lnL>
                    <a:lnR>
                      <a:noFill/>
                    </a:lnR>
                    <a:lnT>
                      <a:noFill/>
                    </a:lnT>
                    <a:lnB>
                      <a:noFill/>
                    </a:lnB>
                  </a:tcPr>
                </a:tc>
                <a:tc>
                  <a:txBody>
                    <a:bodyPr/>
                    <a:lstStyle/>
                    <a:p>
                      <a:pPr algn="ctr"/>
                      <a:r>
                        <a:rPr lang="en-IE" sz="1100" dirty="0">
                          <a:effectLst/>
                          <a:latin typeface="Times" pitchFamily="2" charset="0"/>
                        </a:rPr>
                        <a:t>0.109</a:t>
                      </a:r>
                    </a:p>
                  </a:txBody>
                  <a:tcPr marL="17981" marR="17981" marT="8990" marB="8990" anchor="ctr">
                    <a:lnL>
                      <a:noFill/>
                    </a:lnL>
                    <a:lnR>
                      <a:noFill/>
                    </a:lnR>
                    <a:lnT>
                      <a:noFill/>
                    </a:lnT>
                    <a:lnB>
                      <a:noFill/>
                    </a:lnB>
                  </a:tcPr>
                </a:tc>
                <a:tc>
                  <a:txBody>
                    <a:bodyPr/>
                    <a:lstStyle/>
                    <a:p>
                      <a:pPr algn="ctr"/>
                      <a:r>
                        <a:rPr lang="en-IE" sz="1100" dirty="0">
                          <a:effectLst/>
                          <a:latin typeface="Times" pitchFamily="2" charset="0"/>
                        </a:rPr>
                        <a:t>7.232</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1249.826</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0.685</a:t>
                      </a:r>
                    </a:p>
                  </a:txBody>
                  <a:tcPr marL="17981" marR="17981" marT="8990" marB="8990" anchor="ctr">
                    <a:lnL>
                      <a:noFill/>
                    </a:lnL>
                    <a:lnR>
                      <a:noFill/>
                    </a:lnR>
                    <a:lnT>
                      <a:noFill/>
                    </a:lnT>
                    <a:lnB>
                      <a:noFill/>
                    </a:lnB>
                  </a:tcPr>
                </a:tc>
                <a:extLst>
                  <a:ext uri="{0D108BD9-81ED-4DB2-BD59-A6C34878D82A}">
                    <a16:rowId xmlns:a16="http://schemas.microsoft.com/office/drawing/2014/main" val="1292300839"/>
                  </a:ext>
                </a:extLst>
              </a:tr>
              <a:tr h="62972">
                <a:tc>
                  <a:txBody>
                    <a:bodyPr/>
                    <a:lstStyle/>
                    <a:p>
                      <a:pPr algn="l"/>
                      <a:r>
                        <a:rPr lang="en-IE" sz="1100" dirty="0">
                          <a:effectLst/>
                          <a:latin typeface="Times" pitchFamily="2" charset="0"/>
                        </a:rPr>
                        <a:t>DR + VTA </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0.017</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0.101</a:t>
                      </a:r>
                    </a:p>
                  </a:txBody>
                  <a:tcPr marL="17981" marR="17981" marT="8990" marB="8990" anchor="ctr">
                    <a:lnL>
                      <a:noFill/>
                    </a:lnL>
                    <a:lnR>
                      <a:noFill/>
                    </a:lnR>
                    <a:lnT>
                      <a:noFill/>
                    </a:lnT>
                    <a:lnB>
                      <a:noFill/>
                    </a:lnB>
                  </a:tcPr>
                </a:tc>
                <a:tc>
                  <a:txBody>
                    <a:bodyPr/>
                    <a:lstStyle/>
                    <a:p>
                      <a:pPr algn="ctr"/>
                      <a:r>
                        <a:rPr lang="en-IE" sz="1100" dirty="0">
                          <a:effectLst/>
                          <a:latin typeface="Times" pitchFamily="2" charset="0"/>
                        </a:rPr>
                        <a:t>6.617</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1154.276</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0.653</a:t>
                      </a:r>
                    </a:p>
                  </a:txBody>
                  <a:tcPr marL="17981" marR="17981" marT="8990" marB="8990" anchor="ctr">
                    <a:lnL>
                      <a:noFill/>
                    </a:lnL>
                    <a:lnR>
                      <a:noFill/>
                    </a:lnR>
                    <a:lnT>
                      <a:noFill/>
                    </a:lnT>
                    <a:lnB>
                      <a:noFill/>
                    </a:lnB>
                  </a:tcPr>
                </a:tc>
                <a:extLst>
                  <a:ext uri="{0D108BD9-81ED-4DB2-BD59-A6C34878D82A}">
                    <a16:rowId xmlns:a16="http://schemas.microsoft.com/office/drawing/2014/main" val="2224425384"/>
                  </a:ext>
                </a:extLst>
              </a:tr>
              <a:tr h="62972">
                <a:tc>
                  <a:txBody>
                    <a:bodyPr/>
                    <a:lstStyle/>
                    <a:p>
                      <a:pPr algn="l"/>
                      <a:r>
                        <a:rPr lang="en-IE" sz="1100" dirty="0">
                          <a:effectLst/>
                          <a:latin typeface="Times" pitchFamily="2" charset="0"/>
                        </a:rPr>
                        <a:t>LC</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0.033</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0.082</a:t>
                      </a:r>
                    </a:p>
                  </a:txBody>
                  <a:tcPr marL="17981" marR="17981" marT="8990" marB="8990" anchor="ctr">
                    <a:lnL>
                      <a:noFill/>
                    </a:lnL>
                    <a:lnR>
                      <a:noFill/>
                    </a:lnR>
                    <a:lnT>
                      <a:noFill/>
                    </a:lnT>
                    <a:lnB>
                      <a:noFill/>
                    </a:lnB>
                  </a:tcPr>
                </a:tc>
                <a:tc>
                  <a:txBody>
                    <a:bodyPr/>
                    <a:lstStyle/>
                    <a:p>
                      <a:pPr algn="ctr"/>
                      <a:r>
                        <a:rPr lang="en-IE" sz="1100" dirty="0">
                          <a:effectLst/>
                          <a:latin typeface="Times" pitchFamily="2" charset="0"/>
                        </a:rPr>
                        <a:t>2.596</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470.274</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0.604</a:t>
                      </a:r>
                    </a:p>
                  </a:txBody>
                  <a:tcPr marL="17981" marR="17981" marT="8990" marB="8990" anchor="ctr">
                    <a:lnL>
                      <a:noFill/>
                    </a:lnL>
                    <a:lnR>
                      <a:noFill/>
                    </a:lnR>
                    <a:lnT>
                      <a:noFill/>
                    </a:lnT>
                    <a:lnB>
                      <a:noFill/>
                    </a:lnB>
                  </a:tcPr>
                </a:tc>
                <a:extLst>
                  <a:ext uri="{0D108BD9-81ED-4DB2-BD59-A6C34878D82A}">
                    <a16:rowId xmlns:a16="http://schemas.microsoft.com/office/drawing/2014/main" val="4066310503"/>
                  </a:ext>
                </a:extLst>
              </a:tr>
              <a:tr h="62972">
                <a:tc>
                  <a:txBody>
                    <a:bodyPr/>
                    <a:lstStyle/>
                    <a:p>
                      <a:pPr algn="l"/>
                      <a:r>
                        <a:rPr lang="en-IE" sz="1100" dirty="0">
                          <a:effectLst/>
                          <a:latin typeface="Times" pitchFamily="2" charset="0"/>
                        </a:rPr>
                        <a:t>VTA</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0.033</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0.063</a:t>
                      </a:r>
                    </a:p>
                  </a:txBody>
                  <a:tcPr marL="17981" marR="17981" marT="8990" marB="8990" anchor="ctr">
                    <a:lnL>
                      <a:noFill/>
                    </a:lnL>
                    <a:lnR>
                      <a:noFill/>
                    </a:lnR>
                    <a:lnT>
                      <a:noFill/>
                    </a:lnT>
                    <a:lnB>
                      <a:noFill/>
                    </a:lnB>
                  </a:tcPr>
                </a:tc>
                <a:tc>
                  <a:txBody>
                    <a:bodyPr/>
                    <a:lstStyle/>
                    <a:p>
                      <a:pPr algn="ctr"/>
                      <a:r>
                        <a:rPr lang="en-IE" sz="1100" dirty="0">
                          <a:effectLst/>
                          <a:latin typeface="Times" pitchFamily="2" charset="0"/>
                        </a:rPr>
                        <a:t>1.964</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362.961</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0.599</a:t>
                      </a:r>
                    </a:p>
                  </a:txBody>
                  <a:tcPr marL="17981" marR="17981" marT="8990" marB="8990" anchor="ctr">
                    <a:lnL>
                      <a:noFill/>
                    </a:lnL>
                    <a:lnR>
                      <a:noFill/>
                    </a:lnR>
                    <a:lnT>
                      <a:noFill/>
                    </a:lnT>
                    <a:lnB>
                      <a:noFill/>
                    </a:lnB>
                  </a:tcPr>
                </a:tc>
                <a:extLst>
                  <a:ext uri="{0D108BD9-81ED-4DB2-BD59-A6C34878D82A}">
                    <a16:rowId xmlns:a16="http://schemas.microsoft.com/office/drawing/2014/main" val="2449907275"/>
                  </a:ext>
                </a:extLst>
              </a:tr>
              <a:tr h="62972">
                <a:tc>
                  <a:txBody>
                    <a:bodyPr/>
                    <a:lstStyle/>
                    <a:p>
                      <a:pPr algn="l"/>
                      <a:r>
                        <a:rPr lang="en-IE" sz="1100" dirty="0">
                          <a:effectLst/>
                          <a:latin typeface="Times" pitchFamily="2" charset="0"/>
                        </a:rPr>
                        <a:t>LC + VTA + NBM</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0.017</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0.056</a:t>
                      </a:r>
                    </a:p>
                  </a:txBody>
                  <a:tcPr marL="17981" marR="17981" marT="8990" marB="8990" anchor="ctr">
                    <a:lnL>
                      <a:noFill/>
                    </a:lnL>
                    <a:lnR>
                      <a:noFill/>
                    </a:lnR>
                    <a:lnT>
                      <a:noFill/>
                    </a:lnT>
                    <a:lnB>
                      <a:noFill/>
                    </a:lnB>
                  </a:tcPr>
                </a:tc>
                <a:tc>
                  <a:txBody>
                    <a:bodyPr/>
                    <a:lstStyle/>
                    <a:p>
                      <a:pPr algn="ctr"/>
                      <a:r>
                        <a:rPr lang="en-IE" sz="1100" dirty="0">
                          <a:effectLst/>
                          <a:latin typeface="Times" pitchFamily="2" charset="0"/>
                        </a:rPr>
                        <a:t>3.477</a:t>
                      </a:r>
                    </a:p>
                  </a:txBody>
                  <a:tcPr marL="17981" marR="17981" marT="8990" marB="8990" anchor="ctr">
                    <a:lnL>
                      <a:noFill/>
                    </a:lnL>
                    <a:lnR>
                      <a:noFill/>
                    </a:lnR>
                    <a:lnT>
                      <a:noFill/>
                    </a:lnT>
                    <a:lnB>
                      <a:noFill/>
                    </a:lnB>
                  </a:tcPr>
                </a:tc>
                <a:tc>
                  <a:txBody>
                    <a:bodyPr/>
                    <a:lstStyle/>
                    <a:p>
                      <a:pPr algn="ctr"/>
                      <a:r>
                        <a:rPr lang="en-IE" sz="1100" dirty="0">
                          <a:effectLst/>
                          <a:latin typeface="Times" pitchFamily="2" charset="0"/>
                        </a:rPr>
                        <a:t>637.007</a:t>
                      </a:r>
                    </a:p>
                  </a:txBody>
                  <a:tcPr marL="17981" marR="17981" marT="8990" marB="8990" anchor="ctr">
                    <a:lnL>
                      <a:noFill/>
                    </a:lnL>
                    <a:lnR>
                      <a:noFill/>
                    </a:lnR>
                    <a:lnT>
                      <a:noFill/>
                    </a:lnT>
                    <a:lnB>
                      <a:noFill/>
                    </a:lnB>
                  </a:tcPr>
                </a:tc>
                <a:tc>
                  <a:txBody>
                    <a:bodyPr/>
                    <a:lstStyle/>
                    <a:p>
                      <a:pPr algn="ctr"/>
                      <a:r>
                        <a:rPr lang="en-IE" sz="1100">
                          <a:effectLst/>
                          <a:latin typeface="Times" pitchFamily="2" charset="0"/>
                        </a:rPr>
                        <a:t>0.674</a:t>
                      </a:r>
                    </a:p>
                  </a:txBody>
                  <a:tcPr marL="17981" marR="17981" marT="8990" marB="8990" anchor="ctr">
                    <a:lnL>
                      <a:noFill/>
                    </a:lnL>
                    <a:lnR>
                      <a:noFill/>
                    </a:lnR>
                    <a:lnT>
                      <a:noFill/>
                    </a:lnT>
                    <a:lnB>
                      <a:noFill/>
                    </a:lnB>
                  </a:tcPr>
                </a:tc>
                <a:extLst>
                  <a:ext uri="{0D108BD9-81ED-4DB2-BD59-A6C34878D82A}">
                    <a16:rowId xmlns:a16="http://schemas.microsoft.com/office/drawing/2014/main" val="3775039593"/>
                  </a:ext>
                </a:extLst>
              </a:tr>
              <a:tr h="62972">
                <a:tc gridSpan="6">
                  <a:txBody>
                    <a:bodyPr/>
                    <a:lstStyle/>
                    <a:p>
                      <a:pPr algn="r"/>
                      <a:endParaRPr lang="en-IE" sz="1100" dirty="0">
                        <a:effectLst/>
                        <a:latin typeface="Times" pitchFamily="2" charset="0"/>
                      </a:endParaRPr>
                    </a:p>
                  </a:txBody>
                  <a:tcPr marL="17981" marR="17981" marT="8990" marB="8990" anchor="ctr">
                    <a:lnL>
                      <a:noFill/>
                    </a:lnL>
                    <a:lnR>
                      <a:noFill/>
                    </a:lnR>
                    <a:lnT>
                      <a:noFill/>
                    </a:lnT>
                    <a:lnB w="18974"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3035196721"/>
                  </a:ext>
                </a:extLst>
              </a:tr>
              <a:tr h="119844">
                <a:tc gridSpan="6">
                  <a:txBody>
                    <a:bodyPr/>
                    <a:lstStyle/>
                    <a:p>
                      <a:pPr algn="just"/>
                      <a:r>
                        <a:rPr lang="en-IE" sz="1100" i="1" dirty="0">
                          <a:effectLst/>
                          <a:latin typeface="Times" pitchFamily="2" charset="0"/>
                        </a:rPr>
                        <a:t>Note.</a:t>
                      </a:r>
                      <a:r>
                        <a:rPr lang="en-IE" sz="1100" dirty="0">
                          <a:effectLst/>
                          <a:latin typeface="Times" pitchFamily="2" charset="0"/>
                        </a:rPr>
                        <a:t>  All models include age, education, gender, TIV, </a:t>
                      </a:r>
                      <a:r>
                        <a:rPr lang="en-IE" sz="1100" dirty="0" err="1">
                          <a:effectLst/>
                          <a:latin typeface="Times" pitchFamily="2" charset="0"/>
                        </a:rPr>
                        <a:t>MaxHR</a:t>
                      </a:r>
                      <a:r>
                        <a:rPr lang="en-IE" sz="1100" dirty="0">
                          <a:effectLst/>
                          <a:latin typeface="Times" pitchFamily="2" charset="0"/>
                        </a:rPr>
                        <a:t>. Table displays only a subset of models; to see all models, select "No" under "Limit No. Models Shown".</a:t>
                      </a:r>
                    </a:p>
                  </a:txBody>
                  <a:tcPr marL="17981" marR="17981" marT="8990" marB="8990" anchor="ctr">
                    <a:lnL>
                      <a:noFill/>
                    </a:lnL>
                    <a:lnR>
                      <a:noFill/>
                    </a:lnR>
                    <a:lnT w="18974"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1899543532"/>
                  </a:ext>
                </a:extLst>
              </a:tr>
            </a:tbl>
          </a:graphicData>
        </a:graphic>
      </p:graphicFrame>
      <p:sp>
        <p:nvSpPr>
          <p:cNvPr id="7" name="AutoShape 2">
            <a:extLst>
              <a:ext uri="{FF2B5EF4-FFF2-40B4-BE49-F238E27FC236}">
                <a16:creationId xmlns:a16="http://schemas.microsoft.com/office/drawing/2014/main" id="{B73CE252-0A78-D64A-9032-9DBB9A5C50EC}"/>
              </a:ext>
            </a:extLst>
          </p:cNvPr>
          <p:cNvSpPr>
            <a:spLocks noChangeAspect="1" noChangeArrowheads="1"/>
          </p:cNvSpPr>
          <p:nvPr/>
        </p:nvSpPr>
        <p:spPr bwMode="auto">
          <a:xfrm>
            <a:off x="50800" y="428216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a:extLst>
              <a:ext uri="{FF2B5EF4-FFF2-40B4-BE49-F238E27FC236}">
                <a16:creationId xmlns:a16="http://schemas.microsoft.com/office/drawing/2014/main" id="{9E9FC383-B03C-934B-9629-0B5A73B76FEC}"/>
              </a:ext>
            </a:extLst>
          </p:cNvPr>
          <p:cNvSpPr txBox="1"/>
          <p:nvPr/>
        </p:nvSpPr>
        <p:spPr>
          <a:xfrm>
            <a:off x="3712842" y="4697216"/>
            <a:ext cx="6096000"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IE" sz="1800" b="1" dirty="0">
                <a:effectLst/>
                <a:latin typeface="Cambria" panose="02040503050406030204" pitchFamily="18" charset="0"/>
              </a:rPr>
              <a:t>Table 3 </a:t>
            </a:r>
            <a:r>
              <a:rPr lang="en-IE" sz="1800" b="0" dirty="0">
                <a:effectLst/>
                <a:latin typeface="Cambria" panose="02040503050406030204" pitchFamily="18" charset="0"/>
              </a:rPr>
              <a:t>reporting the results of the Bayesian multiple regression model investigating the associations between the five ROIs of the </a:t>
            </a:r>
            <a:r>
              <a:rPr lang="en-IE" sz="1800" b="0" dirty="0" err="1">
                <a:effectLst/>
                <a:latin typeface="Cambria" panose="02040503050406030204" pitchFamily="18" charset="0"/>
              </a:rPr>
              <a:t>neuromodulatory</a:t>
            </a:r>
            <a:r>
              <a:rPr lang="en-IE" sz="1800" b="0" dirty="0">
                <a:effectLst/>
                <a:latin typeface="Cambria" panose="02040503050406030204" pitchFamily="18" charset="0"/>
              </a:rPr>
              <a:t> subcortical system and vo2max by </a:t>
            </a:r>
            <a:r>
              <a:rPr lang="en-IE" sz="1800" b="0" dirty="0" err="1">
                <a:effectLst/>
                <a:latin typeface="Cambria" panose="02040503050406030204" pitchFamily="18" charset="0"/>
              </a:rPr>
              <a:t>covaring</a:t>
            </a:r>
            <a:r>
              <a:rPr lang="en-IE" sz="1800" b="0" dirty="0">
                <a:effectLst/>
                <a:latin typeface="Cambria" panose="02040503050406030204" pitchFamily="18" charset="0"/>
              </a:rPr>
              <a:t> for age, gender, education, total intracranial volume and max hearth rate.</a:t>
            </a:r>
          </a:p>
        </p:txBody>
      </p:sp>
    </p:spTree>
    <p:extLst>
      <p:ext uri="{BB962C8B-B14F-4D97-AF65-F5344CB8AC3E}">
        <p14:creationId xmlns:p14="http://schemas.microsoft.com/office/powerpoint/2010/main" val="1500660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6681ED53-6FB1-2349-842F-FB6622BC27CD}"/>
              </a:ext>
            </a:extLst>
          </p:cNvPr>
          <p:cNvGraphicFramePr>
            <a:graphicFrameLocks noGrp="1"/>
          </p:cNvGraphicFramePr>
          <p:nvPr/>
        </p:nvGraphicFramePr>
        <p:xfrm>
          <a:off x="2130990" y="0"/>
          <a:ext cx="8369508" cy="2929694"/>
        </p:xfrm>
        <a:graphic>
          <a:graphicData uri="http://schemas.openxmlformats.org/drawingml/2006/table">
            <a:tbl>
              <a:tblPr/>
              <a:tblGrid>
                <a:gridCol w="1394918">
                  <a:extLst>
                    <a:ext uri="{9D8B030D-6E8A-4147-A177-3AD203B41FA5}">
                      <a16:colId xmlns:a16="http://schemas.microsoft.com/office/drawing/2014/main" val="1814520604"/>
                    </a:ext>
                  </a:extLst>
                </a:gridCol>
                <a:gridCol w="1394918">
                  <a:extLst>
                    <a:ext uri="{9D8B030D-6E8A-4147-A177-3AD203B41FA5}">
                      <a16:colId xmlns:a16="http://schemas.microsoft.com/office/drawing/2014/main" val="1060176521"/>
                    </a:ext>
                  </a:extLst>
                </a:gridCol>
                <a:gridCol w="1394918">
                  <a:extLst>
                    <a:ext uri="{9D8B030D-6E8A-4147-A177-3AD203B41FA5}">
                      <a16:colId xmlns:a16="http://schemas.microsoft.com/office/drawing/2014/main" val="1515396933"/>
                    </a:ext>
                  </a:extLst>
                </a:gridCol>
                <a:gridCol w="1394918">
                  <a:extLst>
                    <a:ext uri="{9D8B030D-6E8A-4147-A177-3AD203B41FA5}">
                      <a16:colId xmlns:a16="http://schemas.microsoft.com/office/drawing/2014/main" val="1625552097"/>
                    </a:ext>
                  </a:extLst>
                </a:gridCol>
                <a:gridCol w="1394918">
                  <a:extLst>
                    <a:ext uri="{9D8B030D-6E8A-4147-A177-3AD203B41FA5}">
                      <a16:colId xmlns:a16="http://schemas.microsoft.com/office/drawing/2014/main" val="3332414098"/>
                    </a:ext>
                  </a:extLst>
                </a:gridCol>
                <a:gridCol w="1394918">
                  <a:extLst>
                    <a:ext uri="{9D8B030D-6E8A-4147-A177-3AD203B41FA5}">
                      <a16:colId xmlns:a16="http://schemas.microsoft.com/office/drawing/2014/main" val="2212490049"/>
                    </a:ext>
                  </a:extLst>
                </a:gridCol>
              </a:tblGrid>
              <a:tr h="159693">
                <a:tc gridSpan="6">
                  <a:txBody>
                    <a:bodyPr/>
                    <a:lstStyle/>
                    <a:p>
                      <a:pPr algn="l"/>
                      <a:r>
                        <a:rPr lang="en-IE" sz="1300" b="1" dirty="0">
                          <a:effectLst/>
                          <a:latin typeface="Times" pitchFamily="2" charset="0"/>
                        </a:rPr>
                        <a:t>ANCOVA – Locus Coeruleus signal intensity and VO2Max level</a:t>
                      </a:r>
                    </a:p>
                  </a:txBody>
                  <a:tcPr marL="66944" marR="66944" marT="33472" marB="33472"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2030248608"/>
                  </a:ext>
                </a:extLst>
              </a:tr>
              <a:tr h="279054">
                <a:tc>
                  <a:txBody>
                    <a:bodyPr/>
                    <a:lstStyle/>
                    <a:p>
                      <a:pPr algn="ctr"/>
                      <a:r>
                        <a:rPr lang="en-IE" sz="1300" dirty="0">
                          <a:effectLst/>
                          <a:latin typeface="Times" pitchFamily="2" charset="0"/>
                        </a:rPr>
                        <a:t>Cases </a:t>
                      </a:r>
                    </a:p>
                  </a:txBody>
                  <a:tcPr marL="66944" marR="66944" marT="33472" marB="33472"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IE" sz="1300" dirty="0">
                          <a:effectLst/>
                          <a:latin typeface="Times" pitchFamily="2" charset="0"/>
                        </a:rPr>
                        <a:t>Sum of Squares </a:t>
                      </a:r>
                    </a:p>
                  </a:txBody>
                  <a:tcPr marL="66944" marR="66944" marT="33472" marB="33472" anchor="ctr">
                    <a:lnL>
                      <a:noFill/>
                    </a:lnL>
                    <a:lnR>
                      <a:noFill/>
                    </a:lnR>
                    <a:lnB w="9525" cap="flat" cmpd="sng" algn="ctr">
                      <a:solidFill>
                        <a:srgbClr val="000000"/>
                      </a:solidFill>
                      <a:prstDash val="solid"/>
                      <a:round/>
                      <a:headEnd type="none" w="med" len="med"/>
                      <a:tailEnd type="none" w="med" len="med"/>
                    </a:lnB>
                  </a:tcPr>
                </a:tc>
                <a:tc>
                  <a:txBody>
                    <a:bodyPr/>
                    <a:lstStyle/>
                    <a:p>
                      <a:pPr algn="ctr"/>
                      <a:r>
                        <a:rPr lang="en-IE" sz="1300">
                          <a:effectLst/>
                          <a:latin typeface="Times" pitchFamily="2" charset="0"/>
                        </a:rPr>
                        <a:t>df </a:t>
                      </a:r>
                    </a:p>
                  </a:txBody>
                  <a:tcPr marL="66944" marR="66944" marT="33472" marB="33472" anchor="ctr">
                    <a:lnL>
                      <a:noFill/>
                    </a:lnL>
                    <a:lnR>
                      <a:noFill/>
                    </a:lnR>
                    <a:lnB w="9525" cap="flat" cmpd="sng" algn="ctr">
                      <a:solidFill>
                        <a:srgbClr val="000000"/>
                      </a:solidFill>
                      <a:prstDash val="solid"/>
                      <a:round/>
                      <a:headEnd type="none" w="med" len="med"/>
                      <a:tailEnd type="none" w="med" len="med"/>
                    </a:lnB>
                  </a:tcPr>
                </a:tc>
                <a:tc>
                  <a:txBody>
                    <a:bodyPr/>
                    <a:lstStyle/>
                    <a:p>
                      <a:pPr algn="ctr"/>
                      <a:r>
                        <a:rPr lang="en-IE" sz="1300">
                          <a:effectLst/>
                          <a:latin typeface="Times" pitchFamily="2" charset="0"/>
                        </a:rPr>
                        <a:t>Mean Square </a:t>
                      </a:r>
                    </a:p>
                  </a:txBody>
                  <a:tcPr marL="66944" marR="66944" marT="33472" marB="33472" anchor="ctr">
                    <a:lnL>
                      <a:noFill/>
                    </a:lnL>
                    <a:lnR>
                      <a:noFill/>
                    </a:lnR>
                    <a:lnB w="9525" cap="flat" cmpd="sng" algn="ctr">
                      <a:solidFill>
                        <a:srgbClr val="000000"/>
                      </a:solidFill>
                      <a:prstDash val="solid"/>
                      <a:round/>
                      <a:headEnd type="none" w="med" len="med"/>
                      <a:tailEnd type="none" w="med" len="med"/>
                    </a:lnB>
                  </a:tcPr>
                </a:tc>
                <a:tc>
                  <a:txBody>
                    <a:bodyPr/>
                    <a:lstStyle/>
                    <a:p>
                      <a:pPr algn="ctr"/>
                      <a:r>
                        <a:rPr lang="en-IE" sz="1300">
                          <a:effectLst/>
                          <a:latin typeface="Times" pitchFamily="2" charset="0"/>
                        </a:rPr>
                        <a:t>F </a:t>
                      </a:r>
                    </a:p>
                  </a:txBody>
                  <a:tcPr marL="66944" marR="66944" marT="33472" marB="33472" anchor="ctr">
                    <a:lnL>
                      <a:noFill/>
                    </a:lnL>
                    <a:lnR>
                      <a:noFill/>
                    </a:lnR>
                    <a:lnB w="9525" cap="flat" cmpd="sng" algn="ctr">
                      <a:solidFill>
                        <a:srgbClr val="000000"/>
                      </a:solidFill>
                      <a:prstDash val="solid"/>
                      <a:round/>
                      <a:headEnd type="none" w="med" len="med"/>
                      <a:tailEnd type="none" w="med" len="med"/>
                    </a:lnB>
                  </a:tcPr>
                </a:tc>
                <a:tc>
                  <a:txBody>
                    <a:bodyPr/>
                    <a:lstStyle/>
                    <a:p>
                      <a:pPr algn="ctr"/>
                      <a:r>
                        <a:rPr lang="en-IE" sz="1300">
                          <a:effectLst/>
                          <a:latin typeface="Times" pitchFamily="2" charset="0"/>
                        </a:rPr>
                        <a:t>p </a:t>
                      </a:r>
                    </a:p>
                  </a:txBody>
                  <a:tcPr marL="66944" marR="66944" marT="33472" marB="33472" anchor="ctr">
                    <a:lnL>
                      <a:noFill/>
                    </a:lnL>
                    <a:lnR>
                      <a:noFill/>
                    </a:lnR>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7024161"/>
                  </a:ext>
                </a:extLst>
              </a:tr>
              <a:tr h="159693">
                <a:tc>
                  <a:txBody>
                    <a:bodyPr/>
                    <a:lstStyle/>
                    <a:p>
                      <a:pPr algn="l"/>
                      <a:r>
                        <a:rPr lang="en-IE" sz="1300" dirty="0">
                          <a:effectLst/>
                          <a:latin typeface="Times" pitchFamily="2" charset="0"/>
                        </a:rPr>
                        <a:t>VO2Max Level </a:t>
                      </a:r>
                    </a:p>
                  </a:txBody>
                  <a:tcPr marL="66944" marR="66944" marT="33472" marB="33472"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0.011 </a:t>
                      </a:r>
                    </a:p>
                  </a:txBody>
                  <a:tcPr marL="66944" marR="66944" marT="33472" marB="33472"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1 </a:t>
                      </a:r>
                    </a:p>
                  </a:txBody>
                  <a:tcPr marL="66944" marR="66944" marT="33472" marB="33472"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0.011 </a:t>
                      </a:r>
                    </a:p>
                  </a:txBody>
                  <a:tcPr marL="66944" marR="66944" marT="33472" marB="33472"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a:effectLst/>
                          <a:latin typeface="Times" pitchFamily="2" charset="0"/>
                        </a:rPr>
                        <a:t>9.847 </a:t>
                      </a:r>
                    </a:p>
                  </a:txBody>
                  <a:tcPr marL="66944" marR="66944" marT="33472" marB="33472"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0.004 </a:t>
                      </a:r>
                    </a:p>
                  </a:txBody>
                  <a:tcPr marL="66944" marR="66944" marT="33472" marB="33472" anchor="ctr">
                    <a:lnL>
                      <a:noFill/>
                    </a:lnL>
                    <a:lnR>
                      <a:noFill/>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53855327"/>
                  </a:ext>
                </a:extLst>
              </a:tr>
              <a:tr h="159693">
                <a:tc>
                  <a:txBody>
                    <a:bodyPr/>
                    <a:lstStyle/>
                    <a:p>
                      <a:pPr algn="l"/>
                      <a:r>
                        <a:rPr lang="en-IE" sz="1300" dirty="0">
                          <a:effectLst/>
                          <a:latin typeface="Times" pitchFamily="2" charset="0"/>
                        </a:rPr>
                        <a:t>gender</a:t>
                      </a: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0.001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1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0.001 </a:t>
                      </a: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1.123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0.297 </a:t>
                      </a:r>
                    </a:p>
                  </a:txBody>
                  <a:tcPr marL="66944" marR="66944" marT="33472" marB="33472" anchor="ctr">
                    <a:lnL>
                      <a:noFill/>
                    </a:lnL>
                    <a:lnR>
                      <a:noFill/>
                    </a:lnR>
                    <a:lnT>
                      <a:noFill/>
                    </a:lnT>
                    <a:lnB>
                      <a:noFill/>
                    </a:lnB>
                  </a:tcPr>
                </a:tc>
                <a:extLst>
                  <a:ext uri="{0D108BD9-81ED-4DB2-BD59-A6C34878D82A}">
                    <a16:rowId xmlns:a16="http://schemas.microsoft.com/office/drawing/2014/main" val="1340257138"/>
                  </a:ext>
                </a:extLst>
              </a:tr>
              <a:tr h="159693">
                <a:tc>
                  <a:txBody>
                    <a:bodyPr/>
                    <a:lstStyle/>
                    <a:p>
                      <a:pPr algn="l"/>
                      <a:r>
                        <a:rPr lang="en-IE" sz="1300">
                          <a:effectLst/>
                          <a:latin typeface="Times" pitchFamily="2" charset="0"/>
                        </a:rPr>
                        <a:t>age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6.902e -4 </a:t>
                      </a: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1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6.902e -4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0.599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0.444 </a:t>
                      </a:r>
                    </a:p>
                  </a:txBody>
                  <a:tcPr marL="66944" marR="66944" marT="33472" marB="33472" anchor="ctr">
                    <a:lnL>
                      <a:noFill/>
                    </a:lnL>
                    <a:lnR>
                      <a:noFill/>
                    </a:lnR>
                    <a:lnT>
                      <a:noFill/>
                    </a:lnT>
                    <a:lnB>
                      <a:noFill/>
                    </a:lnB>
                  </a:tcPr>
                </a:tc>
                <a:extLst>
                  <a:ext uri="{0D108BD9-81ED-4DB2-BD59-A6C34878D82A}">
                    <a16:rowId xmlns:a16="http://schemas.microsoft.com/office/drawing/2014/main" val="1390270497"/>
                  </a:ext>
                </a:extLst>
              </a:tr>
              <a:tr h="159693">
                <a:tc>
                  <a:txBody>
                    <a:bodyPr/>
                    <a:lstStyle/>
                    <a:p>
                      <a:pPr algn="l"/>
                      <a:r>
                        <a:rPr lang="en-IE" sz="1300">
                          <a:effectLst/>
                          <a:latin typeface="Times" pitchFamily="2" charset="0"/>
                        </a:rPr>
                        <a:t>education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4.150e -6 </a:t>
                      </a: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1 </a:t>
                      </a: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4.150e -6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0.004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0.953 </a:t>
                      </a:r>
                    </a:p>
                  </a:txBody>
                  <a:tcPr marL="66944" marR="66944" marT="33472" marB="33472" anchor="ctr">
                    <a:lnL>
                      <a:noFill/>
                    </a:lnL>
                    <a:lnR>
                      <a:noFill/>
                    </a:lnR>
                    <a:lnT>
                      <a:noFill/>
                    </a:lnT>
                    <a:lnB>
                      <a:noFill/>
                    </a:lnB>
                  </a:tcPr>
                </a:tc>
                <a:extLst>
                  <a:ext uri="{0D108BD9-81ED-4DB2-BD59-A6C34878D82A}">
                    <a16:rowId xmlns:a16="http://schemas.microsoft.com/office/drawing/2014/main" val="317028833"/>
                  </a:ext>
                </a:extLst>
              </a:tr>
              <a:tr h="159693">
                <a:tc>
                  <a:txBody>
                    <a:bodyPr/>
                    <a:lstStyle/>
                    <a:p>
                      <a:pPr algn="l"/>
                      <a:r>
                        <a:rPr lang="en-IE" sz="1300">
                          <a:effectLst/>
                          <a:latin typeface="Times" pitchFamily="2" charset="0"/>
                        </a:rPr>
                        <a:t>TIV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0.001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1 </a:t>
                      </a: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0.001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1.067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0.309 </a:t>
                      </a:r>
                    </a:p>
                  </a:txBody>
                  <a:tcPr marL="66944" marR="66944" marT="33472" marB="33472" anchor="ctr">
                    <a:lnL>
                      <a:noFill/>
                    </a:lnL>
                    <a:lnR>
                      <a:noFill/>
                    </a:lnR>
                    <a:lnT>
                      <a:noFill/>
                    </a:lnT>
                    <a:lnB>
                      <a:noFill/>
                    </a:lnB>
                  </a:tcPr>
                </a:tc>
                <a:extLst>
                  <a:ext uri="{0D108BD9-81ED-4DB2-BD59-A6C34878D82A}">
                    <a16:rowId xmlns:a16="http://schemas.microsoft.com/office/drawing/2014/main" val="2521130486"/>
                  </a:ext>
                </a:extLst>
              </a:tr>
              <a:tr h="159693">
                <a:tc>
                  <a:txBody>
                    <a:bodyPr/>
                    <a:lstStyle/>
                    <a:p>
                      <a:pPr algn="l"/>
                      <a:r>
                        <a:rPr lang="en-IE" sz="1300" dirty="0" err="1">
                          <a:effectLst/>
                          <a:latin typeface="Times" pitchFamily="2" charset="0"/>
                        </a:rPr>
                        <a:t>MaxHR</a:t>
                      </a:r>
                      <a:r>
                        <a:rPr lang="en-IE" sz="1300" dirty="0">
                          <a:effectLst/>
                          <a:latin typeface="Times" pitchFamily="2" charset="0"/>
                        </a:rPr>
                        <a:t> </a:t>
                      </a: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4.896e -4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1 </a:t>
                      </a: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4.896e -4 </a:t>
                      </a: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0.425 </a:t>
                      </a: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0.519 </a:t>
                      </a:r>
                    </a:p>
                  </a:txBody>
                  <a:tcPr marL="66944" marR="66944" marT="33472" marB="33472" anchor="ctr">
                    <a:lnL>
                      <a:noFill/>
                    </a:lnL>
                    <a:lnR>
                      <a:noFill/>
                    </a:lnR>
                    <a:lnT>
                      <a:noFill/>
                    </a:lnT>
                    <a:lnB>
                      <a:noFill/>
                    </a:lnB>
                  </a:tcPr>
                </a:tc>
                <a:extLst>
                  <a:ext uri="{0D108BD9-81ED-4DB2-BD59-A6C34878D82A}">
                    <a16:rowId xmlns:a16="http://schemas.microsoft.com/office/drawing/2014/main" val="1451474019"/>
                  </a:ext>
                </a:extLst>
              </a:tr>
              <a:tr h="159693">
                <a:tc>
                  <a:txBody>
                    <a:bodyPr/>
                    <a:lstStyle/>
                    <a:p>
                      <a:pPr algn="l"/>
                      <a:r>
                        <a:rPr lang="en-IE" sz="1300">
                          <a:effectLst/>
                          <a:latin typeface="Times" pitchFamily="2" charset="0"/>
                        </a:rPr>
                        <a:t>Residuals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0.039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34 </a:t>
                      </a:r>
                    </a:p>
                  </a:txBody>
                  <a:tcPr marL="66944" marR="66944" marT="33472" marB="33472" anchor="ctr">
                    <a:lnL>
                      <a:noFill/>
                    </a:lnL>
                    <a:lnR>
                      <a:noFill/>
                    </a:lnR>
                    <a:lnT>
                      <a:noFill/>
                    </a:lnT>
                    <a:lnB>
                      <a:noFill/>
                    </a:lnB>
                  </a:tcPr>
                </a:tc>
                <a:tc>
                  <a:txBody>
                    <a:bodyPr/>
                    <a:lstStyle/>
                    <a:p>
                      <a:pPr algn="ctr"/>
                      <a:r>
                        <a:rPr lang="en-IE" sz="1300">
                          <a:effectLst/>
                          <a:latin typeface="Times" pitchFamily="2" charset="0"/>
                        </a:rPr>
                        <a:t>0.001 </a:t>
                      </a:r>
                    </a:p>
                  </a:txBody>
                  <a:tcPr marL="66944" marR="66944" marT="33472" marB="33472" anchor="ctr">
                    <a:lnL>
                      <a:noFill/>
                    </a:lnL>
                    <a:lnR>
                      <a:noFill/>
                    </a:lnR>
                    <a:lnT>
                      <a:noFill/>
                    </a:lnT>
                    <a:lnB>
                      <a:noFill/>
                    </a:lnB>
                  </a:tcPr>
                </a:tc>
                <a:tc>
                  <a:txBody>
                    <a:bodyPr/>
                    <a:lstStyle/>
                    <a:p>
                      <a:pPr algn="ctr"/>
                      <a:endParaRPr lang="en-IE" sz="1300">
                        <a:effectLst/>
                        <a:latin typeface="Times" pitchFamily="2" charset="0"/>
                      </a:endParaRPr>
                    </a:p>
                  </a:txBody>
                  <a:tcPr marL="66944" marR="66944" marT="33472" marB="33472" anchor="ctr">
                    <a:lnL>
                      <a:noFill/>
                    </a:lnL>
                    <a:lnR>
                      <a:noFill/>
                    </a:lnR>
                    <a:lnT>
                      <a:noFill/>
                    </a:lnT>
                    <a:lnB>
                      <a:noFill/>
                    </a:lnB>
                  </a:tcPr>
                </a:tc>
                <a:tc>
                  <a:txBody>
                    <a:bodyPr/>
                    <a:lstStyle/>
                    <a:p>
                      <a:pPr algn="ctr"/>
                      <a:r>
                        <a:rPr lang="en-IE" sz="1300" dirty="0">
                          <a:effectLst/>
                          <a:latin typeface="Times" pitchFamily="2" charset="0"/>
                        </a:rPr>
                        <a:t>  </a:t>
                      </a:r>
                    </a:p>
                  </a:txBody>
                  <a:tcPr marL="66944" marR="66944" marT="33472" marB="33472" anchor="ctr">
                    <a:lnL>
                      <a:noFill/>
                    </a:lnL>
                    <a:lnR>
                      <a:noFill/>
                    </a:lnR>
                    <a:lnT>
                      <a:noFill/>
                    </a:lnT>
                    <a:lnB>
                      <a:noFill/>
                    </a:lnB>
                  </a:tcPr>
                </a:tc>
                <a:extLst>
                  <a:ext uri="{0D108BD9-81ED-4DB2-BD59-A6C34878D82A}">
                    <a16:rowId xmlns:a16="http://schemas.microsoft.com/office/drawing/2014/main" val="937539273"/>
                  </a:ext>
                </a:extLst>
              </a:tr>
              <a:tr h="159693">
                <a:tc gridSpan="6">
                  <a:txBody>
                    <a:bodyPr/>
                    <a:lstStyle/>
                    <a:p>
                      <a:pPr algn="r"/>
                      <a:endParaRPr lang="en-IE" sz="1300" dirty="0">
                        <a:effectLst/>
                        <a:latin typeface="Times" pitchFamily="2" charset="0"/>
                      </a:endParaRPr>
                    </a:p>
                  </a:txBody>
                  <a:tcPr marL="66944" marR="66944" marT="33472" marB="33472" anchor="ctr">
                    <a:lnL>
                      <a:noFill/>
                    </a:lnL>
                    <a:lnR>
                      <a:noFill/>
                    </a:lnR>
                    <a:lnT>
                      <a:noFill/>
                    </a:lnT>
                    <a:lnB w="19050"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3869188494"/>
                  </a:ext>
                </a:extLst>
              </a:tr>
              <a:tr h="159693">
                <a:tc gridSpan="6">
                  <a:txBody>
                    <a:bodyPr/>
                    <a:lstStyle/>
                    <a:p>
                      <a:pPr algn="l"/>
                      <a:r>
                        <a:rPr lang="en-IE" sz="1300" i="1" dirty="0">
                          <a:effectLst/>
                          <a:latin typeface="Times" pitchFamily="2" charset="0"/>
                        </a:rPr>
                        <a:t>Note. </a:t>
                      </a:r>
                      <a:r>
                        <a:rPr lang="en-IE" sz="1300" dirty="0">
                          <a:effectLst/>
                          <a:latin typeface="Times" pitchFamily="2" charset="0"/>
                        </a:rPr>
                        <a:t> Type III Sum of Squares </a:t>
                      </a:r>
                    </a:p>
                  </a:txBody>
                  <a:tcPr marL="66944" marR="66944" marT="33472" marB="33472" anchor="ctr">
                    <a:lnL>
                      <a:noFill/>
                    </a:lnL>
                    <a:lnR>
                      <a:noFill/>
                    </a:lnR>
                    <a:lnT w="19050"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4279304952"/>
                  </a:ext>
                </a:extLst>
              </a:tr>
            </a:tbl>
          </a:graphicData>
        </a:graphic>
      </p:graphicFrame>
      <p:graphicFrame>
        <p:nvGraphicFramePr>
          <p:cNvPr id="9" name="Table 8">
            <a:extLst>
              <a:ext uri="{FF2B5EF4-FFF2-40B4-BE49-F238E27FC236}">
                <a16:creationId xmlns:a16="http://schemas.microsoft.com/office/drawing/2014/main" id="{78CE6DF4-60CA-1742-A988-6F6AC34D5648}"/>
              </a:ext>
            </a:extLst>
          </p:cNvPr>
          <p:cNvGraphicFramePr>
            <a:graphicFrameLocks noGrp="1"/>
          </p:cNvGraphicFramePr>
          <p:nvPr/>
        </p:nvGraphicFramePr>
        <p:xfrm>
          <a:off x="2130990" y="3235259"/>
          <a:ext cx="8369505" cy="3686046"/>
        </p:xfrm>
        <a:graphic>
          <a:graphicData uri="http://schemas.openxmlformats.org/drawingml/2006/table">
            <a:tbl>
              <a:tblPr/>
              <a:tblGrid>
                <a:gridCol w="929945">
                  <a:extLst>
                    <a:ext uri="{9D8B030D-6E8A-4147-A177-3AD203B41FA5}">
                      <a16:colId xmlns:a16="http://schemas.microsoft.com/office/drawing/2014/main" val="4216079819"/>
                    </a:ext>
                  </a:extLst>
                </a:gridCol>
                <a:gridCol w="929945">
                  <a:extLst>
                    <a:ext uri="{9D8B030D-6E8A-4147-A177-3AD203B41FA5}">
                      <a16:colId xmlns:a16="http://schemas.microsoft.com/office/drawing/2014/main" val="2257713277"/>
                    </a:ext>
                  </a:extLst>
                </a:gridCol>
                <a:gridCol w="929945">
                  <a:extLst>
                    <a:ext uri="{9D8B030D-6E8A-4147-A177-3AD203B41FA5}">
                      <a16:colId xmlns:a16="http://schemas.microsoft.com/office/drawing/2014/main" val="2439321017"/>
                    </a:ext>
                  </a:extLst>
                </a:gridCol>
                <a:gridCol w="929945">
                  <a:extLst>
                    <a:ext uri="{9D8B030D-6E8A-4147-A177-3AD203B41FA5}">
                      <a16:colId xmlns:a16="http://schemas.microsoft.com/office/drawing/2014/main" val="3513845974"/>
                    </a:ext>
                  </a:extLst>
                </a:gridCol>
                <a:gridCol w="929945">
                  <a:extLst>
                    <a:ext uri="{9D8B030D-6E8A-4147-A177-3AD203B41FA5}">
                      <a16:colId xmlns:a16="http://schemas.microsoft.com/office/drawing/2014/main" val="1980210028"/>
                    </a:ext>
                  </a:extLst>
                </a:gridCol>
                <a:gridCol w="929945">
                  <a:extLst>
                    <a:ext uri="{9D8B030D-6E8A-4147-A177-3AD203B41FA5}">
                      <a16:colId xmlns:a16="http://schemas.microsoft.com/office/drawing/2014/main" val="1465632520"/>
                    </a:ext>
                  </a:extLst>
                </a:gridCol>
                <a:gridCol w="929945">
                  <a:extLst>
                    <a:ext uri="{9D8B030D-6E8A-4147-A177-3AD203B41FA5}">
                      <a16:colId xmlns:a16="http://schemas.microsoft.com/office/drawing/2014/main" val="1883452992"/>
                    </a:ext>
                  </a:extLst>
                </a:gridCol>
                <a:gridCol w="929945">
                  <a:extLst>
                    <a:ext uri="{9D8B030D-6E8A-4147-A177-3AD203B41FA5}">
                      <a16:colId xmlns:a16="http://schemas.microsoft.com/office/drawing/2014/main" val="1273992465"/>
                    </a:ext>
                  </a:extLst>
                </a:gridCol>
                <a:gridCol w="929945">
                  <a:extLst>
                    <a:ext uri="{9D8B030D-6E8A-4147-A177-3AD203B41FA5}">
                      <a16:colId xmlns:a16="http://schemas.microsoft.com/office/drawing/2014/main" val="3336572962"/>
                    </a:ext>
                  </a:extLst>
                </a:gridCol>
              </a:tblGrid>
              <a:tr h="0">
                <a:tc gridSpan="9">
                  <a:txBody>
                    <a:bodyPr/>
                    <a:lstStyle/>
                    <a:p>
                      <a:pPr algn="l"/>
                      <a:r>
                        <a:rPr lang="en-IE" sz="1300" b="1" dirty="0">
                          <a:effectLst/>
                          <a:latin typeface="Times" pitchFamily="2" charset="0"/>
                        </a:rPr>
                        <a:t>Bootstrapped Post Hoc Comparisons - Vo2Max level </a:t>
                      </a:r>
                    </a:p>
                  </a:txBody>
                  <a:tcPr marL="70183" marR="70183" marT="35091" marB="35091" anchor="ctr">
                    <a:lnL>
                      <a:noFill/>
                    </a:lnL>
                    <a:lnR>
                      <a:noFill/>
                    </a:lnR>
                    <a:lnT>
                      <a:noFill/>
                    </a:lnT>
                    <a:lnB w="9525"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2401109810"/>
                  </a:ext>
                </a:extLst>
              </a:tr>
              <a:tr h="0">
                <a:tc gridSpan="2">
                  <a:txBody>
                    <a:bodyPr/>
                    <a:lstStyle/>
                    <a:p>
                      <a:pPr algn="ctr"/>
                      <a:endParaRPr lang="en-IE" sz="1300" dirty="0">
                        <a:effectLst/>
                        <a:latin typeface="Times" pitchFamily="2" charset="0"/>
                      </a:endParaRPr>
                    </a:p>
                  </a:txBody>
                  <a:tcPr marL="70183" marR="70183" marT="35091" marB="35091" anchor="ctr">
                    <a:lnL>
                      <a:noFill/>
                    </a:lnL>
                    <a:lnR>
                      <a:noFill/>
                    </a:lnR>
                    <a:lnT w="9525"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gridSpan="2">
                  <a:txBody>
                    <a:bodyPr/>
                    <a:lstStyle/>
                    <a:p>
                      <a:pPr algn="ctr"/>
                      <a:r>
                        <a:rPr lang="en-IE" sz="1300" dirty="0">
                          <a:effectLst/>
                          <a:latin typeface="Times" pitchFamily="2" charset="0"/>
                        </a:rPr>
                        <a:t>99% </a:t>
                      </a:r>
                      <a:r>
                        <a:rPr lang="en-IE" sz="1300" dirty="0" err="1">
                          <a:effectLst/>
                          <a:latin typeface="Times" pitchFamily="2" charset="0"/>
                        </a:rPr>
                        <a:t>bca</a:t>
                      </a:r>
                      <a:r>
                        <a:rPr lang="en-IE" sz="1300" dirty="0">
                          <a:effectLst/>
                          <a:latin typeface="Times" pitchFamily="2" charset="0"/>
                        </a:rPr>
                        <a:t>† CI </a:t>
                      </a:r>
                    </a:p>
                  </a:txBody>
                  <a:tcPr marL="70183" marR="70183" marT="35091" marB="35091" anchor="ctr">
                    <a:lnL>
                      <a:noFill/>
                    </a:lnL>
                    <a:lnR>
                      <a:noFill/>
                    </a:lnR>
                    <a:lnB w="9525"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tc gridSpan="5">
                  <a:txBody>
                    <a:bodyPr/>
                    <a:lstStyle/>
                    <a:p>
                      <a:pPr algn="ctr"/>
                      <a:endParaRPr lang="en-IE" sz="1300" dirty="0">
                        <a:effectLst/>
                        <a:latin typeface="Times" pitchFamily="2" charset="0"/>
                      </a:endParaRPr>
                    </a:p>
                  </a:txBody>
                  <a:tcPr marL="70183" marR="70183" marT="35091" marB="35091" anchor="ctr">
                    <a:lnL>
                      <a:noFill/>
                    </a:lnL>
                    <a:lnR>
                      <a:noFill/>
                    </a:lnR>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2432452518"/>
                  </a:ext>
                </a:extLst>
              </a:tr>
              <a:tr h="161127">
                <a:tc>
                  <a:txBody>
                    <a:bodyPr/>
                    <a:lstStyle/>
                    <a:p>
                      <a:pPr algn="ctr"/>
                      <a:endParaRPr lang="en-IE" sz="1300">
                        <a:effectLst/>
                        <a:latin typeface="Times" pitchFamily="2" charset="0"/>
                      </a:endParaRPr>
                    </a:p>
                  </a:txBody>
                  <a:tcPr marL="70183" marR="70183" marT="35091" marB="35091" anchor="ctr">
                    <a:lnL>
                      <a:noFill/>
                    </a:lnL>
                    <a:lnR>
                      <a:noFill/>
                    </a:lnR>
                    <a:lnT>
                      <a:noFill/>
                    </a:lnT>
                    <a:lnB w="9525" cap="flat" cmpd="sng" algn="ctr">
                      <a:solidFill>
                        <a:srgbClr val="000000"/>
                      </a:solidFill>
                      <a:prstDash val="solid"/>
                      <a:round/>
                      <a:headEnd type="none" w="med" len="med"/>
                      <a:tailEnd type="none" w="med" len="med"/>
                    </a:lnB>
                  </a:tcPr>
                </a:tc>
                <a:tc>
                  <a:txBody>
                    <a:bodyPr/>
                    <a:lstStyle/>
                    <a:p>
                      <a:pPr algn="ctr"/>
                      <a:r>
                        <a:rPr lang="en-IE" sz="1300" dirty="0">
                          <a:effectLst/>
                          <a:latin typeface="Times" pitchFamily="2" charset="0"/>
                        </a:rPr>
                        <a:t>Mean Difference </a:t>
                      </a:r>
                    </a:p>
                  </a:txBody>
                  <a:tcPr marL="70183" marR="70183" marT="35091" marB="35091" anchor="ctr">
                    <a:lnL>
                      <a:noFill/>
                    </a:lnL>
                    <a:lnR>
                      <a:noFill/>
                    </a:lnR>
                    <a:lnB w="9525" cap="flat" cmpd="sng" algn="ctr">
                      <a:solidFill>
                        <a:srgbClr val="000000"/>
                      </a:solidFill>
                      <a:prstDash val="solid"/>
                      <a:round/>
                      <a:headEnd type="none" w="med" len="med"/>
                      <a:tailEnd type="none" w="med" len="med"/>
                    </a:lnB>
                  </a:tcPr>
                </a:tc>
                <a:tc>
                  <a:txBody>
                    <a:bodyPr/>
                    <a:lstStyle/>
                    <a:p>
                      <a:pPr algn="ctr"/>
                      <a:r>
                        <a:rPr lang="en-IE" sz="1300">
                          <a:effectLst/>
                          <a:latin typeface="Times" pitchFamily="2" charset="0"/>
                        </a:rPr>
                        <a:t>Lower </a:t>
                      </a:r>
                    </a:p>
                  </a:txBody>
                  <a:tcPr marL="70183" marR="70183" marT="35091" marB="35091"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r>
                        <a:rPr lang="en-IE" sz="1300" dirty="0">
                          <a:effectLst/>
                          <a:latin typeface="Times" pitchFamily="2" charset="0"/>
                        </a:rPr>
                        <a:t>Upper </a:t>
                      </a:r>
                    </a:p>
                  </a:txBody>
                  <a:tcPr marL="70183" marR="70183" marT="35091" marB="35091" anchor="ctr">
                    <a:lnL>
                      <a:noFill/>
                    </a:lnL>
                    <a:lnR>
                      <a:noFill/>
                    </a:lnR>
                    <a:lnB w="9525" cap="flat" cmpd="sng" algn="ctr">
                      <a:solidFill>
                        <a:srgbClr val="000000"/>
                      </a:solidFill>
                      <a:prstDash val="solid"/>
                      <a:round/>
                      <a:headEnd type="none" w="med" len="med"/>
                      <a:tailEnd type="none" w="med" len="med"/>
                    </a:lnB>
                  </a:tcPr>
                </a:tc>
                <a:tc>
                  <a:txBody>
                    <a:bodyPr/>
                    <a:lstStyle/>
                    <a:p>
                      <a:pPr algn="ctr"/>
                      <a:r>
                        <a:rPr lang="en-IE" sz="1300">
                          <a:effectLst/>
                          <a:latin typeface="Times" pitchFamily="2" charset="0"/>
                        </a:rPr>
                        <a:t>SE </a:t>
                      </a:r>
                    </a:p>
                  </a:txBody>
                  <a:tcPr marL="70183" marR="70183" marT="35091" marB="35091" anchor="ctr">
                    <a:lnL>
                      <a:noFill/>
                    </a:lnL>
                    <a:lnR>
                      <a:noFill/>
                    </a:lnR>
                    <a:lnT>
                      <a:noFill/>
                    </a:lnT>
                    <a:lnB w="9525" cap="flat" cmpd="sng" algn="ctr">
                      <a:solidFill>
                        <a:srgbClr val="000000"/>
                      </a:solidFill>
                      <a:prstDash val="solid"/>
                      <a:round/>
                      <a:headEnd type="none" w="med" len="med"/>
                      <a:tailEnd type="none" w="med" len="med"/>
                    </a:lnB>
                  </a:tcPr>
                </a:tc>
                <a:tc>
                  <a:txBody>
                    <a:bodyPr/>
                    <a:lstStyle/>
                    <a:p>
                      <a:pPr algn="ctr"/>
                      <a:r>
                        <a:rPr lang="en-IE" sz="1300">
                          <a:effectLst/>
                          <a:latin typeface="Times" pitchFamily="2" charset="0"/>
                        </a:rPr>
                        <a:t>bias </a:t>
                      </a:r>
                    </a:p>
                  </a:txBody>
                  <a:tcPr marL="70183" marR="70183" marT="35091" marB="35091" anchor="ctr">
                    <a:lnL>
                      <a:noFill/>
                    </a:lnL>
                    <a:lnR>
                      <a:noFill/>
                    </a:lnR>
                    <a:lnB w="9525" cap="flat" cmpd="sng" algn="ctr">
                      <a:solidFill>
                        <a:srgbClr val="000000"/>
                      </a:solidFill>
                      <a:prstDash val="solid"/>
                      <a:round/>
                      <a:headEnd type="none" w="med" len="med"/>
                      <a:tailEnd type="none" w="med" len="med"/>
                    </a:lnB>
                  </a:tcPr>
                </a:tc>
                <a:tc>
                  <a:txBody>
                    <a:bodyPr/>
                    <a:lstStyle/>
                    <a:p>
                      <a:pPr algn="ctr"/>
                      <a:r>
                        <a:rPr lang="en-IE" sz="1300">
                          <a:effectLst/>
                          <a:latin typeface="Times" pitchFamily="2" charset="0"/>
                        </a:rPr>
                        <a:t>t </a:t>
                      </a:r>
                    </a:p>
                  </a:txBody>
                  <a:tcPr marL="70183" marR="70183" marT="35091" marB="35091" anchor="ctr">
                    <a:lnL>
                      <a:noFill/>
                    </a:lnL>
                    <a:lnR>
                      <a:noFill/>
                    </a:lnR>
                    <a:lnB w="9525" cap="flat" cmpd="sng" algn="ctr">
                      <a:solidFill>
                        <a:srgbClr val="000000"/>
                      </a:solidFill>
                      <a:prstDash val="solid"/>
                      <a:round/>
                      <a:headEnd type="none" w="med" len="med"/>
                      <a:tailEnd type="none" w="med" len="med"/>
                    </a:lnB>
                  </a:tcPr>
                </a:tc>
                <a:tc>
                  <a:txBody>
                    <a:bodyPr/>
                    <a:lstStyle/>
                    <a:p>
                      <a:pPr algn="ctr"/>
                      <a:r>
                        <a:rPr lang="en-IE" sz="1300" dirty="0">
                          <a:effectLst/>
                          <a:latin typeface="Times" pitchFamily="2" charset="0"/>
                        </a:rPr>
                        <a:t>Cohen's d </a:t>
                      </a:r>
                    </a:p>
                  </a:txBody>
                  <a:tcPr marL="70183" marR="70183" marT="35091" marB="35091" anchor="ctr">
                    <a:lnL>
                      <a:noFill/>
                    </a:lnL>
                    <a:lnR>
                      <a:noFill/>
                    </a:lnR>
                    <a:lnB w="9525" cap="flat" cmpd="sng" algn="ctr">
                      <a:solidFill>
                        <a:srgbClr val="000000"/>
                      </a:solidFill>
                      <a:prstDash val="solid"/>
                      <a:round/>
                      <a:headEnd type="none" w="med" len="med"/>
                      <a:tailEnd type="none" w="med" len="med"/>
                    </a:lnB>
                  </a:tcPr>
                </a:tc>
                <a:tc>
                  <a:txBody>
                    <a:bodyPr/>
                    <a:lstStyle/>
                    <a:p>
                      <a:pPr algn="ctr"/>
                      <a:r>
                        <a:rPr lang="en-IE" sz="1300">
                          <a:effectLst/>
                          <a:latin typeface="Times" pitchFamily="2" charset="0"/>
                        </a:rPr>
                        <a:t>p </a:t>
                      </a:r>
                      <a:r>
                        <a:rPr lang="en-IE" sz="1300" baseline="-25000">
                          <a:effectLst/>
                          <a:latin typeface="Times" pitchFamily="2" charset="0"/>
                        </a:rPr>
                        <a:t>bonf </a:t>
                      </a:r>
                      <a:endParaRPr lang="en-IE" sz="1300">
                        <a:effectLst/>
                        <a:latin typeface="Times" pitchFamily="2" charset="0"/>
                      </a:endParaRPr>
                    </a:p>
                  </a:txBody>
                  <a:tcPr marL="70183" marR="70183" marT="35091" marB="35091" anchor="ctr">
                    <a:lnL>
                      <a:noFill/>
                    </a:lnL>
                    <a:lnR>
                      <a:noFill/>
                    </a:lnR>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8280978"/>
                  </a:ext>
                </a:extLst>
              </a:tr>
              <a:tr h="0">
                <a:tc>
                  <a:txBody>
                    <a:bodyPr/>
                    <a:lstStyle/>
                    <a:p>
                      <a:pPr algn="l"/>
                      <a:r>
                        <a:rPr lang="en-IE" sz="1300" dirty="0">
                          <a:effectLst/>
                          <a:latin typeface="Times" pitchFamily="2" charset="0"/>
                        </a:rPr>
                        <a:t>Above 20 </a:t>
                      </a:r>
                    </a:p>
                  </a:txBody>
                  <a:tcPr marL="70183" marR="70183" marT="35091" marB="35091"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0.039 </a:t>
                      </a:r>
                    </a:p>
                  </a:txBody>
                  <a:tcPr marL="70183" marR="70183" marT="35091" marB="35091"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0.014 </a:t>
                      </a:r>
                    </a:p>
                  </a:txBody>
                  <a:tcPr marL="70183" marR="70183" marT="35091" marB="35091"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0.079 </a:t>
                      </a:r>
                    </a:p>
                  </a:txBody>
                  <a:tcPr marL="70183" marR="70183" marT="35091" marB="35091"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0.012 </a:t>
                      </a:r>
                    </a:p>
                  </a:txBody>
                  <a:tcPr marL="70183" marR="70183" marT="35091" marB="35091"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-2.687e -4 </a:t>
                      </a:r>
                    </a:p>
                  </a:txBody>
                  <a:tcPr marL="70183" marR="70183" marT="35091" marB="35091"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3.138 </a:t>
                      </a:r>
                    </a:p>
                  </a:txBody>
                  <a:tcPr marL="70183" marR="70183" marT="35091" marB="35091"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1.212 </a:t>
                      </a:r>
                    </a:p>
                  </a:txBody>
                  <a:tcPr marL="70183" marR="70183" marT="35091" marB="35091" anchor="ctr">
                    <a:lnL>
                      <a:noFill/>
                    </a:lnL>
                    <a:lnR>
                      <a:noFill/>
                    </a:lnR>
                    <a:lnT w="9525" cap="flat" cmpd="sng" algn="ctr">
                      <a:solidFill>
                        <a:srgbClr val="000000"/>
                      </a:solidFill>
                      <a:prstDash val="solid"/>
                      <a:round/>
                      <a:headEnd type="none" w="med" len="med"/>
                      <a:tailEnd type="none" w="med" len="med"/>
                    </a:lnT>
                    <a:lnB>
                      <a:noFill/>
                    </a:lnB>
                  </a:tcPr>
                </a:tc>
                <a:tc>
                  <a:txBody>
                    <a:bodyPr/>
                    <a:lstStyle/>
                    <a:p>
                      <a:pPr algn="ctr"/>
                      <a:r>
                        <a:rPr lang="en-IE" sz="1300" dirty="0">
                          <a:effectLst/>
                          <a:latin typeface="Times" pitchFamily="2" charset="0"/>
                        </a:rPr>
                        <a:t>0.004*** </a:t>
                      </a:r>
                    </a:p>
                  </a:txBody>
                  <a:tcPr marL="70183" marR="70183" marT="35091" marB="35091" anchor="ctr">
                    <a:lnL>
                      <a:noFill/>
                    </a:lnL>
                    <a:lnR>
                      <a:noFill/>
                    </a:lnR>
                    <a:lnT w="9525"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88258743"/>
                  </a:ext>
                </a:extLst>
              </a:tr>
              <a:tr h="0">
                <a:tc gridSpan="9">
                  <a:txBody>
                    <a:bodyPr/>
                    <a:lstStyle/>
                    <a:p>
                      <a:pPr algn="r"/>
                      <a:endParaRPr lang="en-IE" sz="1300">
                        <a:effectLst/>
                        <a:latin typeface="Times" pitchFamily="2" charset="0"/>
                      </a:endParaRPr>
                    </a:p>
                  </a:txBody>
                  <a:tcPr marL="70183" marR="70183" marT="35091" marB="35091" anchor="ctr">
                    <a:lnL>
                      <a:noFill/>
                    </a:lnL>
                    <a:lnR>
                      <a:noFill/>
                    </a:lnR>
                    <a:lnT>
                      <a:noFill/>
                    </a:lnT>
                    <a:lnB w="19050"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983382086"/>
                  </a:ext>
                </a:extLst>
              </a:tr>
              <a:tr h="0">
                <a:tc gridSpan="9">
                  <a:txBody>
                    <a:bodyPr/>
                    <a:lstStyle/>
                    <a:p>
                      <a:pPr algn="l"/>
                      <a:r>
                        <a:rPr lang="en-IE" sz="1300">
                          <a:effectLst/>
                          <a:latin typeface="Times" pitchFamily="2" charset="0"/>
                        </a:rPr>
                        <a:t> ** p &lt; .01 </a:t>
                      </a:r>
                    </a:p>
                  </a:txBody>
                  <a:tcPr marL="70183" marR="70183" marT="35091" marB="35091" anchor="ctr">
                    <a:lnL>
                      <a:noFill/>
                    </a:lnL>
                    <a:lnR>
                      <a:noFill/>
                    </a:lnR>
                    <a:lnT w="19050"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857193604"/>
                  </a:ext>
                </a:extLst>
              </a:tr>
              <a:tr h="0">
                <a:tc gridSpan="9">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300" i="1" dirty="0">
                          <a:effectLst/>
                          <a:latin typeface="Times" pitchFamily="2" charset="0"/>
                        </a:rPr>
                        <a:t>Note. </a:t>
                      </a:r>
                      <a:r>
                        <a:rPr lang="en-IE" sz="1300" dirty="0">
                          <a:effectLst/>
                          <a:latin typeface="Times" pitchFamily="2" charset="0"/>
                        </a:rPr>
                        <a:t> The model is controlled for the effect of age, gender, education, TIV and </a:t>
                      </a:r>
                      <a:r>
                        <a:rPr lang="en-IE" sz="1300" dirty="0" err="1">
                          <a:effectLst/>
                          <a:latin typeface="Times" pitchFamily="2" charset="0"/>
                        </a:rPr>
                        <a:t>maxHR</a:t>
                      </a:r>
                      <a:r>
                        <a:rPr lang="en-IE" sz="1300" dirty="0">
                          <a:effectLst/>
                          <a:latin typeface="Times" pitchFamily="2" charset="0"/>
                        </a:rPr>
                        <a:t>. </a:t>
                      </a:r>
                    </a:p>
                  </a:txBody>
                  <a:tcPr marL="70183" marR="70183" marT="35091" marB="35091"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99510229"/>
                  </a:ext>
                </a:extLst>
              </a:tr>
              <a:tr h="0">
                <a:tc gridSpan="9">
                  <a:txBody>
                    <a:bodyPr/>
                    <a:lstStyle/>
                    <a:p>
                      <a:pPr algn="l"/>
                      <a:r>
                        <a:rPr lang="en-IE" sz="1300" i="1" dirty="0">
                          <a:effectLst/>
                          <a:latin typeface="Times" pitchFamily="2" charset="0"/>
                        </a:rPr>
                        <a:t>Note. </a:t>
                      </a:r>
                      <a:r>
                        <a:rPr lang="en-IE" sz="1300" dirty="0">
                          <a:effectLst/>
                          <a:latin typeface="Times" pitchFamily="2" charset="0"/>
                        </a:rPr>
                        <a:t> Mean Difference estimate is based on the median of the bootstrap distribution. </a:t>
                      </a:r>
                    </a:p>
                  </a:txBody>
                  <a:tcPr marL="70183" marR="70183" marT="35091" marB="35091" anchor="ctr">
                    <a:lnL>
                      <a:noFill/>
                    </a:lnL>
                    <a:lnR>
                      <a:noFill/>
                    </a:lnR>
                    <a:lnT>
                      <a:noFill/>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1009435027"/>
                  </a:ext>
                </a:extLst>
              </a:tr>
              <a:tr h="0">
                <a:tc gridSpan="9">
                  <a:txBody>
                    <a:bodyPr/>
                    <a:lstStyle/>
                    <a:p>
                      <a:pPr algn="l"/>
                      <a:r>
                        <a:rPr lang="en-IE" sz="1300" i="1" dirty="0">
                          <a:effectLst/>
                          <a:latin typeface="Times" pitchFamily="2" charset="0"/>
                        </a:rPr>
                        <a:t>Note. </a:t>
                      </a:r>
                      <a:r>
                        <a:rPr lang="en-IE" sz="1300" dirty="0">
                          <a:effectLst/>
                          <a:latin typeface="Times" pitchFamily="2" charset="0"/>
                        </a:rPr>
                        <a:t> Cohen's d does not correct for multiple comparisons. </a:t>
                      </a:r>
                    </a:p>
                  </a:txBody>
                  <a:tcPr marL="70183" marR="70183" marT="35091" marB="35091" anchor="ctr">
                    <a:lnL>
                      <a:noFill/>
                    </a:lnL>
                    <a:lnR>
                      <a:noFill/>
                    </a:lnR>
                    <a:lnT>
                      <a:noFill/>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3641654661"/>
                  </a:ext>
                </a:extLst>
              </a:tr>
              <a:tr h="0">
                <a:tc gridSpan="9">
                  <a:txBody>
                    <a:bodyPr/>
                    <a:lstStyle/>
                    <a:p>
                      <a:pPr algn="l"/>
                      <a:r>
                        <a:rPr lang="en-IE" sz="1300" i="1">
                          <a:effectLst/>
                          <a:latin typeface="Times" pitchFamily="2" charset="0"/>
                        </a:rPr>
                        <a:t>Note. </a:t>
                      </a:r>
                      <a:r>
                        <a:rPr lang="en-IE" sz="1300">
                          <a:effectLst/>
                          <a:latin typeface="Times" pitchFamily="2" charset="0"/>
                        </a:rPr>
                        <a:t> Bootstrapping based on 10000 successful replicates. </a:t>
                      </a:r>
                    </a:p>
                  </a:txBody>
                  <a:tcPr marL="70183" marR="70183" marT="35091" marB="35091" anchor="ctr">
                    <a:lnL>
                      <a:noFill/>
                    </a:lnL>
                    <a:lnR>
                      <a:noFill/>
                    </a:lnR>
                    <a:lnT>
                      <a:noFill/>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2003394647"/>
                  </a:ext>
                </a:extLst>
              </a:tr>
              <a:tr h="0">
                <a:tc gridSpan="9">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300" i="1" dirty="0">
                          <a:effectLst/>
                          <a:latin typeface="Times" pitchFamily="2" charset="0"/>
                        </a:rPr>
                        <a:t>Note. </a:t>
                      </a:r>
                      <a:r>
                        <a:rPr lang="en-IE" sz="1300" dirty="0">
                          <a:effectLst/>
                          <a:latin typeface="Times" pitchFamily="2" charset="0"/>
                        </a:rPr>
                        <a:t> Results are averaged over the levels of: gender</a:t>
                      </a:r>
                    </a:p>
                  </a:txBody>
                  <a:tcPr marL="70183" marR="70183" marT="35091" marB="35091"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6199081"/>
                  </a:ext>
                </a:extLst>
              </a:tr>
              <a:tr h="0">
                <a:tc gridSpan="9">
                  <a:txBody>
                    <a:bodyPr/>
                    <a:lstStyle/>
                    <a:p>
                      <a:pPr algn="l"/>
                      <a:r>
                        <a:rPr lang="en-IE" sz="1300" dirty="0">
                          <a:effectLst/>
                          <a:latin typeface="Times" pitchFamily="2" charset="0"/>
                        </a:rPr>
                        <a:t>† Bias corrected accelerated. </a:t>
                      </a:r>
                    </a:p>
                  </a:txBody>
                  <a:tcPr marL="70183" marR="70183" marT="35091" marB="35091" anchor="ctr">
                    <a:lnL>
                      <a:noFill/>
                    </a:lnL>
                    <a:lnR>
                      <a:noFill/>
                    </a:lnR>
                    <a:lnT>
                      <a:noFill/>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1331622467"/>
                  </a:ext>
                </a:extLst>
              </a:tr>
              <a:tr h="0">
                <a:tc gridSpan="9">
                  <a:txBody>
                    <a:bodyPr/>
                    <a:lstStyle/>
                    <a:p>
                      <a:pPr algn="l"/>
                      <a:endParaRPr lang="en-IE" sz="1300" dirty="0">
                        <a:effectLst/>
                        <a:latin typeface="Times" pitchFamily="2" charset="0"/>
                      </a:endParaRPr>
                    </a:p>
                  </a:txBody>
                  <a:tcPr marL="70183" marR="70183" marT="35091" marB="35091" anchor="ctr">
                    <a:lnL>
                      <a:noFill/>
                    </a:lnL>
                    <a:lnR>
                      <a:noFill/>
                    </a:lnR>
                    <a:lnT>
                      <a:noFill/>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31027679"/>
                  </a:ext>
                </a:extLst>
              </a:tr>
            </a:tbl>
          </a:graphicData>
        </a:graphic>
      </p:graphicFrame>
      <p:sp>
        <p:nvSpPr>
          <p:cNvPr id="5" name="TextBox 4">
            <a:extLst>
              <a:ext uri="{FF2B5EF4-FFF2-40B4-BE49-F238E27FC236}">
                <a16:creationId xmlns:a16="http://schemas.microsoft.com/office/drawing/2014/main" id="{EA4EC6D9-2BAD-124F-8E26-C8BDB17A7676}"/>
              </a:ext>
            </a:extLst>
          </p:cNvPr>
          <p:cNvSpPr txBox="1"/>
          <p:nvPr/>
        </p:nvSpPr>
        <p:spPr>
          <a:xfrm>
            <a:off x="2014313" y="-2184108"/>
            <a:ext cx="6096000" cy="203132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IE" sz="1800" b="1" dirty="0">
                <a:effectLst/>
                <a:latin typeface="Cambria" panose="02040503050406030204" pitchFamily="18" charset="0"/>
              </a:rPr>
              <a:t>Table 4 </a:t>
            </a:r>
            <a:r>
              <a:rPr lang="en-IE" sz="1800" b="0" dirty="0">
                <a:effectLst/>
                <a:latin typeface="Cambria" panose="02040503050406030204" pitchFamily="18" charset="0"/>
              </a:rPr>
              <a:t>reporting the results </a:t>
            </a:r>
            <a:r>
              <a:rPr lang="en-IE" dirty="0">
                <a:latin typeface="Cambria" panose="02040503050406030204" pitchFamily="18" charset="0"/>
              </a:rPr>
              <a:t>of the ANCOOVA model treating vo2max as factor divided in 2 levels (above 20, below 20) and Locus Coeruleus average signal intensity as a dependent variable while controlling for age, gender, education, TIV and </a:t>
            </a:r>
            <a:r>
              <a:rPr lang="en-IE" dirty="0" err="1">
                <a:latin typeface="Cambria" panose="02040503050406030204" pitchFamily="18" charset="0"/>
              </a:rPr>
              <a:t>maxHR</a:t>
            </a:r>
            <a:r>
              <a:rPr lang="en-IE" dirty="0">
                <a:latin typeface="Cambria" panose="02040503050406030204" pitchFamily="18" charset="0"/>
              </a:rPr>
              <a:t>. Locus Coeruleus signal intensity significantly differs(</a:t>
            </a:r>
            <a:r>
              <a:rPr lang="en-IE" dirty="0" err="1">
                <a:latin typeface="Cambria" panose="02040503050406030204" pitchFamily="18" charset="0"/>
              </a:rPr>
              <a:t>Cohens’s</a:t>
            </a:r>
            <a:r>
              <a:rPr lang="en-IE" dirty="0">
                <a:latin typeface="Cambria" panose="02040503050406030204" pitchFamily="18" charset="0"/>
              </a:rPr>
              <a:t> d – 1.21) between the 2 groups (P&lt;0.01 Bonferroni corrected).</a:t>
            </a:r>
            <a:endParaRPr lang="en-IE" sz="1800" b="0" dirty="0">
              <a:effectLst/>
              <a:latin typeface="Cambria" panose="02040503050406030204" pitchFamily="18" charset="0"/>
            </a:endParaRPr>
          </a:p>
        </p:txBody>
      </p:sp>
    </p:spTree>
    <p:extLst>
      <p:ext uri="{BB962C8B-B14F-4D97-AF65-F5344CB8AC3E}">
        <p14:creationId xmlns:p14="http://schemas.microsoft.com/office/powerpoint/2010/main" val="3287623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475E47D-9508-DC4C-A2EB-38586965B1B5}"/>
              </a:ext>
            </a:extLst>
          </p:cNvPr>
          <p:cNvGraphicFramePr>
            <a:graphicFrameLocks noGrp="1"/>
          </p:cNvGraphicFramePr>
          <p:nvPr/>
        </p:nvGraphicFramePr>
        <p:xfrm>
          <a:off x="1011044" y="1471961"/>
          <a:ext cx="10169911" cy="5042068"/>
        </p:xfrm>
        <a:graphic>
          <a:graphicData uri="http://schemas.openxmlformats.org/drawingml/2006/table">
            <a:tbl>
              <a:tblPr>
                <a:tableStyleId>{5C22544A-7EE6-4342-B048-85BDC9FD1C3A}</a:tableStyleId>
              </a:tblPr>
              <a:tblGrid>
                <a:gridCol w="1994789">
                  <a:extLst>
                    <a:ext uri="{9D8B030D-6E8A-4147-A177-3AD203B41FA5}">
                      <a16:colId xmlns:a16="http://schemas.microsoft.com/office/drawing/2014/main" val="2583130755"/>
                    </a:ext>
                  </a:extLst>
                </a:gridCol>
                <a:gridCol w="448373">
                  <a:extLst>
                    <a:ext uri="{9D8B030D-6E8A-4147-A177-3AD203B41FA5}">
                      <a16:colId xmlns:a16="http://schemas.microsoft.com/office/drawing/2014/main" val="3930345636"/>
                    </a:ext>
                  </a:extLst>
                </a:gridCol>
                <a:gridCol w="588957">
                  <a:extLst>
                    <a:ext uri="{9D8B030D-6E8A-4147-A177-3AD203B41FA5}">
                      <a16:colId xmlns:a16="http://schemas.microsoft.com/office/drawing/2014/main" val="3955164681"/>
                    </a:ext>
                  </a:extLst>
                </a:gridCol>
                <a:gridCol w="493106">
                  <a:extLst>
                    <a:ext uri="{9D8B030D-6E8A-4147-A177-3AD203B41FA5}">
                      <a16:colId xmlns:a16="http://schemas.microsoft.com/office/drawing/2014/main" val="2205215735"/>
                    </a:ext>
                  </a:extLst>
                </a:gridCol>
                <a:gridCol w="513343">
                  <a:extLst>
                    <a:ext uri="{9D8B030D-6E8A-4147-A177-3AD203B41FA5}">
                      <a16:colId xmlns:a16="http://schemas.microsoft.com/office/drawing/2014/main" val="472315659"/>
                    </a:ext>
                  </a:extLst>
                </a:gridCol>
                <a:gridCol w="331223">
                  <a:extLst>
                    <a:ext uri="{9D8B030D-6E8A-4147-A177-3AD203B41FA5}">
                      <a16:colId xmlns:a16="http://schemas.microsoft.com/office/drawing/2014/main" val="2165355836"/>
                    </a:ext>
                  </a:extLst>
                </a:gridCol>
                <a:gridCol w="619843">
                  <a:extLst>
                    <a:ext uri="{9D8B030D-6E8A-4147-A177-3AD203B41FA5}">
                      <a16:colId xmlns:a16="http://schemas.microsoft.com/office/drawing/2014/main" val="138073156"/>
                    </a:ext>
                  </a:extLst>
                </a:gridCol>
                <a:gridCol w="619843">
                  <a:extLst>
                    <a:ext uri="{9D8B030D-6E8A-4147-A177-3AD203B41FA5}">
                      <a16:colId xmlns:a16="http://schemas.microsoft.com/office/drawing/2014/main" val="4248574685"/>
                    </a:ext>
                  </a:extLst>
                </a:gridCol>
                <a:gridCol w="797705">
                  <a:extLst>
                    <a:ext uri="{9D8B030D-6E8A-4147-A177-3AD203B41FA5}">
                      <a16:colId xmlns:a16="http://schemas.microsoft.com/office/drawing/2014/main" val="1822197423"/>
                    </a:ext>
                  </a:extLst>
                </a:gridCol>
                <a:gridCol w="717825">
                  <a:extLst>
                    <a:ext uri="{9D8B030D-6E8A-4147-A177-3AD203B41FA5}">
                      <a16:colId xmlns:a16="http://schemas.microsoft.com/office/drawing/2014/main" val="2554268285"/>
                    </a:ext>
                  </a:extLst>
                </a:gridCol>
                <a:gridCol w="575113">
                  <a:extLst>
                    <a:ext uri="{9D8B030D-6E8A-4147-A177-3AD203B41FA5}">
                      <a16:colId xmlns:a16="http://schemas.microsoft.com/office/drawing/2014/main" val="2507798075"/>
                    </a:ext>
                  </a:extLst>
                </a:gridCol>
                <a:gridCol w="559137">
                  <a:extLst>
                    <a:ext uri="{9D8B030D-6E8A-4147-A177-3AD203B41FA5}">
                      <a16:colId xmlns:a16="http://schemas.microsoft.com/office/drawing/2014/main" val="3762314474"/>
                    </a:ext>
                  </a:extLst>
                </a:gridCol>
                <a:gridCol w="1910654">
                  <a:extLst>
                    <a:ext uri="{9D8B030D-6E8A-4147-A177-3AD203B41FA5}">
                      <a16:colId xmlns:a16="http://schemas.microsoft.com/office/drawing/2014/main" val="1060016266"/>
                    </a:ext>
                  </a:extLst>
                </a:gridCol>
              </a:tblGrid>
              <a:tr h="714780">
                <a:tc gridSpan="13">
                  <a:txBody>
                    <a:bodyPr/>
                    <a:lstStyle/>
                    <a:p>
                      <a:pPr algn="just">
                        <a:lnSpc>
                          <a:spcPct val="107000"/>
                        </a:lnSpc>
                        <a:spcAft>
                          <a:spcPts val="800"/>
                        </a:spcAft>
                      </a:pPr>
                      <a:r>
                        <a:rPr lang="en-US" sz="1400" u="sng" kern="1200" dirty="0">
                          <a:effectLst/>
                          <a:latin typeface="Cambria" panose="02040503050406030204" pitchFamily="18" charset="0"/>
                          <a:ea typeface="Cambria" panose="02040503050406030204" pitchFamily="18" charset="0"/>
                        </a:rPr>
                        <a:t>VBM analyses table</a:t>
                      </a:r>
                      <a:r>
                        <a:rPr lang="en-US" sz="1400" u="none" kern="1200" dirty="0">
                          <a:effectLst/>
                          <a:latin typeface="Cambria" panose="02040503050406030204" pitchFamily="18" charset="0"/>
                          <a:ea typeface="Cambria" panose="02040503050406030204" pitchFamily="18" charset="0"/>
                        </a:rPr>
                        <a:t>: Multiple Regression models relating </a:t>
                      </a:r>
                      <a:r>
                        <a:rPr lang="en-US" sz="1400" u="none" kern="1200" dirty="0" err="1">
                          <a:effectLst/>
                          <a:latin typeface="Cambria" panose="02040503050406030204" pitchFamily="18" charset="0"/>
                          <a:ea typeface="Cambria" panose="02040503050406030204" pitchFamily="18" charset="0"/>
                        </a:rPr>
                        <a:t>BrainPAD</a:t>
                      </a:r>
                      <a:r>
                        <a:rPr lang="en-US" sz="1400" u="none" kern="1200" dirty="0">
                          <a:effectLst/>
                          <a:latin typeface="Cambria" panose="02040503050406030204" pitchFamily="18" charset="0"/>
                          <a:ea typeface="Cambria" panose="02040503050406030204" pitchFamily="18" charset="0"/>
                        </a:rPr>
                        <a:t> to signal intensity of </a:t>
                      </a:r>
                      <a:r>
                        <a:rPr lang="en-US" sz="1400" u="none" kern="1200" dirty="0" err="1">
                          <a:effectLst/>
                          <a:latin typeface="Cambria" panose="02040503050406030204" pitchFamily="18" charset="0"/>
                          <a:ea typeface="Cambria" panose="02040503050406030204" pitchFamily="18" charset="0"/>
                        </a:rPr>
                        <a:t>neurmodulatory</a:t>
                      </a:r>
                      <a:r>
                        <a:rPr lang="en-US" sz="1400" u="none" kern="1200" dirty="0">
                          <a:effectLst/>
                          <a:latin typeface="Cambria" panose="02040503050406030204" pitchFamily="18" charset="0"/>
                          <a:ea typeface="Cambria" panose="02040503050406030204" pitchFamily="18" charset="0"/>
                        </a:rPr>
                        <a:t> subcortical system </a:t>
                      </a:r>
                      <a:endParaRPr lang="it-IT" sz="1400" u="none" dirty="0">
                        <a:effectLst/>
                        <a:latin typeface="Cambria" panose="02040503050406030204" pitchFamily="18" charset="0"/>
                        <a:ea typeface="Cambria" panose="02040503050406030204" pitchFamily="18" charset="0"/>
                      </a:endParaRPr>
                    </a:p>
                    <a:p>
                      <a:pPr algn="just">
                        <a:lnSpc>
                          <a:spcPct val="107000"/>
                        </a:lnSpc>
                        <a:spcAft>
                          <a:spcPts val="800"/>
                        </a:spcAft>
                      </a:pPr>
                      <a:r>
                        <a:rPr lang="en-US" sz="1100" b="1" u="none" kern="1200" dirty="0">
                          <a:effectLst/>
                          <a:latin typeface="Cambria" panose="02040503050406030204" pitchFamily="18" charset="0"/>
                          <a:ea typeface="Cambria" panose="02040503050406030204" pitchFamily="18" charset="0"/>
                        </a:rPr>
                        <a:t>Supplementary table 1 </a:t>
                      </a:r>
                      <a:r>
                        <a:rPr lang="en-US" sz="1100" b="0" u="none" kern="1200" dirty="0">
                          <a:effectLst/>
                          <a:latin typeface="Cambria" panose="02040503050406030204" pitchFamily="18" charset="0"/>
                          <a:ea typeface="Cambria" panose="02040503050406030204" pitchFamily="18" charset="0"/>
                        </a:rPr>
                        <a:t>shows the results for the VBM multivariate linear regression analyses testing the positive relationship between the five ROIs and </a:t>
                      </a:r>
                      <a:r>
                        <a:rPr lang="en-US" sz="1100" b="0" u="none" kern="1200" dirty="0" err="1">
                          <a:effectLst/>
                          <a:latin typeface="Cambria" panose="02040503050406030204" pitchFamily="18" charset="0"/>
                          <a:ea typeface="Cambria" panose="02040503050406030204" pitchFamily="18" charset="0"/>
                        </a:rPr>
                        <a:t>BrainPAD</a:t>
                      </a:r>
                      <a:r>
                        <a:rPr lang="en-US" sz="1100" b="0" u="none" kern="1200" dirty="0">
                          <a:effectLst/>
                          <a:latin typeface="Cambria" panose="02040503050406030204" pitchFamily="18" charset="0"/>
                          <a:ea typeface="Cambria" panose="02040503050406030204" pitchFamily="18" charset="0"/>
                        </a:rPr>
                        <a:t>. The results across the n.41 healthy subjects are covaried for age, gender, total intracranial volume, education. The table reports the significant clusters of voxels predicting  </a:t>
                      </a:r>
                      <a:r>
                        <a:rPr lang="en-US" sz="1100" b="0" u="none" kern="1200" dirty="0" err="1">
                          <a:effectLst/>
                          <a:latin typeface="Cambria" panose="02040503050406030204" pitchFamily="18" charset="0"/>
                          <a:ea typeface="Cambria" panose="02040503050406030204" pitchFamily="18" charset="0"/>
                        </a:rPr>
                        <a:t>BrainPAD</a:t>
                      </a:r>
                      <a:r>
                        <a:rPr lang="en-US" sz="1100" b="0" u="none" kern="1200" dirty="0">
                          <a:effectLst/>
                          <a:latin typeface="Cambria" panose="02040503050406030204" pitchFamily="18" charset="0"/>
                          <a:ea typeface="Cambria" panose="02040503050406030204" pitchFamily="18" charset="0"/>
                        </a:rPr>
                        <a:t> values for the statistical threshold of  p&lt;0.05. Bayesian Factors (</a:t>
                      </a:r>
                      <a:r>
                        <a:rPr lang="it-IT" sz="1100" b="0" i="0" u="none" strike="noStrike" kern="1200" dirty="0">
                          <a:solidFill>
                            <a:schemeClr val="tx1"/>
                          </a:solidFill>
                          <a:effectLst/>
                          <a:latin typeface="Cambria" panose="02040503050406030204" pitchFamily="18" charset="0"/>
                          <a:ea typeface="Cambria" panose="02040503050406030204" pitchFamily="18" charset="0"/>
                          <a:cs typeface="+mn-cs"/>
                        </a:rPr>
                        <a:t>BF</a:t>
                      </a:r>
                      <a:r>
                        <a:rPr lang="it-IT" sz="1100" b="0" i="0" u="none" strike="noStrike" kern="1200" baseline="-25000" dirty="0">
                          <a:solidFill>
                            <a:schemeClr val="tx1"/>
                          </a:solidFill>
                          <a:effectLst/>
                          <a:latin typeface="Cambria" panose="02040503050406030204" pitchFamily="18" charset="0"/>
                          <a:ea typeface="Cambria" panose="02040503050406030204" pitchFamily="18" charset="0"/>
                          <a:cs typeface="+mn-cs"/>
                        </a:rPr>
                        <a:t>10</a:t>
                      </a:r>
                      <a:r>
                        <a:rPr lang="en-US" sz="1100" b="0" u="none" kern="1200" dirty="0">
                          <a:effectLst/>
                          <a:latin typeface="Cambria" panose="02040503050406030204" pitchFamily="18" charset="0"/>
                          <a:ea typeface="Cambria" panose="02040503050406030204" pitchFamily="18" charset="0"/>
                        </a:rPr>
                        <a:t>) are reported as parameter of strength in brackets. Cluster of voxels surviving p&lt;0.01 are marked with *. Cluster of voxels surviving p&lt;0.001 are marked with **. No clusters survived multiple comparison corrections (FWE).</a:t>
                      </a:r>
                    </a:p>
                    <a:p>
                      <a:pPr algn="just">
                        <a:lnSpc>
                          <a:spcPct val="107000"/>
                        </a:lnSpc>
                        <a:spcAft>
                          <a:spcPts val="800"/>
                        </a:spcAft>
                      </a:pPr>
                      <a:endParaRPr lang="it-IT" sz="1400" u="none"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160918732"/>
                  </a:ext>
                </a:extLst>
              </a:tr>
              <a:tr h="402800">
                <a:tc>
                  <a:txBody>
                    <a:bodyPr/>
                    <a:lstStyle/>
                    <a:p>
                      <a:pPr algn="l" fontAlgn="b">
                        <a:lnSpc>
                          <a:spcPct val="107000"/>
                        </a:lnSpc>
                        <a:spcAft>
                          <a:spcPts val="800"/>
                        </a:spcAft>
                      </a:pPr>
                      <a:r>
                        <a:rPr lang="it-IT" sz="1100" kern="1200" dirty="0" err="1">
                          <a:effectLst/>
                          <a:latin typeface="Cambria" panose="02040503050406030204" pitchFamily="18" charset="0"/>
                          <a:ea typeface="Cambria" panose="02040503050406030204" pitchFamily="18" charset="0"/>
                          <a:cs typeface="Times New Roman" panose="02020603050405020304" pitchFamily="18" charset="0"/>
                        </a:rPr>
                        <a:t>Neuromodulatory</a:t>
                      </a:r>
                      <a:r>
                        <a:rPr lang="it-IT" sz="1100" kern="1200" dirty="0">
                          <a:effectLst/>
                          <a:latin typeface="Cambria" panose="02040503050406030204" pitchFamily="18" charset="0"/>
                          <a:ea typeface="Cambria" panose="02040503050406030204" pitchFamily="18" charset="0"/>
                          <a:cs typeface="Times New Roman" panose="02020603050405020304" pitchFamily="18" charset="0"/>
                        </a:rPr>
                        <a:t> </a:t>
                      </a:r>
                      <a:r>
                        <a:rPr lang="it-IT" sz="1100" kern="1200" dirty="0" err="1">
                          <a:effectLst/>
                          <a:latin typeface="Cambria" panose="02040503050406030204" pitchFamily="18" charset="0"/>
                          <a:ea typeface="Cambria" panose="02040503050406030204" pitchFamily="18" charset="0"/>
                          <a:cs typeface="Times New Roman" panose="02020603050405020304" pitchFamily="18" charset="0"/>
                        </a:rPr>
                        <a:t>system</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side</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gridSpan="3">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MNI coordinates</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hMerge="1">
                  <a:txBody>
                    <a:bodyPr/>
                    <a:lstStyle/>
                    <a:p>
                      <a:endParaRPr lang="it-IT"/>
                    </a:p>
                  </a:txBody>
                  <a:tcPr/>
                </a:tc>
                <a:tc hMerge="1">
                  <a:txBody>
                    <a:bodyPr/>
                    <a:lstStyle/>
                    <a:p>
                      <a:endParaRPr lang="it-IT"/>
                    </a:p>
                  </a:txBody>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peak T </a:t>
                      </a:r>
                      <a:r>
                        <a:rPr lang="it-IT" sz="1100" kern="1200" dirty="0" err="1">
                          <a:effectLst/>
                          <a:latin typeface="Cambria" panose="02040503050406030204" pitchFamily="18" charset="0"/>
                          <a:ea typeface="Cambria" panose="02040503050406030204" pitchFamily="18" charset="0"/>
                        </a:rPr>
                        <a:t>value</a:t>
                      </a:r>
                      <a:r>
                        <a:rPr lang="it-IT" sz="1100" kern="1200" baseline="30000" dirty="0" err="1">
                          <a:effectLst/>
                          <a:latin typeface="Cambria" panose="02040503050406030204" pitchFamily="18" charset="0"/>
                          <a:ea typeface="Cambria" panose="02040503050406030204" pitchFamily="18" charset="0"/>
                        </a:rPr>
                        <a:t>a</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peak</a:t>
                      </a:r>
                      <a:r>
                        <a:rPr lang="it-IT" sz="1400" kern="1200" dirty="0">
                          <a:effectLst/>
                          <a:latin typeface="Cambria" panose="02040503050406030204" pitchFamily="18" charset="0"/>
                          <a:ea typeface="Cambria" panose="02040503050406030204" pitchFamily="18" charset="0"/>
                        </a:rPr>
                        <a:t> </a:t>
                      </a:r>
                      <a:r>
                        <a:rPr lang="it-IT" sz="1100" kern="1200" dirty="0">
                          <a:effectLst/>
                          <a:latin typeface="Cambria" panose="02040503050406030204" pitchFamily="18" charset="0"/>
                          <a:ea typeface="Cambria" panose="02040503050406030204" pitchFamily="18" charset="0"/>
                        </a:rPr>
                        <a:t>Z </a:t>
                      </a:r>
                      <a:r>
                        <a:rPr lang="it-IT" sz="1100" kern="1200" dirty="0" err="1">
                          <a:effectLst/>
                          <a:latin typeface="Cambria" panose="02040503050406030204" pitchFamily="18" charset="0"/>
                          <a:ea typeface="Cambria" panose="02040503050406030204" pitchFamily="18" charset="0"/>
                        </a:rPr>
                        <a:t>score</a:t>
                      </a:r>
                      <a:r>
                        <a:rPr lang="it-IT" sz="1100" kern="1200" baseline="30000" dirty="0" err="1">
                          <a:effectLst/>
                          <a:latin typeface="Cambria" panose="02040503050406030204" pitchFamily="18" charset="0"/>
                          <a:ea typeface="Cambria" panose="02040503050406030204" pitchFamily="18" charset="0"/>
                        </a:rPr>
                        <a:t>b</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 peak cluster Ke</a:t>
                      </a:r>
                      <a:r>
                        <a:rPr lang="it-IT" sz="1100" kern="1200" baseline="30000">
                          <a:effectLst/>
                          <a:latin typeface="Cambria" panose="02040503050406030204" pitchFamily="18" charset="0"/>
                          <a:ea typeface="Cambria" panose="02040503050406030204" pitchFamily="18" charset="0"/>
                        </a:rPr>
                        <a:t>c</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p value uncorr</a:t>
                      </a:r>
                      <a:r>
                        <a:rPr lang="it-IT" sz="1100" kern="1200" baseline="30000">
                          <a:effectLst/>
                          <a:latin typeface="Cambria" panose="02040503050406030204" pitchFamily="18" charset="0"/>
                          <a:ea typeface="Cambria" panose="02040503050406030204" pitchFamily="18" charset="0"/>
                        </a:rPr>
                        <a:t>d</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en-US" sz="1100" kern="1200">
                          <a:effectLst/>
                          <a:latin typeface="Cambria" panose="02040503050406030204" pitchFamily="18" charset="0"/>
                          <a:ea typeface="Cambria" panose="02040503050406030204" pitchFamily="18" charset="0"/>
                        </a:rPr>
                        <a:t>FWE</a:t>
                      </a:r>
                      <a:r>
                        <a:rPr lang="en-US" sz="1100" kern="1200" baseline="30000">
                          <a:effectLst/>
                          <a:latin typeface="Cambria" panose="02040503050406030204" pitchFamily="18" charset="0"/>
                          <a:ea typeface="Cambria" panose="02040503050406030204" pitchFamily="18" charset="0"/>
                        </a:rPr>
                        <a:t>e</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en-US" sz="1100" kern="1200">
                          <a:effectLst/>
                          <a:latin typeface="Cambria" panose="02040503050406030204" pitchFamily="18" charset="0"/>
                          <a:ea typeface="Cambria" panose="02040503050406030204" pitchFamily="18" charset="0"/>
                        </a:rPr>
                        <a:t>FDR</a:t>
                      </a:r>
                      <a:r>
                        <a:rPr lang="en-US" sz="1100" kern="1200" baseline="30000">
                          <a:effectLst/>
                          <a:latin typeface="Cambria" panose="02040503050406030204" pitchFamily="18" charset="0"/>
                          <a:ea typeface="Cambria" panose="02040503050406030204" pitchFamily="18" charset="0"/>
                        </a:rPr>
                        <a:t>f</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en-US" sz="1100" b="0" kern="1200" dirty="0">
                          <a:solidFill>
                            <a:schemeClr val="tx1"/>
                          </a:solidFill>
                          <a:effectLst/>
                          <a:latin typeface="Cambria" panose="02040503050406030204" pitchFamily="18" charset="0"/>
                          <a:ea typeface="Cambria" panose="02040503050406030204" pitchFamily="18" charset="0"/>
                        </a:rPr>
                        <a:t>total number of voxels  for p&lt;0.05</a:t>
                      </a:r>
                      <a:r>
                        <a:rPr lang="en-US" sz="1100" b="0" kern="1200" baseline="30000" dirty="0">
                          <a:solidFill>
                            <a:schemeClr val="tx1"/>
                          </a:solidFill>
                          <a:effectLst/>
                          <a:latin typeface="Cambria" panose="02040503050406030204" pitchFamily="18" charset="0"/>
                          <a:ea typeface="Cambria" panose="02040503050406030204" pitchFamily="18" charset="0"/>
                        </a:rPr>
                        <a:t> </a:t>
                      </a:r>
                      <a:r>
                        <a:rPr lang="en-US" sz="1100" b="0" kern="1200" baseline="30000" dirty="0">
                          <a:solidFill>
                            <a:schemeClr val="tx1"/>
                          </a:solidFill>
                          <a:effectLst/>
                          <a:latin typeface="Cambria" panose="02040503050406030204" pitchFamily="18" charset="0"/>
                          <a:ea typeface="Cambria" panose="02040503050406030204" pitchFamily="18" charset="0"/>
                          <a:cs typeface="+mn-cs"/>
                        </a:rPr>
                        <a:t> </a:t>
                      </a:r>
                      <a:r>
                        <a:rPr lang="en-US" sz="1100" b="0" kern="1200" dirty="0">
                          <a:solidFill>
                            <a:schemeClr val="tx1"/>
                          </a:solidFill>
                          <a:effectLst/>
                          <a:latin typeface="Cambria" panose="02040503050406030204" pitchFamily="18" charset="0"/>
                          <a:ea typeface="Cambria" panose="02040503050406030204" pitchFamily="18" charset="0"/>
                          <a:cs typeface="+mn-cs"/>
                        </a:rPr>
                        <a:t>with max </a:t>
                      </a:r>
                      <a:r>
                        <a:rPr lang="it-IT" sz="1100" b="0" i="0" u="none" strike="noStrike" kern="1200" dirty="0">
                          <a:solidFill>
                            <a:schemeClr val="tx1"/>
                          </a:solidFill>
                          <a:effectLst/>
                          <a:latin typeface="Cambria" panose="02040503050406030204" pitchFamily="18" charset="0"/>
                          <a:ea typeface="Cambria" panose="02040503050406030204" pitchFamily="18" charset="0"/>
                          <a:cs typeface="+mn-cs"/>
                        </a:rPr>
                        <a:t>BF</a:t>
                      </a:r>
                      <a:r>
                        <a:rPr lang="it-IT" sz="1100" b="0" i="0" u="none" strike="noStrike" kern="1200" baseline="-25000" dirty="0">
                          <a:solidFill>
                            <a:schemeClr val="tx1"/>
                          </a:solidFill>
                          <a:effectLst/>
                          <a:latin typeface="Cambria" panose="02040503050406030204" pitchFamily="18" charset="0"/>
                          <a:ea typeface="Cambria" panose="02040503050406030204" pitchFamily="18" charset="0"/>
                          <a:cs typeface="+mn-cs"/>
                        </a:rPr>
                        <a:t>10</a:t>
                      </a:r>
                      <a:r>
                        <a:rPr lang="en-US" sz="1100" b="0" kern="1200" baseline="30000" dirty="0">
                          <a:solidFill>
                            <a:schemeClr val="tx1"/>
                          </a:solidFill>
                          <a:effectLst/>
                          <a:latin typeface="Cambria" panose="02040503050406030204" pitchFamily="18" charset="0"/>
                          <a:ea typeface="Cambria" panose="02040503050406030204" pitchFamily="18" charset="0"/>
                          <a:cs typeface="+mn-cs"/>
                        </a:rPr>
                        <a:t>g</a:t>
                      </a:r>
                      <a:r>
                        <a:rPr lang="en-US" sz="1100" b="0" kern="1200" dirty="0">
                          <a:solidFill>
                            <a:schemeClr val="tx1"/>
                          </a:solidFill>
                          <a:effectLst/>
                          <a:latin typeface="Cambria" panose="02040503050406030204" pitchFamily="18" charset="0"/>
                          <a:ea typeface="Cambria" panose="02040503050406030204" pitchFamily="18" charset="0"/>
                          <a:cs typeface="+mn-cs"/>
                        </a:rPr>
                        <a:t> </a:t>
                      </a:r>
                      <a:r>
                        <a:rPr lang="en-US" sz="1100" b="0" kern="1200" baseline="30000" dirty="0">
                          <a:solidFill>
                            <a:schemeClr val="tx1"/>
                          </a:solidFill>
                          <a:effectLst/>
                          <a:latin typeface="Cambria" panose="02040503050406030204" pitchFamily="18" charset="0"/>
                          <a:ea typeface="Cambria" panose="02040503050406030204" pitchFamily="18" charset="0"/>
                        </a:rPr>
                        <a:t> </a:t>
                      </a:r>
                      <a:endParaRPr lang="it-IT" sz="11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3992371715"/>
                  </a:ext>
                </a:extLst>
              </a:tr>
              <a:tr h="154198">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x</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y</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Z</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b="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1578714931"/>
                  </a:ext>
                </a:extLst>
              </a:tr>
              <a:tr h="154198">
                <a:tc>
                  <a:txBody>
                    <a:bodyPr/>
                    <a:lstStyle/>
                    <a:p>
                      <a:pPr algn="l" fontAlgn="b">
                        <a:lnSpc>
                          <a:spcPct val="107000"/>
                        </a:lnSpc>
                        <a:spcAft>
                          <a:spcPts val="800"/>
                        </a:spcAft>
                      </a:pPr>
                      <a:r>
                        <a:rPr lang="it-IT" sz="1400" b="1" dirty="0" err="1">
                          <a:effectLst/>
                          <a:latin typeface="Cambria" panose="02040503050406030204" pitchFamily="18" charset="0"/>
                          <a:ea typeface="Cambria" panose="02040503050406030204" pitchFamily="18" charset="0"/>
                          <a:cs typeface="Times New Roman" panose="02020603050405020304" pitchFamily="18" charset="0"/>
                        </a:rPr>
                        <a:t>BrainPAD</a:t>
                      </a:r>
                      <a:endParaRPr lang="it-IT" sz="1400" b="1"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432745057"/>
                  </a:ext>
                </a:extLst>
              </a:tr>
              <a:tr h="154198">
                <a:tc>
                  <a:txBody>
                    <a:bodyPr/>
                    <a:lstStyle/>
                    <a:p>
                      <a:pPr algn="l" fontAlgn="b">
                        <a:lnSpc>
                          <a:spcPct val="107000"/>
                        </a:lnSpc>
                        <a:spcAft>
                          <a:spcPts val="800"/>
                        </a:spcAft>
                      </a:pPr>
                      <a:r>
                        <a:rPr lang="it-IT" sz="1100" b="0" kern="1200" dirty="0">
                          <a:effectLst/>
                          <a:latin typeface="Cambria" panose="02040503050406030204" pitchFamily="18" charset="0"/>
                          <a:ea typeface="Cambria" panose="02040503050406030204" pitchFamily="18" charset="0"/>
                        </a:rPr>
                        <a:t>Locus </a:t>
                      </a:r>
                      <a:r>
                        <a:rPr lang="it-IT" sz="1100" b="0" kern="1200" dirty="0" err="1">
                          <a:effectLst/>
                          <a:latin typeface="Cambria" panose="02040503050406030204" pitchFamily="18" charset="0"/>
                          <a:ea typeface="Cambria" panose="02040503050406030204" pitchFamily="18" charset="0"/>
                        </a:rPr>
                        <a:t>Coeruleus</a:t>
                      </a:r>
                      <a:r>
                        <a:rPr lang="it-IT" sz="1100" b="1" kern="1200" dirty="0">
                          <a:effectLst/>
                          <a:latin typeface="Cambria" panose="02040503050406030204" pitchFamily="18" charset="0"/>
                          <a:ea typeface="Cambria" panose="02040503050406030204" pitchFamily="18" charset="0"/>
                        </a:rPr>
                        <a:t>**</a:t>
                      </a:r>
                      <a:endParaRPr lang="it-IT" sz="1100" b="1"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right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38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22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3</a:t>
                      </a:r>
                      <a:r>
                        <a:rPr lang="it-IT" sz="1100" kern="1200" dirty="0">
                          <a:effectLst/>
                          <a:latin typeface="Cambria" panose="02040503050406030204" pitchFamily="18" charset="0"/>
                          <a:ea typeface="Cambria" panose="02040503050406030204" pitchFamily="18" charset="0"/>
                        </a:rPr>
                        <a:t>.72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3.39</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lang="en-US" sz="1100" b="1" kern="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140</a:t>
                      </a:r>
                      <a:r>
                        <a:rPr lang="en-US" sz="1100" b="0" kern="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r>
                        <a:rPr lang="it-IT" sz="1100" b="0" i="0" u="none" strike="noStrike" dirty="0">
                          <a:solidFill>
                            <a:schemeClr val="tx1"/>
                          </a:solidFill>
                          <a:effectLst/>
                          <a:latin typeface="Cambria" panose="02040503050406030204" pitchFamily="18" charset="0"/>
                          <a:ea typeface="Cambria" panose="02040503050406030204" pitchFamily="18" charset="0"/>
                        </a:rPr>
                        <a:t>BF</a:t>
                      </a:r>
                      <a:r>
                        <a:rPr lang="it-IT" sz="1100" b="0" i="0" u="none" strike="noStrike" baseline="-25000" dirty="0">
                          <a:solidFill>
                            <a:schemeClr val="tx1"/>
                          </a:solidFill>
                          <a:effectLst/>
                          <a:latin typeface="Cambria" panose="02040503050406030204" pitchFamily="18" charset="0"/>
                          <a:ea typeface="Cambria" panose="02040503050406030204" pitchFamily="18" charset="0"/>
                        </a:rPr>
                        <a:t>10  </a:t>
                      </a:r>
                      <a:r>
                        <a:rPr lang="it-IT" sz="1100" b="0" i="0" u="none" strike="noStrike" baseline="0" dirty="0">
                          <a:solidFill>
                            <a:schemeClr val="tx1"/>
                          </a:solidFill>
                          <a:effectLst/>
                          <a:latin typeface="Cambria" panose="02040503050406030204" pitchFamily="18" charset="0"/>
                          <a:ea typeface="Cambria" panose="02040503050406030204" pitchFamily="18" charset="0"/>
                        </a:rPr>
                        <a:t>1573.36</a:t>
                      </a:r>
                      <a:r>
                        <a:rPr lang="it-IT" sz="1100" b="0" i="0" u="none" strike="noStrike" baseline="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a:t>
                      </a:r>
                      <a:endParaRPr lang="it-IT" sz="1100" b="0" i="0" u="none" strike="noStrike" baseline="-25000" dirty="0">
                        <a:solidFill>
                          <a:schemeClr val="tx1"/>
                        </a:solidFill>
                        <a:effectLst/>
                        <a:latin typeface="Cambria" panose="02040503050406030204" pitchFamily="18" charset="0"/>
                        <a:ea typeface="Cambria" panose="02040503050406030204" pitchFamily="18" charset="0"/>
                      </a:endParaRPr>
                    </a:p>
                  </a:txBody>
                  <a:tcPr marL="5075" marR="5075" marT="5075" marB="0" anchor="b">
                    <a:noFill/>
                  </a:tcPr>
                </a:tc>
                <a:extLst>
                  <a:ext uri="{0D108BD9-81ED-4DB2-BD59-A6C34878D82A}">
                    <a16:rowId xmlns:a16="http://schemas.microsoft.com/office/drawing/2014/main" val="1562200422"/>
                  </a:ext>
                </a:extLst>
              </a:tr>
              <a:tr h="154198">
                <a:tc>
                  <a:txBody>
                    <a:bodyPr/>
                    <a:lstStyle/>
                    <a:p>
                      <a:pPr algn="l" fontAlgn="b">
                        <a:lnSpc>
                          <a:spcPct val="107000"/>
                        </a:lnSpc>
                        <a:spcAft>
                          <a:spcPts val="800"/>
                        </a:spcAft>
                      </a:pPr>
                      <a:r>
                        <a:rPr lang="it-IT" sz="1100" kern="1200" dirty="0" err="1">
                          <a:effectLst/>
                          <a:latin typeface="Cambria" panose="02040503050406030204" pitchFamily="18" charset="0"/>
                          <a:ea typeface="Cambria" panose="02040503050406030204" pitchFamily="18" charset="0"/>
                        </a:rPr>
                        <a:t>Dorsal</a:t>
                      </a:r>
                      <a:r>
                        <a:rPr lang="it-IT" sz="1100" kern="1200" dirty="0">
                          <a:effectLst/>
                          <a:latin typeface="Cambria" panose="02040503050406030204" pitchFamily="18" charset="0"/>
                          <a:ea typeface="Cambria" panose="02040503050406030204" pitchFamily="18" charset="0"/>
                        </a:rPr>
                        <a:t> </a:t>
                      </a:r>
                      <a:r>
                        <a:rPr lang="it-IT" sz="1100" kern="1200" dirty="0" err="1">
                          <a:effectLst/>
                          <a:latin typeface="Cambria" panose="02040503050406030204" pitchFamily="18" charset="0"/>
                          <a:ea typeface="Cambria" panose="02040503050406030204" pitchFamily="18" charset="0"/>
                        </a:rPr>
                        <a:t>Raphe</a:t>
                      </a:r>
                      <a:r>
                        <a:rPr lang="it-IT" sz="1100" kern="1200" dirty="0">
                          <a:effectLst/>
                          <a:latin typeface="Cambria" panose="02040503050406030204" pitchFamily="18" charset="0"/>
                          <a:ea typeface="Cambria" panose="02040503050406030204" pitchFamily="18" charset="0"/>
                        </a:rPr>
                        <a: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dirty="0">
                          <a:effectLst/>
                          <a:latin typeface="Cambria" panose="02040503050406030204" pitchFamily="18" charset="0"/>
                          <a:ea typeface="Cambria" panose="02040503050406030204" pitchFamily="18" charset="0"/>
                          <a:cs typeface="Times New Roman" panose="02020603050405020304" pitchFamily="18" charset="0"/>
                        </a:rPr>
                        <a:t>right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30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3.33</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3.08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.001</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33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BF</a:t>
                      </a:r>
                      <a:r>
                        <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10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10.54</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5075" marR="5075" marT="5075" marB="0" anchor="b">
                    <a:noFill/>
                  </a:tcPr>
                </a:tc>
                <a:extLst>
                  <a:ext uri="{0D108BD9-81ED-4DB2-BD59-A6C34878D82A}">
                    <a16:rowId xmlns:a16="http://schemas.microsoft.com/office/drawing/2014/main" val="1807288660"/>
                  </a:ext>
                </a:extLst>
              </a:tr>
              <a:tr h="154198">
                <a:tc>
                  <a:txBody>
                    <a:bodyPr/>
                    <a:lstStyle/>
                    <a:p>
                      <a:pPr algn="l" fontAlgn="b">
                        <a:lnSpc>
                          <a:spcPct val="107000"/>
                        </a:lnSpc>
                        <a:spcAft>
                          <a:spcPts val="800"/>
                        </a:spcAft>
                      </a:pPr>
                      <a:r>
                        <a:rPr lang="it-IT" sz="1100" kern="1200" dirty="0" err="1">
                          <a:effectLst/>
                          <a:latin typeface="Cambria" panose="02040503050406030204" pitchFamily="18" charset="0"/>
                          <a:ea typeface="Cambria" panose="02040503050406030204" pitchFamily="18" charset="0"/>
                        </a:rPr>
                        <a:t>Median</a:t>
                      </a:r>
                      <a:r>
                        <a:rPr lang="it-IT" sz="1100" kern="1200" dirty="0">
                          <a:effectLst/>
                          <a:latin typeface="Cambria" panose="02040503050406030204" pitchFamily="18" charset="0"/>
                          <a:ea typeface="Cambria" panose="02040503050406030204" pitchFamily="18" charset="0"/>
                        </a:rPr>
                        <a:t> </a:t>
                      </a:r>
                      <a:r>
                        <a:rPr lang="it-IT" sz="1100" kern="1200" dirty="0" err="1">
                          <a:effectLst/>
                          <a:latin typeface="Cambria" panose="02040503050406030204" pitchFamily="18" charset="0"/>
                          <a:ea typeface="Cambria" panose="02040503050406030204" pitchFamily="18" charset="0"/>
                        </a:rPr>
                        <a:t>Raphe</a:t>
                      </a:r>
                      <a:r>
                        <a:rPr lang="it-IT" sz="1100" kern="1200" dirty="0">
                          <a:effectLst/>
                          <a:latin typeface="Cambria" panose="02040503050406030204" pitchFamily="18" charset="0"/>
                          <a:ea typeface="Cambria" panose="02040503050406030204" pitchFamily="18" charset="0"/>
                        </a:rPr>
                        <a: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dirty="0">
                          <a:effectLst/>
                          <a:latin typeface="Cambria" panose="02040503050406030204" pitchFamily="18" charset="0"/>
                          <a:ea typeface="Cambria" panose="02040503050406030204" pitchFamily="18" charset="0"/>
                          <a:cs typeface="Times New Roman" panose="02020603050405020304" pitchFamily="18" charset="0"/>
                        </a:rPr>
                        <a:t>right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34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20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2.52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2.40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6</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3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BF</a:t>
                      </a:r>
                      <a:r>
                        <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10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15.17</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5075" marR="5075" marT="5075" marB="0" anchor="b">
                    <a:noFill/>
                  </a:tcPr>
                </a:tc>
                <a:extLst>
                  <a:ext uri="{0D108BD9-81ED-4DB2-BD59-A6C34878D82A}">
                    <a16:rowId xmlns:a16="http://schemas.microsoft.com/office/drawing/2014/main" val="1191519283"/>
                  </a:ext>
                </a:extLst>
              </a:tr>
              <a:tr h="154198">
                <a:tc>
                  <a:txBody>
                    <a:bodyPr/>
                    <a:lstStyle/>
                    <a:p>
                      <a:pPr algn="l" fontAlgn="b">
                        <a:lnSpc>
                          <a:spcPct val="107000"/>
                        </a:lnSpc>
                        <a:spcAft>
                          <a:spcPts val="800"/>
                        </a:spcAft>
                      </a:pPr>
                      <a:r>
                        <a:rPr lang="it-IT" sz="1100" b="0" kern="1200" dirty="0" err="1">
                          <a:effectLst/>
                          <a:latin typeface="Cambria" panose="02040503050406030204" pitchFamily="18" charset="0"/>
                          <a:ea typeface="Cambria" panose="02040503050406030204" pitchFamily="18" charset="0"/>
                        </a:rPr>
                        <a:t>Ventral</a:t>
                      </a:r>
                      <a:r>
                        <a:rPr lang="it-IT" sz="1100" b="0" kern="1200" dirty="0">
                          <a:effectLst/>
                          <a:latin typeface="Cambria" panose="02040503050406030204" pitchFamily="18" charset="0"/>
                          <a:ea typeface="Cambria" panose="02040503050406030204" pitchFamily="18" charset="0"/>
                        </a:rPr>
                        <a:t> </a:t>
                      </a:r>
                      <a:r>
                        <a:rPr lang="it-IT" sz="1100" b="0" kern="1200" dirty="0" err="1">
                          <a:effectLst/>
                          <a:latin typeface="Cambria" panose="02040503050406030204" pitchFamily="18" charset="0"/>
                          <a:ea typeface="Cambria" panose="02040503050406030204" pitchFamily="18" charset="0"/>
                        </a:rPr>
                        <a:t>Tegmental</a:t>
                      </a:r>
                      <a:r>
                        <a:rPr lang="it-IT" sz="1100" b="0" kern="1200" dirty="0">
                          <a:effectLst/>
                          <a:latin typeface="Cambria" panose="02040503050406030204" pitchFamily="18" charset="0"/>
                          <a:ea typeface="Cambria" panose="02040503050406030204" pitchFamily="18" charset="0"/>
                        </a:rPr>
                        <a:t> Area*</a:t>
                      </a:r>
                      <a:endParaRPr lang="it-IT" sz="1100" b="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dirty="0">
                          <a:effectLst/>
                          <a:latin typeface="Cambria" panose="02040503050406030204" pitchFamily="18" charset="0"/>
                          <a:ea typeface="Cambria" panose="02040503050406030204" pitchFamily="18" charset="0"/>
                          <a:cs typeface="Times New Roman" panose="02020603050405020304" pitchFamily="18" charset="0"/>
                        </a:rPr>
                        <a:t>right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26</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16</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3</a:t>
                      </a:r>
                      <a:r>
                        <a:rPr lang="it-IT" sz="1100" kern="1200" dirty="0">
                          <a:effectLst/>
                          <a:latin typeface="Cambria" panose="02040503050406030204" pitchFamily="18" charset="0"/>
                          <a:ea typeface="Cambria" panose="02040503050406030204" pitchFamily="18" charset="0"/>
                        </a:rPr>
                        <a:t>.62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3.32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21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BF</a:t>
                      </a:r>
                      <a:r>
                        <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10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129.98</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5075" marR="5075" marT="5075" marB="0" anchor="b">
                    <a:noFill/>
                  </a:tcPr>
                </a:tc>
                <a:extLst>
                  <a:ext uri="{0D108BD9-81ED-4DB2-BD59-A6C34878D82A}">
                    <a16:rowId xmlns:a16="http://schemas.microsoft.com/office/drawing/2014/main" val="281880638"/>
                  </a:ext>
                </a:extLst>
              </a:tr>
              <a:tr h="130622">
                <a:tc>
                  <a:txBody>
                    <a:bodyPr/>
                    <a:lstStyle/>
                    <a:p>
                      <a:pPr algn="l" fontAlgn="b">
                        <a:lnSpc>
                          <a:spcPct val="107000"/>
                        </a:lnSpc>
                        <a:spcAft>
                          <a:spcPts val="800"/>
                        </a:spcAft>
                      </a:pPr>
                      <a:r>
                        <a:rPr lang="it-IT" sz="1100" b="0" kern="1200" dirty="0">
                          <a:effectLst/>
                          <a:latin typeface="Cambria" panose="02040503050406030204" pitchFamily="18" charset="0"/>
                          <a:ea typeface="Cambria" panose="02040503050406030204" pitchFamily="18" charset="0"/>
                        </a:rPr>
                        <a:t>Nucleus Basalis of Meynert</a:t>
                      </a:r>
                      <a:endParaRPr lang="it-IT" sz="1100" b="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right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16</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6</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10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3.44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3.17</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15</a:t>
                      </a: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.001</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lang="en-US" sz="1100" b="0" kern="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52 (</a:t>
                      </a:r>
                      <a:r>
                        <a:rPr lang="it-IT" sz="1100" b="0" i="0" u="none" strike="noStrike" dirty="0">
                          <a:solidFill>
                            <a:schemeClr val="tx1"/>
                          </a:solidFill>
                          <a:effectLst/>
                          <a:latin typeface="Cambria" panose="02040503050406030204" pitchFamily="18" charset="0"/>
                          <a:ea typeface="Cambria" panose="02040503050406030204" pitchFamily="18" charset="0"/>
                        </a:rPr>
                        <a:t>BF</a:t>
                      </a:r>
                      <a:r>
                        <a:rPr lang="it-IT" sz="1100" b="0" i="0" u="none" strike="noStrike" baseline="-25000" dirty="0">
                          <a:solidFill>
                            <a:schemeClr val="tx1"/>
                          </a:solidFill>
                          <a:effectLst/>
                          <a:latin typeface="Cambria" panose="02040503050406030204" pitchFamily="18" charset="0"/>
                          <a:ea typeface="Cambria" panose="02040503050406030204" pitchFamily="18" charset="0"/>
                        </a:rPr>
                        <a:t>10     </a:t>
                      </a:r>
                      <a:r>
                        <a:rPr lang="it-IT" sz="1100" b="0" i="0" u="none" strike="noStrike" baseline="0" dirty="0">
                          <a:solidFill>
                            <a:schemeClr val="tx1"/>
                          </a:solidFill>
                          <a:effectLst/>
                          <a:latin typeface="Cambria" panose="02040503050406030204" pitchFamily="18" charset="0"/>
                          <a:ea typeface="Cambria" panose="02040503050406030204" pitchFamily="18" charset="0"/>
                        </a:rPr>
                        <a:t>144.97)</a:t>
                      </a:r>
                      <a:endParaRPr lang="it-IT" sz="1100" b="0" i="0" u="none" strike="noStrike" baseline="-25000" dirty="0">
                        <a:solidFill>
                          <a:schemeClr val="tx1"/>
                        </a:solidFill>
                        <a:effectLst/>
                        <a:latin typeface="Cambria" panose="02040503050406030204" pitchFamily="18" charset="0"/>
                        <a:ea typeface="Cambria" panose="02040503050406030204" pitchFamily="18" charset="0"/>
                      </a:endParaRPr>
                    </a:p>
                  </a:txBody>
                  <a:tcPr marL="5075" marR="5075" marT="5075" marB="0" anchor="b">
                    <a:noFill/>
                  </a:tcPr>
                </a:tc>
                <a:extLst>
                  <a:ext uri="{0D108BD9-81ED-4DB2-BD59-A6C34878D82A}">
                    <a16:rowId xmlns:a16="http://schemas.microsoft.com/office/drawing/2014/main" val="1795772595"/>
                  </a:ext>
                </a:extLst>
              </a:tr>
              <a:tr h="154198">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4112727184"/>
                  </a:ext>
                </a:extLst>
              </a:tr>
              <a:tr h="616332">
                <a:tc gridSpan="13">
                  <a:txBody>
                    <a:bodyPr/>
                    <a:lstStyle/>
                    <a:p>
                      <a:pPr algn="l">
                        <a:lnSpc>
                          <a:spcPct val="107000"/>
                        </a:lnSpc>
                        <a:spcAft>
                          <a:spcPts val="800"/>
                        </a:spcAft>
                      </a:pPr>
                      <a:r>
                        <a:rPr lang="en-US" sz="1100" i="1" dirty="0">
                          <a:effectLst/>
                          <a:latin typeface="Cambria" panose="02040503050406030204" pitchFamily="18" charset="0"/>
                          <a:ea typeface="Cambria" panose="02040503050406030204" pitchFamily="18" charset="0"/>
                          <a:cs typeface="Times New Roman" panose="02020603050405020304" pitchFamily="18" charset="0"/>
                        </a:rPr>
                        <a:t>a) Peak T value: T value of the most significant cluster of contiguous voxels</a:t>
                      </a:r>
                      <a:br>
                        <a:rPr lang="en-US" sz="1100" i="1"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b) Peak Z-score: Z-score of the most significant cluster of contiguous voxels</a:t>
                      </a:r>
                      <a:br>
                        <a:rPr lang="it-IT" sz="1100" i="0"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c) Peak cluster Ke: number of voxels of the most significant cluster of contiguous voxels</a:t>
                      </a:r>
                      <a:br>
                        <a:rPr lang="en-US" sz="1100" i="1"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d) P value uncorrected</a:t>
                      </a:r>
                      <a:br>
                        <a:rPr lang="it-IT" sz="1100" i="0"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e) FWE = family wise error correction value</a:t>
                      </a:r>
                      <a:br>
                        <a:rPr lang="en-US" sz="1100" i="1"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f) FDR = false discovery rate correction value (q)</a:t>
                      </a:r>
                      <a:br>
                        <a:rPr lang="it-IT" sz="1100" i="0"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g) Total number of voxels outcoming in the ROI including all clusters of contiguous voxels (in brackets are reported Bayes Factors)</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114300" marR="114300" marT="0" marB="0">
                    <a:lnL w="12700" cmpd="sng">
                      <a:noFill/>
                    </a:lnL>
                    <a:lnR w="12700" cmpd="sng">
                      <a:noFill/>
                    </a:lnR>
                    <a:lnTlToBr w="12700" cmpd="sng">
                      <a:noFill/>
                      <a:prstDash val="solid"/>
                    </a:lnTlToBr>
                    <a:lnBlToTr w="12700" cmpd="sng">
                      <a:noFill/>
                      <a:prstDash val="solid"/>
                    </a:lnBlToTr>
                    <a:noFill/>
                  </a:tcPr>
                </a:tc>
                <a:tc hMerge="1">
                  <a:txBody>
                    <a:bodyPr/>
                    <a:lstStyle/>
                    <a:p>
                      <a:pPr algn="l">
                        <a:lnSpc>
                          <a:spcPct val="107000"/>
                        </a:lnSpc>
                        <a:spcAft>
                          <a:spcPts val="80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0448041"/>
                  </a:ext>
                </a:extLst>
              </a:tr>
              <a:tr h="616332">
                <a:tc gridSpan="13">
                  <a:txBody>
                    <a:bodyPr/>
                    <a:lstStyle/>
                    <a:p>
                      <a:pPr algn="l">
                        <a:lnSpc>
                          <a:spcPct val="107000"/>
                        </a:lnSpc>
                        <a:spcAft>
                          <a:spcPts val="800"/>
                        </a:spcAft>
                      </a:pPr>
                      <a:endParaRPr lang="it-IT" sz="600" dirty="0">
                        <a:effectLst/>
                        <a:latin typeface="Cambria" panose="02040503050406030204" pitchFamily="18" charset="0"/>
                        <a:ea typeface="Cambria" panose="02040503050406030204" pitchFamily="18" charset="0"/>
                        <a:cs typeface="Times New Roman" panose="02020603050405020304" pitchFamily="18" charset="0"/>
                      </a:endParaRPr>
                    </a:p>
                  </a:txBody>
                  <a:tcPr marL="114300" marR="114300" marT="0" marB="0">
                    <a:lnL w="12700" cmpd="sng">
                      <a:noFill/>
                    </a:lnL>
                    <a:lnR w="12700" cmpd="sng">
                      <a:noFill/>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3772711"/>
                  </a:ext>
                </a:extLst>
              </a:tr>
            </a:tbl>
          </a:graphicData>
        </a:graphic>
      </p:graphicFrame>
    </p:spTree>
    <p:extLst>
      <p:ext uri="{BB962C8B-B14F-4D97-AF65-F5344CB8AC3E}">
        <p14:creationId xmlns:p14="http://schemas.microsoft.com/office/powerpoint/2010/main" val="3097116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475E47D-9508-DC4C-A2EB-38586965B1B5}"/>
              </a:ext>
            </a:extLst>
          </p:cNvPr>
          <p:cNvGraphicFramePr>
            <a:graphicFrameLocks noGrp="1"/>
          </p:cNvGraphicFramePr>
          <p:nvPr/>
        </p:nvGraphicFramePr>
        <p:xfrm>
          <a:off x="1011044" y="1471961"/>
          <a:ext cx="10169911" cy="5042068"/>
        </p:xfrm>
        <a:graphic>
          <a:graphicData uri="http://schemas.openxmlformats.org/drawingml/2006/table">
            <a:tbl>
              <a:tblPr>
                <a:tableStyleId>{5C22544A-7EE6-4342-B048-85BDC9FD1C3A}</a:tableStyleId>
              </a:tblPr>
              <a:tblGrid>
                <a:gridCol w="1994789">
                  <a:extLst>
                    <a:ext uri="{9D8B030D-6E8A-4147-A177-3AD203B41FA5}">
                      <a16:colId xmlns:a16="http://schemas.microsoft.com/office/drawing/2014/main" val="2583130755"/>
                    </a:ext>
                  </a:extLst>
                </a:gridCol>
                <a:gridCol w="448373">
                  <a:extLst>
                    <a:ext uri="{9D8B030D-6E8A-4147-A177-3AD203B41FA5}">
                      <a16:colId xmlns:a16="http://schemas.microsoft.com/office/drawing/2014/main" val="3930345636"/>
                    </a:ext>
                  </a:extLst>
                </a:gridCol>
                <a:gridCol w="588957">
                  <a:extLst>
                    <a:ext uri="{9D8B030D-6E8A-4147-A177-3AD203B41FA5}">
                      <a16:colId xmlns:a16="http://schemas.microsoft.com/office/drawing/2014/main" val="3955164681"/>
                    </a:ext>
                  </a:extLst>
                </a:gridCol>
                <a:gridCol w="493106">
                  <a:extLst>
                    <a:ext uri="{9D8B030D-6E8A-4147-A177-3AD203B41FA5}">
                      <a16:colId xmlns:a16="http://schemas.microsoft.com/office/drawing/2014/main" val="2205215735"/>
                    </a:ext>
                  </a:extLst>
                </a:gridCol>
                <a:gridCol w="513343">
                  <a:extLst>
                    <a:ext uri="{9D8B030D-6E8A-4147-A177-3AD203B41FA5}">
                      <a16:colId xmlns:a16="http://schemas.microsoft.com/office/drawing/2014/main" val="472315659"/>
                    </a:ext>
                  </a:extLst>
                </a:gridCol>
                <a:gridCol w="331223">
                  <a:extLst>
                    <a:ext uri="{9D8B030D-6E8A-4147-A177-3AD203B41FA5}">
                      <a16:colId xmlns:a16="http://schemas.microsoft.com/office/drawing/2014/main" val="2165355836"/>
                    </a:ext>
                  </a:extLst>
                </a:gridCol>
                <a:gridCol w="619843">
                  <a:extLst>
                    <a:ext uri="{9D8B030D-6E8A-4147-A177-3AD203B41FA5}">
                      <a16:colId xmlns:a16="http://schemas.microsoft.com/office/drawing/2014/main" val="138073156"/>
                    </a:ext>
                  </a:extLst>
                </a:gridCol>
                <a:gridCol w="619843">
                  <a:extLst>
                    <a:ext uri="{9D8B030D-6E8A-4147-A177-3AD203B41FA5}">
                      <a16:colId xmlns:a16="http://schemas.microsoft.com/office/drawing/2014/main" val="4248574685"/>
                    </a:ext>
                  </a:extLst>
                </a:gridCol>
                <a:gridCol w="797705">
                  <a:extLst>
                    <a:ext uri="{9D8B030D-6E8A-4147-A177-3AD203B41FA5}">
                      <a16:colId xmlns:a16="http://schemas.microsoft.com/office/drawing/2014/main" val="1822197423"/>
                    </a:ext>
                  </a:extLst>
                </a:gridCol>
                <a:gridCol w="717825">
                  <a:extLst>
                    <a:ext uri="{9D8B030D-6E8A-4147-A177-3AD203B41FA5}">
                      <a16:colId xmlns:a16="http://schemas.microsoft.com/office/drawing/2014/main" val="2554268285"/>
                    </a:ext>
                  </a:extLst>
                </a:gridCol>
                <a:gridCol w="575113">
                  <a:extLst>
                    <a:ext uri="{9D8B030D-6E8A-4147-A177-3AD203B41FA5}">
                      <a16:colId xmlns:a16="http://schemas.microsoft.com/office/drawing/2014/main" val="2507798075"/>
                    </a:ext>
                  </a:extLst>
                </a:gridCol>
                <a:gridCol w="559137">
                  <a:extLst>
                    <a:ext uri="{9D8B030D-6E8A-4147-A177-3AD203B41FA5}">
                      <a16:colId xmlns:a16="http://schemas.microsoft.com/office/drawing/2014/main" val="3762314474"/>
                    </a:ext>
                  </a:extLst>
                </a:gridCol>
                <a:gridCol w="1910654">
                  <a:extLst>
                    <a:ext uri="{9D8B030D-6E8A-4147-A177-3AD203B41FA5}">
                      <a16:colId xmlns:a16="http://schemas.microsoft.com/office/drawing/2014/main" val="1060016266"/>
                    </a:ext>
                  </a:extLst>
                </a:gridCol>
              </a:tblGrid>
              <a:tr h="714780">
                <a:tc gridSpan="13">
                  <a:txBody>
                    <a:bodyPr/>
                    <a:lstStyle/>
                    <a:p>
                      <a:pPr algn="just">
                        <a:lnSpc>
                          <a:spcPct val="107000"/>
                        </a:lnSpc>
                        <a:spcAft>
                          <a:spcPts val="800"/>
                        </a:spcAft>
                      </a:pPr>
                      <a:r>
                        <a:rPr lang="en-US" sz="1400" u="sng" kern="1200" dirty="0">
                          <a:effectLst/>
                          <a:latin typeface="Cambria" panose="02040503050406030204" pitchFamily="18" charset="0"/>
                          <a:ea typeface="Cambria" panose="02040503050406030204" pitchFamily="18" charset="0"/>
                        </a:rPr>
                        <a:t>VBM analyses table</a:t>
                      </a:r>
                      <a:r>
                        <a:rPr lang="en-US" sz="1400" u="none" kern="1200" dirty="0">
                          <a:effectLst/>
                          <a:latin typeface="Cambria" panose="02040503050406030204" pitchFamily="18" charset="0"/>
                          <a:ea typeface="Cambria" panose="02040503050406030204" pitchFamily="18" charset="0"/>
                        </a:rPr>
                        <a:t>: Multiple Regression models relating TOSL to signal intensity of </a:t>
                      </a:r>
                      <a:r>
                        <a:rPr lang="en-US" sz="1400" u="none" kern="1200" dirty="0" err="1">
                          <a:effectLst/>
                          <a:latin typeface="Cambria" panose="02040503050406030204" pitchFamily="18" charset="0"/>
                          <a:ea typeface="Cambria" panose="02040503050406030204" pitchFamily="18" charset="0"/>
                        </a:rPr>
                        <a:t>neurmodulatory</a:t>
                      </a:r>
                      <a:r>
                        <a:rPr lang="en-US" sz="1400" u="none" kern="1200" dirty="0">
                          <a:effectLst/>
                          <a:latin typeface="Cambria" panose="02040503050406030204" pitchFamily="18" charset="0"/>
                          <a:ea typeface="Cambria" panose="02040503050406030204" pitchFamily="18" charset="0"/>
                        </a:rPr>
                        <a:t> subcortical system </a:t>
                      </a:r>
                      <a:endParaRPr lang="it-IT" sz="1400" u="none" dirty="0">
                        <a:effectLst/>
                        <a:latin typeface="Cambria" panose="02040503050406030204" pitchFamily="18" charset="0"/>
                        <a:ea typeface="Cambria" panose="02040503050406030204" pitchFamily="18" charset="0"/>
                      </a:endParaRPr>
                    </a:p>
                    <a:p>
                      <a:pPr algn="just">
                        <a:lnSpc>
                          <a:spcPct val="107000"/>
                        </a:lnSpc>
                        <a:spcAft>
                          <a:spcPts val="800"/>
                        </a:spcAft>
                      </a:pPr>
                      <a:r>
                        <a:rPr lang="en-US" sz="1100" b="1" u="none" kern="1200" dirty="0">
                          <a:effectLst/>
                          <a:latin typeface="Cambria" panose="02040503050406030204" pitchFamily="18" charset="0"/>
                          <a:ea typeface="Cambria" panose="02040503050406030204" pitchFamily="18" charset="0"/>
                        </a:rPr>
                        <a:t>Supplementary table 2 </a:t>
                      </a:r>
                      <a:r>
                        <a:rPr lang="en-US" sz="1100" b="0" u="none" kern="1200" dirty="0">
                          <a:effectLst/>
                          <a:latin typeface="Cambria" panose="02040503050406030204" pitchFamily="18" charset="0"/>
                          <a:ea typeface="Cambria" panose="02040503050406030204" pitchFamily="18" charset="0"/>
                        </a:rPr>
                        <a:t>shows the results for the VBM multivariate linear regression analyses testing the positive relationship between the five ROIs and TOSL. The results across the n.41 healthy subjects are covaried for age, gender, total intracranial volume, education. The table reports the significant clusters of voxels predicting  TOSL values for the statistical threshold of  p&lt;0.05. Bayesian Factors (</a:t>
                      </a:r>
                      <a:r>
                        <a:rPr lang="it-IT" sz="1100" b="0" i="0" u="none" strike="noStrike" kern="1200" dirty="0">
                          <a:solidFill>
                            <a:schemeClr val="tx1"/>
                          </a:solidFill>
                          <a:effectLst/>
                          <a:latin typeface="Cambria" panose="02040503050406030204" pitchFamily="18" charset="0"/>
                          <a:ea typeface="Cambria" panose="02040503050406030204" pitchFamily="18" charset="0"/>
                          <a:cs typeface="+mn-cs"/>
                        </a:rPr>
                        <a:t>BF</a:t>
                      </a:r>
                      <a:r>
                        <a:rPr lang="it-IT" sz="1100" b="0" i="0" u="none" strike="noStrike" kern="1200" baseline="-25000" dirty="0">
                          <a:solidFill>
                            <a:schemeClr val="tx1"/>
                          </a:solidFill>
                          <a:effectLst/>
                          <a:latin typeface="Cambria" panose="02040503050406030204" pitchFamily="18" charset="0"/>
                          <a:ea typeface="Cambria" panose="02040503050406030204" pitchFamily="18" charset="0"/>
                          <a:cs typeface="+mn-cs"/>
                        </a:rPr>
                        <a:t>10</a:t>
                      </a:r>
                      <a:r>
                        <a:rPr lang="en-US" sz="1100" b="0" u="none" kern="1200" dirty="0">
                          <a:effectLst/>
                          <a:latin typeface="Cambria" panose="02040503050406030204" pitchFamily="18" charset="0"/>
                          <a:ea typeface="Cambria" panose="02040503050406030204" pitchFamily="18" charset="0"/>
                        </a:rPr>
                        <a:t>) are reported as parameter of strength in brackets. Cluster of voxels surviving p&lt;0.01 are marked with *. Cluster of voxels surviving p&lt;0.001 are marked with **. No clusters survived multiple comparison corrections (FWE).</a:t>
                      </a:r>
                    </a:p>
                    <a:p>
                      <a:pPr algn="just">
                        <a:lnSpc>
                          <a:spcPct val="107000"/>
                        </a:lnSpc>
                        <a:spcAft>
                          <a:spcPts val="800"/>
                        </a:spcAft>
                      </a:pPr>
                      <a:endParaRPr lang="it-IT" sz="1400" u="none"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160918732"/>
                  </a:ext>
                </a:extLst>
              </a:tr>
              <a:tr h="402800">
                <a:tc>
                  <a:txBody>
                    <a:bodyPr/>
                    <a:lstStyle/>
                    <a:p>
                      <a:pPr algn="l" fontAlgn="b">
                        <a:lnSpc>
                          <a:spcPct val="107000"/>
                        </a:lnSpc>
                        <a:spcAft>
                          <a:spcPts val="800"/>
                        </a:spcAft>
                      </a:pPr>
                      <a:r>
                        <a:rPr lang="it-IT" sz="1100" kern="1200" dirty="0" err="1">
                          <a:effectLst/>
                          <a:latin typeface="Cambria" panose="02040503050406030204" pitchFamily="18" charset="0"/>
                          <a:ea typeface="Cambria" panose="02040503050406030204" pitchFamily="18" charset="0"/>
                          <a:cs typeface="Times New Roman" panose="02020603050405020304" pitchFamily="18" charset="0"/>
                        </a:rPr>
                        <a:t>Neuromodulatory</a:t>
                      </a:r>
                      <a:r>
                        <a:rPr lang="it-IT" sz="1100" kern="1200" dirty="0">
                          <a:effectLst/>
                          <a:latin typeface="Cambria" panose="02040503050406030204" pitchFamily="18" charset="0"/>
                          <a:ea typeface="Cambria" panose="02040503050406030204" pitchFamily="18" charset="0"/>
                          <a:cs typeface="Times New Roman" panose="02020603050405020304" pitchFamily="18" charset="0"/>
                        </a:rPr>
                        <a:t> </a:t>
                      </a:r>
                      <a:r>
                        <a:rPr lang="it-IT" sz="1100" kern="1200" dirty="0" err="1">
                          <a:effectLst/>
                          <a:latin typeface="Cambria" panose="02040503050406030204" pitchFamily="18" charset="0"/>
                          <a:ea typeface="Cambria" panose="02040503050406030204" pitchFamily="18" charset="0"/>
                          <a:cs typeface="Times New Roman" panose="02020603050405020304" pitchFamily="18" charset="0"/>
                        </a:rPr>
                        <a:t>system</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side</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gridSpan="3">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MNI coordinates</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hMerge="1">
                  <a:txBody>
                    <a:bodyPr/>
                    <a:lstStyle/>
                    <a:p>
                      <a:endParaRPr lang="it-IT"/>
                    </a:p>
                  </a:txBody>
                  <a:tcPr/>
                </a:tc>
                <a:tc hMerge="1">
                  <a:txBody>
                    <a:bodyPr/>
                    <a:lstStyle/>
                    <a:p>
                      <a:endParaRPr lang="it-IT"/>
                    </a:p>
                  </a:txBody>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peak T </a:t>
                      </a:r>
                      <a:r>
                        <a:rPr lang="it-IT" sz="1100" kern="1200" dirty="0" err="1">
                          <a:effectLst/>
                          <a:latin typeface="Cambria" panose="02040503050406030204" pitchFamily="18" charset="0"/>
                          <a:ea typeface="Cambria" panose="02040503050406030204" pitchFamily="18" charset="0"/>
                        </a:rPr>
                        <a:t>value</a:t>
                      </a:r>
                      <a:r>
                        <a:rPr lang="it-IT" sz="1100" kern="1200" baseline="30000" dirty="0" err="1">
                          <a:effectLst/>
                          <a:latin typeface="Cambria" panose="02040503050406030204" pitchFamily="18" charset="0"/>
                          <a:ea typeface="Cambria" panose="02040503050406030204" pitchFamily="18" charset="0"/>
                        </a:rPr>
                        <a:t>a</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peak</a:t>
                      </a:r>
                      <a:r>
                        <a:rPr lang="it-IT" sz="1400" kern="1200" dirty="0">
                          <a:effectLst/>
                          <a:latin typeface="Cambria" panose="02040503050406030204" pitchFamily="18" charset="0"/>
                          <a:ea typeface="Cambria" panose="02040503050406030204" pitchFamily="18" charset="0"/>
                        </a:rPr>
                        <a:t> </a:t>
                      </a:r>
                      <a:r>
                        <a:rPr lang="it-IT" sz="1100" kern="1200" dirty="0">
                          <a:effectLst/>
                          <a:latin typeface="Cambria" panose="02040503050406030204" pitchFamily="18" charset="0"/>
                          <a:ea typeface="Cambria" panose="02040503050406030204" pitchFamily="18" charset="0"/>
                        </a:rPr>
                        <a:t>Z </a:t>
                      </a:r>
                      <a:r>
                        <a:rPr lang="it-IT" sz="1100" kern="1200" dirty="0" err="1">
                          <a:effectLst/>
                          <a:latin typeface="Cambria" panose="02040503050406030204" pitchFamily="18" charset="0"/>
                          <a:ea typeface="Cambria" panose="02040503050406030204" pitchFamily="18" charset="0"/>
                        </a:rPr>
                        <a:t>score</a:t>
                      </a:r>
                      <a:r>
                        <a:rPr lang="it-IT" sz="1100" kern="1200" baseline="30000" dirty="0" err="1">
                          <a:effectLst/>
                          <a:latin typeface="Cambria" panose="02040503050406030204" pitchFamily="18" charset="0"/>
                          <a:ea typeface="Cambria" panose="02040503050406030204" pitchFamily="18" charset="0"/>
                        </a:rPr>
                        <a:t>b</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 peak cluster Ke</a:t>
                      </a:r>
                      <a:r>
                        <a:rPr lang="it-IT" sz="1100" kern="1200" baseline="30000">
                          <a:effectLst/>
                          <a:latin typeface="Cambria" panose="02040503050406030204" pitchFamily="18" charset="0"/>
                          <a:ea typeface="Cambria" panose="02040503050406030204" pitchFamily="18" charset="0"/>
                        </a:rPr>
                        <a:t>c</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p value uncorr</a:t>
                      </a:r>
                      <a:r>
                        <a:rPr lang="it-IT" sz="1100" kern="1200" baseline="30000">
                          <a:effectLst/>
                          <a:latin typeface="Cambria" panose="02040503050406030204" pitchFamily="18" charset="0"/>
                          <a:ea typeface="Cambria" panose="02040503050406030204" pitchFamily="18" charset="0"/>
                        </a:rPr>
                        <a:t>d</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en-US" sz="1100" kern="1200">
                          <a:effectLst/>
                          <a:latin typeface="Cambria" panose="02040503050406030204" pitchFamily="18" charset="0"/>
                          <a:ea typeface="Cambria" panose="02040503050406030204" pitchFamily="18" charset="0"/>
                        </a:rPr>
                        <a:t>FWE</a:t>
                      </a:r>
                      <a:r>
                        <a:rPr lang="en-US" sz="1100" kern="1200" baseline="30000">
                          <a:effectLst/>
                          <a:latin typeface="Cambria" panose="02040503050406030204" pitchFamily="18" charset="0"/>
                          <a:ea typeface="Cambria" panose="02040503050406030204" pitchFamily="18" charset="0"/>
                        </a:rPr>
                        <a:t>e</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en-US" sz="1100" kern="1200">
                          <a:effectLst/>
                          <a:latin typeface="Cambria" panose="02040503050406030204" pitchFamily="18" charset="0"/>
                          <a:ea typeface="Cambria" panose="02040503050406030204" pitchFamily="18" charset="0"/>
                        </a:rPr>
                        <a:t>FDR</a:t>
                      </a:r>
                      <a:r>
                        <a:rPr lang="en-US" sz="1100" kern="1200" baseline="30000">
                          <a:effectLst/>
                          <a:latin typeface="Cambria" panose="02040503050406030204" pitchFamily="18" charset="0"/>
                          <a:ea typeface="Cambria" panose="02040503050406030204" pitchFamily="18" charset="0"/>
                        </a:rPr>
                        <a:t>f</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en-US" sz="1100" b="0" kern="1200" dirty="0">
                          <a:solidFill>
                            <a:schemeClr val="tx1"/>
                          </a:solidFill>
                          <a:effectLst/>
                          <a:latin typeface="Cambria" panose="02040503050406030204" pitchFamily="18" charset="0"/>
                          <a:ea typeface="Cambria" panose="02040503050406030204" pitchFamily="18" charset="0"/>
                        </a:rPr>
                        <a:t>total number of voxels  for p&lt;0.05</a:t>
                      </a:r>
                      <a:r>
                        <a:rPr lang="en-US" sz="1100" b="0" kern="1200" baseline="30000" dirty="0">
                          <a:solidFill>
                            <a:schemeClr val="tx1"/>
                          </a:solidFill>
                          <a:effectLst/>
                          <a:latin typeface="Cambria" panose="02040503050406030204" pitchFamily="18" charset="0"/>
                          <a:ea typeface="Cambria" panose="02040503050406030204" pitchFamily="18" charset="0"/>
                        </a:rPr>
                        <a:t> </a:t>
                      </a:r>
                      <a:r>
                        <a:rPr lang="en-US" sz="1100" b="0" kern="1200" baseline="30000" dirty="0">
                          <a:solidFill>
                            <a:schemeClr val="tx1"/>
                          </a:solidFill>
                          <a:effectLst/>
                          <a:latin typeface="Cambria" panose="02040503050406030204" pitchFamily="18" charset="0"/>
                          <a:ea typeface="Cambria" panose="02040503050406030204" pitchFamily="18" charset="0"/>
                          <a:cs typeface="+mn-cs"/>
                        </a:rPr>
                        <a:t> </a:t>
                      </a:r>
                      <a:r>
                        <a:rPr lang="en-US" sz="1100" b="0" kern="1200" dirty="0">
                          <a:solidFill>
                            <a:schemeClr val="tx1"/>
                          </a:solidFill>
                          <a:effectLst/>
                          <a:latin typeface="Cambria" panose="02040503050406030204" pitchFamily="18" charset="0"/>
                          <a:ea typeface="Cambria" panose="02040503050406030204" pitchFamily="18" charset="0"/>
                          <a:cs typeface="+mn-cs"/>
                        </a:rPr>
                        <a:t>with max </a:t>
                      </a:r>
                      <a:r>
                        <a:rPr lang="it-IT" sz="1100" b="0" i="0" u="none" strike="noStrike" kern="1200" dirty="0">
                          <a:solidFill>
                            <a:schemeClr val="tx1"/>
                          </a:solidFill>
                          <a:effectLst/>
                          <a:latin typeface="Cambria" panose="02040503050406030204" pitchFamily="18" charset="0"/>
                          <a:ea typeface="Cambria" panose="02040503050406030204" pitchFamily="18" charset="0"/>
                          <a:cs typeface="+mn-cs"/>
                        </a:rPr>
                        <a:t>BF</a:t>
                      </a:r>
                      <a:r>
                        <a:rPr lang="it-IT" sz="1100" b="0" i="0" u="none" strike="noStrike" kern="1200" baseline="-25000" dirty="0">
                          <a:solidFill>
                            <a:schemeClr val="tx1"/>
                          </a:solidFill>
                          <a:effectLst/>
                          <a:latin typeface="Cambria" panose="02040503050406030204" pitchFamily="18" charset="0"/>
                          <a:ea typeface="Cambria" panose="02040503050406030204" pitchFamily="18" charset="0"/>
                          <a:cs typeface="+mn-cs"/>
                        </a:rPr>
                        <a:t>10</a:t>
                      </a:r>
                      <a:r>
                        <a:rPr lang="en-US" sz="1100" b="0" kern="1200" baseline="30000" dirty="0">
                          <a:solidFill>
                            <a:schemeClr val="tx1"/>
                          </a:solidFill>
                          <a:effectLst/>
                          <a:latin typeface="Cambria" panose="02040503050406030204" pitchFamily="18" charset="0"/>
                          <a:ea typeface="Cambria" panose="02040503050406030204" pitchFamily="18" charset="0"/>
                          <a:cs typeface="+mn-cs"/>
                        </a:rPr>
                        <a:t>g</a:t>
                      </a:r>
                      <a:r>
                        <a:rPr lang="en-US" sz="1100" b="0" kern="1200" dirty="0">
                          <a:solidFill>
                            <a:schemeClr val="tx1"/>
                          </a:solidFill>
                          <a:effectLst/>
                          <a:latin typeface="Cambria" panose="02040503050406030204" pitchFamily="18" charset="0"/>
                          <a:ea typeface="Cambria" panose="02040503050406030204" pitchFamily="18" charset="0"/>
                          <a:cs typeface="+mn-cs"/>
                        </a:rPr>
                        <a:t> </a:t>
                      </a:r>
                      <a:r>
                        <a:rPr lang="en-US" sz="1100" b="0" kern="1200" baseline="30000" dirty="0">
                          <a:solidFill>
                            <a:schemeClr val="tx1"/>
                          </a:solidFill>
                          <a:effectLst/>
                          <a:latin typeface="Cambria" panose="02040503050406030204" pitchFamily="18" charset="0"/>
                          <a:ea typeface="Cambria" panose="02040503050406030204" pitchFamily="18" charset="0"/>
                        </a:rPr>
                        <a:t> </a:t>
                      </a:r>
                      <a:endParaRPr lang="it-IT" sz="11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3992371715"/>
                  </a:ext>
                </a:extLst>
              </a:tr>
              <a:tr h="154198">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dirty="0">
                          <a:effectLst/>
                          <a:latin typeface="Cambria" panose="02040503050406030204" pitchFamily="18" charset="0"/>
                          <a:ea typeface="Cambria" panose="02040503050406030204" pitchFamily="18" charset="0"/>
                        </a:rPr>
                        <a:t>x</a:t>
                      </a: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y</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ctr" fontAlgn="b">
                        <a:lnSpc>
                          <a:spcPct val="107000"/>
                        </a:lnSpc>
                        <a:spcAft>
                          <a:spcPts val="800"/>
                        </a:spcAft>
                      </a:pPr>
                      <a:r>
                        <a:rPr lang="it-IT" sz="1100" kern="1200">
                          <a:effectLst/>
                          <a:latin typeface="Cambria" panose="02040503050406030204" pitchFamily="18" charset="0"/>
                          <a:ea typeface="Cambria" panose="02040503050406030204" pitchFamily="18" charset="0"/>
                        </a:rPr>
                        <a:t>Z</a:t>
                      </a: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b="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1578714931"/>
                  </a:ext>
                </a:extLst>
              </a:tr>
              <a:tr h="154198">
                <a:tc>
                  <a:txBody>
                    <a:bodyPr/>
                    <a:lstStyle/>
                    <a:p>
                      <a:pPr algn="l" fontAlgn="b">
                        <a:lnSpc>
                          <a:spcPct val="107000"/>
                        </a:lnSpc>
                        <a:spcAft>
                          <a:spcPts val="800"/>
                        </a:spcAft>
                      </a:pPr>
                      <a:r>
                        <a:rPr lang="it-IT" sz="1400" b="1" dirty="0">
                          <a:effectLst/>
                          <a:latin typeface="Cambria" panose="02040503050406030204" pitchFamily="18" charset="0"/>
                          <a:ea typeface="Cambria" panose="02040503050406030204" pitchFamily="18" charset="0"/>
                          <a:cs typeface="Times New Roman" panose="02020603050405020304" pitchFamily="18" charset="0"/>
                        </a:rPr>
                        <a:t>TOSL</a:t>
                      </a: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4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432745057"/>
                  </a:ext>
                </a:extLst>
              </a:tr>
              <a:tr h="154198">
                <a:tc>
                  <a:txBody>
                    <a:bodyPr/>
                    <a:lstStyle/>
                    <a:p>
                      <a:pPr algn="l" fontAlgn="b">
                        <a:lnSpc>
                          <a:spcPct val="107000"/>
                        </a:lnSpc>
                        <a:spcAft>
                          <a:spcPts val="800"/>
                        </a:spcAft>
                      </a:pPr>
                      <a:r>
                        <a:rPr lang="it-IT" sz="1100" b="0" kern="1200" dirty="0">
                          <a:effectLst/>
                          <a:latin typeface="Cambria" panose="02040503050406030204" pitchFamily="18" charset="0"/>
                          <a:ea typeface="Cambria" panose="02040503050406030204" pitchFamily="18" charset="0"/>
                        </a:rPr>
                        <a:t>Locus </a:t>
                      </a:r>
                      <a:r>
                        <a:rPr lang="it-IT" sz="1100" b="0" kern="1200" dirty="0" err="1">
                          <a:effectLst/>
                          <a:latin typeface="Cambria" panose="02040503050406030204" pitchFamily="18" charset="0"/>
                          <a:ea typeface="Cambria" panose="02040503050406030204" pitchFamily="18" charset="0"/>
                        </a:rPr>
                        <a:t>Coeruleus</a:t>
                      </a:r>
                      <a:r>
                        <a:rPr lang="it-IT" sz="1100" b="1" kern="1200" dirty="0">
                          <a:effectLst/>
                          <a:latin typeface="Cambria" panose="02040503050406030204" pitchFamily="18" charset="0"/>
                          <a:ea typeface="Cambria" panose="02040503050406030204" pitchFamily="18" charset="0"/>
                        </a:rPr>
                        <a:t>*</a:t>
                      </a:r>
                      <a:endParaRPr lang="it-IT" sz="1100" b="1"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left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40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34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3</a:t>
                      </a:r>
                      <a:r>
                        <a:rPr lang="it-IT" sz="1100" kern="1200" dirty="0">
                          <a:effectLst/>
                          <a:latin typeface="Cambria" panose="02040503050406030204" pitchFamily="18" charset="0"/>
                          <a:ea typeface="Cambria" panose="02040503050406030204" pitchFamily="18" charset="0"/>
                        </a:rPr>
                        <a:t>.14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3.14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lang="en-US" sz="1100" b="1" kern="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95</a:t>
                      </a:r>
                      <a:r>
                        <a:rPr lang="en-US" sz="1100" b="0" kern="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t>
                      </a:r>
                      <a:r>
                        <a:rPr lang="it-IT" sz="1100" b="0" i="0" u="none" strike="noStrike" dirty="0">
                          <a:solidFill>
                            <a:schemeClr val="tx1"/>
                          </a:solidFill>
                          <a:effectLst/>
                          <a:latin typeface="Cambria" panose="02040503050406030204" pitchFamily="18" charset="0"/>
                          <a:ea typeface="Cambria" panose="02040503050406030204" pitchFamily="18" charset="0"/>
                        </a:rPr>
                        <a:t>BF</a:t>
                      </a:r>
                      <a:r>
                        <a:rPr lang="it-IT" sz="1100" b="0" i="0" u="none" strike="noStrike" baseline="-25000" dirty="0">
                          <a:solidFill>
                            <a:schemeClr val="tx1"/>
                          </a:solidFill>
                          <a:effectLst/>
                          <a:latin typeface="Cambria" panose="02040503050406030204" pitchFamily="18" charset="0"/>
                          <a:ea typeface="Cambria" panose="02040503050406030204" pitchFamily="18" charset="0"/>
                        </a:rPr>
                        <a:t>10  </a:t>
                      </a:r>
                      <a:r>
                        <a:rPr lang="it-IT" sz="1100" b="0" i="0" u="none" strike="noStrike" baseline="0" dirty="0">
                          <a:solidFill>
                            <a:schemeClr val="tx1"/>
                          </a:solidFill>
                          <a:effectLst/>
                          <a:latin typeface="Cambria" panose="02040503050406030204" pitchFamily="18" charset="0"/>
                          <a:ea typeface="Cambria" panose="02040503050406030204" pitchFamily="18" charset="0"/>
                        </a:rPr>
                        <a:t>33.1</a:t>
                      </a:r>
                      <a:r>
                        <a:rPr lang="it-IT" sz="1100" b="0" i="0" u="none" strike="noStrike" baseline="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a:t>
                      </a:r>
                      <a:endParaRPr lang="it-IT" sz="1100" b="0" i="0" u="none" strike="noStrike" baseline="-25000" dirty="0">
                        <a:solidFill>
                          <a:schemeClr val="tx1"/>
                        </a:solidFill>
                        <a:effectLst/>
                        <a:latin typeface="Cambria" panose="02040503050406030204" pitchFamily="18" charset="0"/>
                        <a:ea typeface="Cambria" panose="02040503050406030204" pitchFamily="18" charset="0"/>
                      </a:endParaRPr>
                    </a:p>
                  </a:txBody>
                  <a:tcPr marL="5075" marR="5075" marT="5075" marB="0" anchor="b">
                    <a:noFill/>
                  </a:tcPr>
                </a:tc>
                <a:extLst>
                  <a:ext uri="{0D108BD9-81ED-4DB2-BD59-A6C34878D82A}">
                    <a16:rowId xmlns:a16="http://schemas.microsoft.com/office/drawing/2014/main" val="1562200422"/>
                  </a:ext>
                </a:extLst>
              </a:tr>
              <a:tr h="154198">
                <a:tc>
                  <a:txBody>
                    <a:bodyPr/>
                    <a:lstStyle/>
                    <a:p>
                      <a:pPr algn="l" fontAlgn="b">
                        <a:lnSpc>
                          <a:spcPct val="107000"/>
                        </a:lnSpc>
                        <a:spcAft>
                          <a:spcPts val="800"/>
                        </a:spcAft>
                      </a:pPr>
                      <a:r>
                        <a:rPr lang="it-IT" sz="1100" kern="1200" dirty="0" err="1">
                          <a:effectLst/>
                          <a:latin typeface="Cambria" panose="02040503050406030204" pitchFamily="18" charset="0"/>
                          <a:ea typeface="Cambria" panose="02040503050406030204" pitchFamily="18" charset="0"/>
                        </a:rPr>
                        <a:t>Dorsal</a:t>
                      </a:r>
                      <a:r>
                        <a:rPr lang="it-IT" sz="1100" kern="1200" dirty="0">
                          <a:effectLst/>
                          <a:latin typeface="Cambria" panose="02040503050406030204" pitchFamily="18" charset="0"/>
                          <a:ea typeface="Cambria" panose="02040503050406030204" pitchFamily="18" charset="0"/>
                        </a:rPr>
                        <a:t> </a:t>
                      </a:r>
                      <a:r>
                        <a:rPr lang="it-IT" sz="1100" kern="1200" dirty="0" err="1">
                          <a:effectLst/>
                          <a:latin typeface="Cambria" panose="02040503050406030204" pitchFamily="18" charset="0"/>
                          <a:ea typeface="Cambria" panose="02040503050406030204" pitchFamily="18" charset="0"/>
                        </a:rPr>
                        <a:t>Raphe</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dirty="0">
                          <a:effectLst/>
                          <a:latin typeface="Cambria" panose="02040503050406030204" pitchFamily="18" charset="0"/>
                          <a:ea typeface="Cambria" panose="02040503050406030204" pitchFamily="18" charset="0"/>
                          <a:cs typeface="Times New Roman" panose="02020603050405020304" pitchFamily="18" charset="0"/>
                        </a:rPr>
                        <a: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32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12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2.17</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2.09</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3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BF</a:t>
                      </a:r>
                      <a:r>
                        <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10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4.93</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5075" marR="5075" marT="5075" marB="0" anchor="b">
                    <a:noFill/>
                  </a:tcPr>
                </a:tc>
                <a:extLst>
                  <a:ext uri="{0D108BD9-81ED-4DB2-BD59-A6C34878D82A}">
                    <a16:rowId xmlns:a16="http://schemas.microsoft.com/office/drawing/2014/main" val="1807288660"/>
                  </a:ext>
                </a:extLst>
              </a:tr>
              <a:tr h="154198">
                <a:tc>
                  <a:txBody>
                    <a:bodyPr/>
                    <a:lstStyle/>
                    <a:p>
                      <a:pPr algn="l" fontAlgn="b">
                        <a:lnSpc>
                          <a:spcPct val="107000"/>
                        </a:lnSpc>
                        <a:spcAft>
                          <a:spcPts val="800"/>
                        </a:spcAft>
                      </a:pPr>
                      <a:r>
                        <a:rPr lang="it-IT" sz="1100" kern="1200">
                          <a:effectLst/>
                          <a:latin typeface="Cambria" panose="02040503050406030204" pitchFamily="18" charset="0"/>
                          <a:ea typeface="Cambria" panose="02040503050406030204" pitchFamily="18" charset="0"/>
                        </a:rPr>
                        <a:t>Median Raphe</a:t>
                      </a: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dirty="0">
                          <a:effectLst/>
                          <a:latin typeface="Cambria" panose="02040503050406030204" pitchFamily="18" charset="0"/>
                          <a:ea typeface="Cambria" panose="02040503050406030204" pitchFamily="18" charset="0"/>
                          <a:cs typeface="Times New Roman" panose="02020603050405020304" pitchFamily="18" charset="0"/>
                        </a:rPr>
                        <a:t>right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32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24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2.80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2.64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29</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29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BF</a:t>
                      </a:r>
                      <a:r>
                        <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10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4.22</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5075" marR="5075" marT="5075" marB="0" anchor="b">
                    <a:noFill/>
                  </a:tcPr>
                </a:tc>
                <a:extLst>
                  <a:ext uri="{0D108BD9-81ED-4DB2-BD59-A6C34878D82A}">
                    <a16:rowId xmlns:a16="http://schemas.microsoft.com/office/drawing/2014/main" val="1191519283"/>
                  </a:ext>
                </a:extLst>
              </a:tr>
              <a:tr h="154198">
                <a:tc>
                  <a:txBody>
                    <a:bodyPr/>
                    <a:lstStyle/>
                    <a:p>
                      <a:pPr algn="l" fontAlgn="b">
                        <a:lnSpc>
                          <a:spcPct val="107000"/>
                        </a:lnSpc>
                        <a:spcAft>
                          <a:spcPts val="800"/>
                        </a:spcAft>
                      </a:pPr>
                      <a:r>
                        <a:rPr lang="it-IT" sz="1100" b="0" kern="1200" dirty="0" err="1">
                          <a:effectLst/>
                          <a:latin typeface="Cambria" panose="02040503050406030204" pitchFamily="18" charset="0"/>
                          <a:ea typeface="Cambria" panose="02040503050406030204" pitchFamily="18" charset="0"/>
                        </a:rPr>
                        <a:t>Ventral</a:t>
                      </a:r>
                      <a:r>
                        <a:rPr lang="it-IT" sz="1100" b="0" kern="1200" dirty="0">
                          <a:effectLst/>
                          <a:latin typeface="Cambria" panose="02040503050406030204" pitchFamily="18" charset="0"/>
                          <a:ea typeface="Cambria" panose="02040503050406030204" pitchFamily="18" charset="0"/>
                        </a:rPr>
                        <a:t> </a:t>
                      </a:r>
                      <a:r>
                        <a:rPr lang="it-IT" sz="1100" b="0" kern="1200" dirty="0" err="1">
                          <a:effectLst/>
                          <a:latin typeface="Cambria" panose="02040503050406030204" pitchFamily="18" charset="0"/>
                          <a:ea typeface="Cambria" panose="02040503050406030204" pitchFamily="18" charset="0"/>
                        </a:rPr>
                        <a:t>Tegmental</a:t>
                      </a:r>
                      <a:r>
                        <a:rPr lang="it-IT" sz="1100" b="0" kern="1200" dirty="0">
                          <a:effectLst/>
                          <a:latin typeface="Cambria" panose="02040503050406030204" pitchFamily="18" charset="0"/>
                          <a:ea typeface="Cambria" panose="02040503050406030204" pitchFamily="18" charset="0"/>
                        </a:rPr>
                        <a:t> Area*</a:t>
                      </a:r>
                      <a:endParaRPr lang="it-IT" sz="1100" b="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dirty="0">
                          <a:effectLst/>
                          <a:latin typeface="Cambria" panose="02040503050406030204" pitchFamily="18" charset="0"/>
                          <a:ea typeface="Cambria" panose="02040503050406030204" pitchFamily="18" charset="0"/>
                          <a:cs typeface="Times New Roman" panose="02020603050405020304" pitchFamily="18" charset="0"/>
                        </a:rPr>
                        <a:t>right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24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18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3</a:t>
                      </a:r>
                      <a:r>
                        <a:rPr lang="it-IT" sz="1100" kern="1200" dirty="0">
                          <a:effectLst/>
                          <a:latin typeface="Cambria" panose="02040503050406030204" pitchFamily="18" charset="0"/>
                          <a:ea typeface="Cambria" panose="02040503050406030204" pitchFamily="18" charset="0"/>
                        </a:rPr>
                        <a:t>.29</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001</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0.999</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5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BF</a:t>
                      </a:r>
                      <a:r>
                        <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10  </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3.92</a:t>
                      </a:r>
                      <a:r>
                        <a:rPr kumimoji="0" lang="it-IT"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kumimoji="0" lang="it-IT" sz="11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marL="5075" marR="5075" marT="5075" marB="0" anchor="b">
                    <a:noFill/>
                  </a:tcPr>
                </a:tc>
                <a:extLst>
                  <a:ext uri="{0D108BD9-81ED-4DB2-BD59-A6C34878D82A}">
                    <a16:rowId xmlns:a16="http://schemas.microsoft.com/office/drawing/2014/main" val="281880638"/>
                  </a:ext>
                </a:extLst>
              </a:tr>
              <a:tr h="130622">
                <a:tc>
                  <a:txBody>
                    <a:bodyPr/>
                    <a:lstStyle/>
                    <a:p>
                      <a:pPr algn="l" fontAlgn="b">
                        <a:lnSpc>
                          <a:spcPct val="107000"/>
                        </a:lnSpc>
                        <a:spcAft>
                          <a:spcPts val="800"/>
                        </a:spcAft>
                      </a:pPr>
                      <a:r>
                        <a:rPr lang="it-IT" sz="1100" b="0" kern="1200" dirty="0">
                          <a:effectLst/>
                          <a:latin typeface="Cambria" panose="02040503050406030204" pitchFamily="18" charset="0"/>
                          <a:ea typeface="Cambria" panose="02040503050406030204" pitchFamily="18" charset="0"/>
                        </a:rPr>
                        <a:t>Nucleus Basalis of </a:t>
                      </a:r>
                      <a:r>
                        <a:rPr lang="it-IT" sz="1100" b="0" kern="1200" dirty="0" err="1">
                          <a:effectLst/>
                          <a:latin typeface="Cambria" panose="02040503050406030204" pitchFamily="18" charset="0"/>
                          <a:ea typeface="Cambria" panose="02040503050406030204" pitchFamily="18" charset="0"/>
                        </a:rPr>
                        <a:t>Meynert</a:t>
                      </a:r>
                      <a:r>
                        <a:rPr lang="it-IT" sz="1100" b="0" kern="1200" dirty="0">
                          <a:effectLst/>
                          <a:latin typeface="Cambria" panose="02040503050406030204" pitchFamily="18" charset="0"/>
                          <a:ea typeface="Cambria" panose="02040503050406030204" pitchFamily="18" charset="0"/>
                        </a:rPr>
                        <a:t>*</a:t>
                      </a:r>
                      <a:endParaRPr lang="it-IT" sz="1100" b="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left</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2</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a:t>
                      </a:r>
                      <a:r>
                        <a:rPr lang="it-IT" sz="1100" kern="1200" dirty="0">
                          <a:effectLst/>
                          <a:latin typeface="Cambria" panose="02040503050406030204" pitchFamily="18" charset="0"/>
                          <a:ea typeface="Cambria" panose="02040503050406030204" pitchFamily="18" charset="0"/>
                        </a:rPr>
                        <a:t>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2.68</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2.54</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cs typeface="Times New Roman" panose="02020603050405020304" pitchFamily="18" charset="0"/>
                        </a:rPr>
                        <a:t>3</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0</a:t>
                      </a:r>
                      <a:r>
                        <a:rPr lang="it-IT" sz="1100" kern="1200" dirty="0">
                          <a:effectLst/>
                          <a:latin typeface="Cambria" panose="02040503050406030204" pitchFamily="18" charset="0"/>
                          <a:ea typeface="Cambria" panose="02040503050406030204" pitchFamily="18" charset="0"/>
                        </a:rPr>
                        <a:t>.870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1.000</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r" fontAlgn="b">
                        <a:lnSpc>
                          <a:spcPct val="107000"/>
                        </a:lnSpc>
                        <a:spcAft>
                          <a:spcPts val="800"/>
                        </a:spcAft>
                      </a:pPr>
                      <a:r>
                        <a:rPr lang="en-US" sz="1100" kern="1200" dirty="0">
                          <a:effectLst/>
                          <a:latin typeface="Cambria" panose="02040503050406030204" pitchFamily="18" charset="0"/>
                          <a:ea typeface="Cambria" panose="02040503050406030204" pitchFamily="18" charset="0"/>
                        </a:rPr>
                        <a:t>1.005</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marL="0" marR="0" lvl="0" indent="0" algn="r" defTabSz="914400" rtl="0" eaLnBrk="1" fontAlgn="b" latinLnBrk="0" hangingPunct="1">
                        <a:lnSpc>
                          <a:spcPct val="107000"/>
                        </a:lnSpc>
                        <a:spcBef>
                          <a:spcPts val="0"/>
                        </a:spcBef>
                        <a:spcAft>
                          <a:spcPts val="800"/>
                        </a:spcAft>
                        <a:buClrTx/>
                        <a:buSzTx/>
                        <a:buFontTx/>
                        <a:buNone/>
                        <a:tabLst/>
                        <a:defRPr/>
                      </a:pPr>
                      <a:r>
                        <a:rPr lang="en-US" sz="1100" b="0" kern="12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14 (</a:t>
                      </a:r>
                      <a:r>
                        <a:rPr lang="it-IT" sz="1100" b="0" i="0" u="none" strike="noStrike" dirty="0">
                          <a:solidFill>
                            <a:schemeClr val="tx1"/>
                          </a:solidFill>
                          <a:effectLst/>
                          <a:latin typeface="Cambria" panose="02040503050406030204" pitchFamily="18" charset="0"/>
                          <a:ea typeface="Cambria" panose="02040503050406030204" pitchFamily="18" charset="0"/>
                        </a:rPr>
                        <a:t>BF</a:t>
                      </a:r>
                      <a:r>
                        <a:rPr lang="it-IT" sz="1100" b="0" i="0" u="none" strike="noStrike" baseline="-25000" dirty="0">
                          <a:solidFill>
                            <a:schemeClr val="tx1"/>
                          </a:solidFill>
                          <a:effectLst/>
                          <a:latin typeface="Cambria" panose="02040503050406030204" pitchFamily="18" charset="0"/>
                          <a:ea typeface="Cambria" panose="02040503050406030204" pitchFamily="18" charset="0"/>
                        </a:rPr>
                        <a:t>10  </a:t>
                      </a:r>
                      <a:r>
                        <a:rPr lang="it-IT" sz="1100" b="0" i="0" u="none" strike="noStrike" baseline="0" dirty="0">
                          <a:solidFill>
                            <a:schemeClr val="tx1"/>
                          </a:solidFill>
                          <a:effectLst/>
                          <a:latin typeface="Cambria" panose="02040503050406030204" pitchFamily="18" charset="0"/>
                          <a:ea typeface="Cambria" panose="02040503050406030204" pitchFamily="18" charset="0"/>
                        </a:rPr>
                        <a:t>3.86)</a:t>
                      </a:r>
                      <a:endParaRPr lang="it-IT" sz="1100" b="0" i="0" u="none" strike="noStrike" baseline="-25000" dirty="0">
                        <a:solidFill>
                          <a:schemeClr val="tx1"/>
                        </a:solidFill>
                        <a:effectLst/>
                        <a:latin typeface="Cambria" panose="02040503050406030204" pitchFamily="18" charset="0"/>
                        <a:ea typeface="Cambria" panose="02040503050406030204" pitchFamily="18" charset="0"/>
                      </a:endParaRPr>
                    </a:p>
                  </a:txBody>
                  <a:tcPr marL="5075" marR="5075" marT="5075" marB="0" anchor="b">
                    <a:noFill/>
                  </a:tcPr>
                </a:tc>
                <a:extLst>
                  <a:ext uri="{0D108BD9-81ED-4DB2-BD59-A6C34878D82A}">
                    <a16:rowId xmlns:a16="http://schemas.microsoft.com/office/drawing/2014/main" val="1795772595"/>
                  </a:ext>
                </a:extLst>
              </a:tr>
              <a:tr h="154198">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tc>
                  <a:txBody>
                    <a:bodyPr/>
                    <a:lstStyle/>
                    <a:p>
                      <a:pPr algn="l">
                        <a:lnSpc>
                          <a:spcPct val="107000"/>
                        </a:lnSpc>
                      </a:pPr>
                      <a:endParaRPr lang="it-IT" sz="1100" b="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075" marR="5075" marT="5075" marB="0" anchor="b">
                    <a:noFill/>
                  </a:tcPr>
                </a:tc>
                <a:extLst>
                  <a:ext uri="{0D108BD9-81ED-4DB2-BD59-A6C34878D82A}">
                    <a16:rowId xmlns:a16="http://schemas.microsoft.com/office/drawing/2014/main" val="4112727184"/>
                  </a:ext>
                </a:extLst>
              </a:tr>
              <a:tr h="616332">
                <a:tc gridSpan="13">
                  <a:txBody>
                    <a:bodyPr/>
                    <a:lstStyle/>
                    <a:p>
                      <a:pPr algn="l">
                        <a:lnSpc>
                          <a:spcPct val="107000"/>
                        </a:lnSpc>
                        <a:spcAft>
                          <a:spcPts val="800"/>
                        </a:spcAft>
                      </a:pPr>
                      <a:r>
                        <a:rPr lang="en-US" sz="1100" i="1" dirty="0">
                          <a:effectLst/>
                          <a:latin typeface="Cambria" panose="02040503050406030204" pitchFamily="18" charset="0"/>
                          <a:ea typeface="Cambria" panose="02040503050406030204" pitchFamily="18" charset="0"/>
                          <a:cs typeface="Times New Roman" panose="02020603050405020304" pitchFamily="18" charset="0"/>
                        </a:rPr>
                        <a:t>a) Peak T value: T value of the most significant cluster of contiguous voxels</a:t>
                      </a:r>
                      <a:br>
                        <a:rPr lang="en-US" sz="1100" i="1"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b) Peak Z-score: Z-score of the most significant cluster of contiguous voxels</a:t>
                      </a:r>
                      <a:br>
                        <a:rPr lang="it-IT" sz="1100" i="0"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c) Peak cluster Ke: number of voxels of the most significant cluster of contiguous voxels</a:t>
                      </a:r>
                      <a:br>
                        <a:rPr lang="en-US" sz="1100" i="1"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d) P value uncorrected</a:t>
                      </a:r>
                      <a:br>
                        <a:rPr lang="it-IT" sz="1100" i="0"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e) FWE = family wise error correction value</a:t>
                      </a:r>
                      <a:br>
                        <a:rPr lang="en-US" sz="1100" i="1"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f) FDR = false discovery rate correction value (q)</a:t>
                      </a:r>
                      <a:br>
                        <a:rPr lang="it-IT" sz="1100" i="0" dirty="0">
                          <a:effectLst/>
                          <a:latin typeface="Cambria" panose="02040503050406030204" pitchFamily="18" charset="0"/>
                          <a:ea typeface="Cambria" panose="02040503050406030204" pitchFamily="18" charset="0"/>
                          <a:cs typeface="Times New Roman" panose="02020603050405020304" pitchFamily="18" charset="0"/>
                        </a:rPr>
                      </a:br>
                      <a:r>
                        <a:rPr lang="en-US" sz="1100" i="1" dirty="0">
                          <a:effectLst/>
                          <a:latin typeface="Cambria" panose="02040503050406030204" pitchFamily="18" charset="0"/>
                          <a:ea typeface="Cambria" panose="02040503050406030204" pitchFamily="18" charset="0"/>
                          <a:cs typeface="Times New Roman" panose="02020603050405020304" pitchFamily="18" charset="0"/>
                        </a:rPr>
                        <a:t>g) Total number of voxels outcoming in the ROI including all clusters of contiguous voxels (in brackets are reported Bayes Factors)</a:t>
                      </a:r>
                      <a:endParaRPr lang="it-IT" sz="1100" dirty="0">
                        <a:effectLst/>
                        <a:latin typeface="Cambria" panose="02040503050406030204" pitchFamily="18" charset="0"/>
                        <a:ea typeface="Cambria" panose="02040503050406030204" pitchFamily="18" charset="0"/>
                        <a:cs typeface="Times New Roman" panose="02020603050405020304" pitchFamily="18" charset="0"/>
                      </a:endParaRPr>
                    </a:p>
                  </a:txBody>
                  <a:tcPr marL="114300" marR="114300" marT="0" marB="0">
                    <a:lnL w="12700" cmpd="sng">
                      <a:noFill/>
                    </a:lnL>
                    <a:lnR w="12700" cmpd="sng">
                      <a:noFill/>
                    </a:lnR>
                    <a:lnTlToBr w="12700" cmpd="sng">
                      <a:noFill/>
                      <a:prstDash val="solid"/>
                    </a:lnTlToBr>
                    <a:lnBlToTr w="12700" cmpd="sng">
                      <a:noFill/>
                      <a:prstDash val="solid"/>
                    </a:lnBlToTr>
                    <a:noFill/>
                  </a:tcPr>
                </a:tc>
                <a:tc hMerge="1">
                  <a:txBody>
                    <a:bodyPr/>
                    <a:lstStyle/>
                    <a:p>
                      <a:pPr algn="l">
                        <a:lnSpc>
                          <a:spcPct val="107000"/>
                        </a:lnSpc>
                        <a:spcAft>
                          <a:spcPts val="80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lnSpc>
                          <a:spcPct val="107000"/>
                        </a:lnSpc>
                        <a:spcAft>
                          <a:spcPts val="80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0448041"/>
                  </a:ext>
                </a:extLst>
              </a:tr>
              <a:tr h="616332">
                <a:tc gridSpan="13">
                  <a:txBody>
                    <a:bodyPr/>
                    <a:lstStyle/>
                    <a:p>
                      <a:pPr algn="l">
                        <a:lnSpc>
                          <a:spcPct val="107000"/>
                        </a:lnSpc>
                        <a:spcAft>
                          <a:spcPts val="800"/>
                        </a:spcAft>
                      </a:pPr>
                      <a:endParaRPr lang="it-IT" sz="600" dirty="0">
                        <a:effectLst/>
                        <a:latin typeface="Cambria" panose="02040503050406030204" pitchFamily="18" charset="0"/>
                        <a:ea typeface="Cambria" panose="02040503050406030204" pitchFamily="18" charset="0"/>
                        <a:cs typeface="Times New Roman" panose="02020603050405020304" pitchFamily="18" charset="0"/>
                      </a:endParaRPr>
                    </a:p>
                  </a:txBody>
                  <a:tcPr marL="114300" marR="114300" marT="0" marB="0">
                    <a:lnL w="12700" cmpd="sng">
                      <a:noFill/>
                    </a:lnL>
                    <a:lnR w="12700" cmpd="sng">
                      <a:noFill/>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3772711"/>
                  </a:ext>
                </a:extLst>
              </a:tr>
            </a:tbl>
          </a:graphicData>
        </a:graphic>
      </p:graphicFrame>
    </p:spTree>
    <p:extLst>
      <p:ext uri="{BB962C8B-B14F-4D97-AF65-F5344CB8AC3E}">
        <p14:creationId xmlns:p14="http://schemas.microsoft.com/office/powerpoint/2010/main" val="102646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924F6E60-485B-3D43-829D-1FCD5528D60C}"/>
              </a:ext>
            </a:extLst>
          </p:cNvPr>
          <p:cNvGraphicFramePr>
            <a:graphicFrameLocks noGrp="1"/>
          </p:cNvGraphicFramePr>
          <p:nvPr/>
        </p:nvGraphicFramePr>
        <p:xfrm>
          <a:off x="297903" y="-763181"/>
          <a:ext cx="7965378" cy="2331720"/>
        </p:xfrm>
        <a:graphic>
          <a:graphicData uri="http://schemas.openxmlformats.org/drawingml/2006/table">
            <a:tbl>
              <a:tblPr/>
              <a:tblGrid>
                <a:gridCol w="885042">
                  <a:extLst>
                    <a:ext uri="{9D8B030D-6E8A-4147-A177-3AD203B41FA5}">
                      <a16:colId xmlns:a16="http://schemas.microsoft.com/office/drawing/2014/main" val="827850812"/>
                    </a:ext>
                  </a:extLst>
                </a:gridCol>
                <a:gridCol w="885042">
                  <a:extLst>
                    <a:ext uri="{9D8B030D-6E8A-4147-A177-3AD203B41FA5}">
                      <a16:colId xmlns:a16="http://schemas.microsoft.com/office/drawing/2014/main" val="3217807897"/>
                    </a:ext>
                  </a:extLst>
                </a:gridCol>
                <a:gridCol w="885042">
                  <a:extLst>
                    <a:ext uri="{9D8B030D-6E8A-4147-A177-3AD203B41FA5}">
                      <a16:colId xmlns:a16="http://schemas.microsoft.com/office/drawing/2014/main" val="1786638911"/>
                    </a:ext>
                  </a:extLst>
                </a:gridCol>
                <a:gridCol w="885042">
                  <a:extLst>
                    <a:ext uri="{9D8B030D-6E8A-4147-A177-3AD203B41FA5}">
                      <a16:colId xmlns:a16="http://schemas.microsoft.com/office/drawing/2014/main" val="1933253483"/>
                    </a:ext>
                  </a:extLst>
                </a:gridCol>
                <a:gridCol w="885042">
                  <a:extLst>
                    <a:ext uri="{9D8B030D-6E8A-4147-A177-3AD203B41FA5}">
                      <a16:colId xmlns:a16="http://schemas.microsoft.com/office/drawing/2014/main" val="2513050027"/>
                    </a:ext>
                  </a:extLst>
                </a:gridCol>
                <a:gridCol w="885042">
                  <a:extLst>
                    <a:ext uri="{9D8B030D-6E8A-4147-A177-3AD203B41FA5}">
                      <a16:colId xmlns:a16="http://schemas.microsoft.com/office/drawing/2014/main" val="2506719976"/>
                    </a:ext>
                  </a:extLst>
                </a:gridCol>
                <a:gridCol w="885042">
                  <a:extLst>
                    <a:ext uri="{9D8B030D-6E8A-4147-A177-3AD203B41FA5}">
                      <a16:colId xmlns:a16="http://schemas.microsoft.com/office/drawing/2014/main" val="2428119005"/>
                    </a:ext>
                  </a:extLst>
                </a:gridCol>
                <a:gridCol w="885042">
                  <a:extLst>
                    <a:ext uri="{9D8B030D-6E8A-4147-A177-3AD203B41FA5}">
                      <a16:colId xmlns:a16="http://schemas.microsoft.com/office/drawing/2014/main" val="2300455348"/>
                    </a:ext>
                  </a:extLst>
                </a:gridCol>
                <a:gridCol w="885042">
                  <a:extLst>
                    <a:ext uri="{9D8B030D-6E8A-4147-A177-3AD203B41FA5}">
                      <a16:colId xmlns:a16="http://schemas.microsoft.com/office/drawing/2014/main" val="3558604885"/>
                    </a:ext>
                  </a:extLst>
                </a:gridCol>
              </a:tblGrid>
              <a:tr h="152651">
                <a:tc gridSpan="9">
                  <a:txBody>
                    <a:bodyPr/>
                    <a:lstStyle/>
                    <a:p>
                      <a:pPr algn="just"/>
                      <a:r>
                        <a:rPr lang="en-IE" sz="1400" b="1" dirty="0">
                          <a:effectLst/>
                          <a:latin typeface="Cambria" panose="02040503050406030204" pitchFamily="18" charset="0"/>
                        </a:rPr>
                        <a:t>Supplementary table 3</a:t>
                      </a:r>
                      <a:r>
                        <a:rPr lang="en-IE" sz="1400" dirty="0">
                          <a:effectLst/>
                          <a:latin typeface="Cambria" panose="02040503050406030204" pitchFamily="18" charset="0"/>
                        </a:rPr>
                        <a:t>– Mediation analyses reporting the mediation effect of the five ROIs of the </a:t>
                      </a:r>
                      <a:r>
                        <a:rPr lang="en-IE" sz="1400" dirty="0" err="1">
                          <a:effectLst/>
                          <a:latin typeface="Cambria" panose="02040503050406030204" pitchFamily="18" charset="0"/>
                        </a:rPr>
                        <a:t>neurommodulatory</a:t>
                      </a:r>
                      <a:r>
                        <a:rPr lang="en-IE" sz="1400" dirty="0">
                          <a:effectLst/>
                          <a:latin typeface="Cambria" panose="02040503050406030204" pitchFamily="18" charset="0"/>
                        </a:rPr>
                        <a:t> subcortical system between vo2max and </a:t>
                      </a:r>
                      <a:r>
                        <a:rPr lang="en-IE" sz="1400" dirty="0" err="1">
                          <a:effectLst/>
                          <a:latin typeface="Cambria" panose="02040503050406030204" pitchFamily="18" charset="0"/>
                        </a:rPr>
                        <a:t>BrainPAD</a:t>
                      </a:r>
                      <a:endParaRPr lang="en-IE" sz="1400" dirty="0">
                        <a:effectLst/>
                        <a:latin typeface="Cambria" panose="02040503050406030204" pitchFamily="18" charset="0"/>
                      </a:endParaRPr>
                    </a:p>
                  </a:txBody>
                  <a:tcPr anchor="ctr">
                    <a:lnL>
                      <a:noFill/>
                    </a:lnL>
                    <a:lnR>
                      <a:noFill/>
                    </a:lnR>
                    <a:lnT>
                      <a:noFill/>
                    </a:lnT>
                    <a:lnB w="11906"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08193739"/>
                  </a:ext>
                </a:extLst>
              </a:tr>
              <a:tr h="0">
                <a:tc gridSpan="9">
                  <a:txBody>
                    <a:bodyPr/>
                    <a:lstStyle/>
                    <a:p>
                      <a:pPr algn="l"/>
                      <a:endParaRPr lang="en-IE" sz="1100" dirty="0">
                        <a:effectLst/>
                        <a:latin typeface="Cambria" panose="02040503050406030204" pitchFamily="18" charset="0"/>
                      </a:endParaRPr>
                    </a:p>
                  </a:txBody>
                  <a:tcPr anchor="ctr">
                    <a:lnL>
                      <a:noFill/>
                    </a:lnL>
                    <a:lnR>
                      <a:noFill/>
                    </a:lnR>
                    <a:lnT w="11906" cap="flat" cmpd="sng" algn="ctr">
                      <a:noFill/>
                      <a:prstDash val="solid"/>
                      <a:round/>
                      <a:headEnd type="none" w="med" len="med"/>
                      <a:tailEnd type="none" w="med" len="med"/>
                    </a:lnT>
                    <a:lnB w="11906"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9502096"/>
                  </a:ext>
                </a:extLst>
              </a:tr>
              <a:tr h="0">
                <a:tc gridSpan="9">
                  <a:txBody>
                    <a:bodyPr/>
                    <a:lstStyle/>
                    <a:p>
                      <a:pPr algn="l"/>
                      <a:r>
                        <a:rPr lang="en-IE" sz="1100" dirty="0">
                          <a:effectLst/>
                          <a:latin typeface="Cambria" panose="02040503050406030204" pitchFamily="18" charset="0"/>
                        </a:rPr>
                        <a:t>Direct effects </a:t>
                      </a:r>
                    </a:p>
                  </a:txBody>
                  <a:tcPr anchor="ctr">
                    <a:lnL>
                      <a:noFill/>
                    </a:lnL>
                    <a:lnR>
                      <a:noFill/>
                    </a:lnR>
                    <a:lnT w="11906" cap="flat" cmpd="sng" algn="ctr">
                      <a:noFill/>
                      <a:prstDash val="solid"/>
                      <a:round/>
                      <a:headEnd type="none" w="med" len="med"/>
                      <a:tailEnd type="none" w="med" len="med"/>
                    </a:lnT>
                    <a:lnB w="11906"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3750668971"/>
                  </a:ext>
                </a:extLst>
              </a:tr>
              <a:tr h="0">
                <a:tc gridSpan="7">
                  <a:txBody>
                    <a:bodyPr/>
                    <a:lstStyle/>
                    <a:p>
                      <a:pPr algn="ctr"/>
                      <a:endParaRPr lang="en-IE" sz="1100">
                        <a:effectLst/>
                        <a:latin typeface="Cambria" panose="02040503050406030204" pitchFamily="18" charset="0"/>
                      </a:endParaRPr>
                    </a:p>
                  </a:txBody>
                  <a:tcPr anchor="ctr">
                    <a:lnL>
                      <a:noFill/>
                    </a:lnL>
                    <a:lnR>
                      <a:noFill/>
                    </a:lnR>
                    <a:lnT w="11906"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gridSpan="2">
                  <a:txBody>
                    <a:bodyPr/>
                    <a:lstStyle/>
                    <a:p>
                      <a:pPr algn="ctr"/>
                      <a:r>
                        <a:rPr lang="en-IE" sz="1100">
                          <a:effectLst/>
                          <a:latin typeface="Cambria" panose="02040503050406030204" pitchFamily="18" charset="0"/>
                        </a:rPr>
                        <a:t>95% Confidence Interval</a:t>
                      </a:r>
                    </a:p>
                  </a:txBody>
                  <a:tcPr anchor="ctr">
                    <a:lnL>
                      <a:noFill/>
                    </a:lnL>
                    <a:lnR>
                      <a:noFill/>
                    </a:lnR>
                    <a:lnB w="11906"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extLst>
                  <a:ext uri="{0D108BD9-81ED-4DB2-BD59-A6C34878D82A}">
                    <a16:rowId xmlns:a16="http://schemas.microsoft.com/office/drawing/2014/main" val="3058050625"/>
                  </a:ext>
                </a:extLst>
              </a:tr>
              <a:tr h="0">
                <a:tc>
                  <a:txBody>
                    <a:bodyPr/>
                    <a:lstStyle/>
                    <a:p>
                      <a:pPr algn="ctr"/>
                      <a:r>
                        <a:rPr lang="en-IE" sz="1100">
                          <a:effectLst/>
                          <a:latin typeface="Cambria" panose="02040503050406030204" pitchFamily="18" charset="0"/>
                        </a:rPr>
                        <a:t> </a:t>
                      </a:r>
                    </a:p>
                  </a:txBody>
                  <a:tcPr anchor="ctr">
                    <a:lnL>
                      <a:noFill/>
                    </a:lnL>
                    <a:lnR>
                      <a:noFill/>
                    </a:lnR>
                    <a:lnT>
                      <a:noFill/>
                    </a:lnT>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 </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 </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Estimate</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Std. Error</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z-value</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p</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Lower</a:t>
                      </a:r>
                    </a:p>
                  </a:txBody>
                  <a:tcPr anchor="ctr">
                    <a:lnL>
                      <a:noFill/>
                    </a:lnL>
                    <a:lnR>
                      <a:noFill/>
                    </a:lnR>
                    <a:lnT w="11906" cap="flat" cmpd="sng" algn="ctr">
                      <a:solidFill>
                        <a:srgbClr val="000000"/>
                      </a:solidFill>
                      <a:prstDash val="solid"/>
                      <a:round/>
                      <a:headEnd type="none" w="med" len="med"/>
                      <a:tailEnd type="none" w="med" len="med"/>
                    </a:lnT>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Upper</a:t>
                      </a:r>
                    </a:p>
                  </a:txBody>
                  <a:tcPr anchor="ctr">
                    <a:lnL>
                      <a:noFill/>
                    </a:lnL>
                    <a:lnR>
                      <a:noFill/>
                    </a:lnR>
                    <a:lnB w="119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9759069"/>
                  </a:ext>
                </a:extLst>
              </a:tr>
              <a:tr h="0">
                <a:tc>
                  <a:txBody>
                    <a:bodyPr/>
                    <a:lstStyle/>
                    <a:p>
                      <a:pPr algn="l"/>
                      <a:r>
                        <a:rPr lang="en-IE" sz="1100">
                          <a:effectLst/>
                          <a:latin typeface="Cambria" panose="02040503050406030204" pitchFamily="18" charset="0"/>
                        </a:rPr>
                        <a:t>MaxVO2</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l"/>
                      <a:r>
                        <a:rPr lang="en-IE" sz="1100" dirty="0">
                          <a:effectLst/>
                          <a:latin typeface="Cambria" panose="02040503050406030204" pitchFamily="18" charset="0"/>
                        </a:rPr>
                        <a:t>→</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l"/>
                      <a:r>
                        <a:rPr lang="en-IE" sz="1100" dirty="0" err="1">
                          <a:effectLst/>
                          <a:latin typeface="Cambria" panose="02040503050406030204" pitchFamily="18" charset="0"/>
                        </a:rPr>
                        <a:t>BrainPAD</a:t>
                      </a:r>
                      <a:endParaRPr lang="en-IE" sz="1100" dirty="0">
                        <a:effectLst/>
                        <a:latin typeface="Cambria" panose="02040503050406030204" pitchFamily="18" charset="0"/>
                      </a:endParaRP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0.432</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0.188</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2.298</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0.022</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0.064</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0.800</a:t>
                      </a:r>
                    </a:p>
                  </a:txBody>
                  <a:tcPr anchor="ctr">
                    <a:lnL>
                      <a:noFill/>
                    </a:lnL>
                    <a:lnR>
                      <a:noFill/>
                    </a:lnR>
                    <a:lnT w="11906"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60514973"/>
                  </a:ext>
                </a:extLst>
              </a:tr>
              <a:tr h="0">
                <a:tc gridSpan="9">
                  <a:txBody>
                    <a:bodyPr/>
                    <a:lstStyle/>
                    <a:p>
                      <a:pPr algn="r"/>
                      <a:endParaRPr lang="en-IE" sz="1100" dirty="0">
                        <a:effectLst/>
                        <a:latin typeface="Cambria" panose="02040503050406030204" pitchFamily="18" charset="0"/>
                      </a:endParaRPr>
                    </a:p>
                  </a:txBody>
                  <a:tcPr anchor="ctr">
                    <a:lnL>
                      <a:noFill/>
                    </a:lnL>
                    <a:lnR>
                      <a:noFill/>
                    </a:lnR>
                    <a:lnT>
                      <a:noFill/>
                    </a:lnT>
                    <a:lnB w="18974"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4201249124"/>
                  </a:ext>
                </a:extLst>
              </a:tr>
              <a:tr h="0">
                <a:tc gridSpan="9">
                  <a:txBody>
                    <a:bodyPr/>
                    <a:lstStyle/>
                    <a:p>
                      <a:pPr algn="l"/>
                      <a:r>
                        <a:rPr lang="en-IE" sz="1100" i="1" dirty="0">
                          <a:effectLst/>
                          <a:latin typeface="Cambria" panose="02040503050406030204" pitchFamily="18" charset="0"/>
                        </a:rPr>
                        <a:t>Note.</a:t>
                      </a:r>
                      <a:r>
                        <a:rPr lang="en-IE" sz="1100" dirty="0">
                          <a:effectLst/>
                          <a:latin typeface="Cambria" panose="02040503050406030204" pitchFamily="18" charset="0"/>
                        </a:rPr>
                        <a:t>  Delta method standard errors, normal theory confidence intervals, ML estimator.</a:t>
                      </a:r>
                    </a:p>
                  </a:txBody>
                  <a:tcPr anchor="ctr">
                    <a:lnL>
                      <a:noFill/>
                    </a:lnL>
                    <a:lnR>
                      <a:noFill/>
                    </a:lnR>
                    <a:lnT w="18974"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2028717388"/>
                  </a:ext>
                </a:extLst>
              </a:tr>
            </a:tbl>
          </a:graphicData>
        </a:graphic>
      </p:graphicFrame>
      <p:graphicFrame>
        <p:nvGraphicFramePr>
          <p:cNvPr id="11" name="Table 10">
            <a:extLst>
              <a:ext uri="{FF2B5EF4-FFF2-40B4-BE49-F238E27FC236}">
                <a16:creationId xmlns:a16="http://schemas.microsoft.com/office/drawing/2014/main" id="{19F44C9E-7AF7-3D46-8089-E82F6ABF96D8}"/>
              </a:ext>
            </a:extLst>
          </p:cNvPr>
          <p:cNvGraphicFramePr>
            <a:graphicFrameLocks noGrp="1"/>
          </p:cNvGraphicFramePr>
          <p:nvPr/>
        </p:nvGraphicFramePr>
        <p:xfrm>
          <a:off x="234414" y="1784133"/>
          <a:ext cx="7965375" cy="2322200"/>
        </p:xfrm>
        <a:graphic>
          <a:graphicData uri="http://schemas.openxmlformats.org/drawingml/2006/table">
            <a:tbl>
              <a:tblPr/>
              <a:tblGrid>
                <a:gridCol w="724125">
                  <a:extLst>
                    <a:ext uri="{9D8B030D-6E8A-4147-A177-3AD203B41FA5}">
                      <a16:colId xmlns:a16="http://schemas.microsoft.com/office/drawing/2014/main" val="2665396971"/>
                    </a:ext>
                  </a:extLst>
                </a:gridCol>
                <a:gridCol w="724125">
                  <a:extLst>
                    <a:ext uri="{9D8B030D-6E8A-4147-A177-3AD203B41FA5}">
                      <a16:colId xmlns:a16="http://schemas.microsoft.com/office/drawing/2014/main" val="2415418198"/>
                    </a:ext>
                  </a:extLst>
                </a:gridCol>
                <a:gridCol w="724125">
                  <a:extLst>
                    <a:ext uri="{9D8B030D-6E8A-4147-A177-3AD203B41FA5}">
                      <a16:colId xmlns:a16="http://schemas.microsoft.com/office/drawing/2014/main" val="2451955794"/>
                    </a:ext>
                  </a:extLst>
                </a:gridCol>
                <a:gridCol w="724125">
                  <a:extLst>
                    <a:ext uri="{9D8B030D-6E8A-4147-A177-3AD203B41FA5}">
                      <a16:colId xmlns:a16="http://schemas.microsoft.com/office/drawing/2014/main" val="1190310334"/>
                    </a:ext>
                  </a:extLst>
                </a:gridCol>
                <a:gridCol w="724125">
                  <a:extLst>
                    <a:ext uri="{9D8B030D-6E8A-4147-A177-3AD203B41FA5}">
                      <a16:colId xmlns:a16="http://schemas.microsoft.com/office/drawing/2014/main" val="2708853407"/>
                    </a:ext>
                  </a:extLst>
                </a:gridCol>
                <a:gridCol w="724125">
                  <a:extLst>
                    <a:ext uri="{9D8B030D-6E8A-4147-A177-3AD203B41FA5}">
                      <a16:colId xmlns:a16="http://schemas.microsoft.com/office/drawing/2014/main" val="3413722199"/>
                    </a:ext>
                  </a:extLst>
                </a:gridCol>
                <a:gridCol w="724125">
                  <a:extLst>
                    <a:ext uri="{9D8B030D-6E8A-4147-A177-3AD203B41FA5}">
                      <a16:colId xmlns:a16="http://schemas.microsoft.com/office/drawing/2014/main" val="3868512683"/>
                    </a:ext>
                  </a:extLst>
                </a:gridCol>
                <a:gridCol w="724125">
                  <a:extLst>
                    <a:ext uri="{9D8B030D-6E8A-4147-A177-3AD203B41FA5}">
                      <a16:colId xmlns:a16="http://schemas.microsoft.com/office/drawing/2014/main" val="3381102214"/>
                    </a:ext>
                  </a:extLst>
                </a:gridCol>
                <a:gridCol w="724125">
                  <a:extLst>
                    <a:ext uri="{9D8B030D-6E8A-4147-A177-3AD203B41FA5}">
                      <a16:colId xmlns:a16="http://schemas.microsoft.com/office/drawing/2014/main" val="1554569168"/>
                    </a:ext>
                  </a:extLst>
                </a:gridCol>
                <a:gridCol w="724125">
                  <a:extLst>
                    <a:ext uri="{9D8B030D-6E8A-4147-A177-3AD203B41FA5}">
                      <a16:colId xmlns:a16="http://schemas.microsoft.com/office/drawing/2014/main" val="620903811"/>
                    </a:ext>
                  </a:extLst>
                </a:gridCol>
                <a:gridCol w="724125">
                  <a:extLst>
                    <a:ext uri="{9D8B030D-6E8A-4147-A177-3AD203B41FA5}">
                      <a16:colId xmlns:a16="http://schemas.microsoft.com/office/drawing/2014/main" val="1948971092"/>
                    </a:ext>
                  </a:extLst>
                </a:gridCol>
              </a:tblGrid>
              <a:tr h="0">
                <a:tc gridSpan="11">
                  <a:txBody>
                    <a:bodyPr/>
                    <a:lstStyle/>
                    <a:p>
                      <a:pPr algn="l"/>
                      <a:r>
                        <a:rPr lang="en-IE" sz="1100" dirty="0">
                          <a:effectLst/>
                          <a:latin typeface="Cambria" panose="02040503050406030204" pitchFamily="18" charset="0"/>
                        </a:rPr>
                        <a:t>Indirect effects </a:t>
                      </a:r>
                    </a:p>
                  </a:txBody>
                  <a:tcPr marL="47817" marR="47817" marT="23908" marB="23908" anchor="ctr">
                    <a:lnL>
                      <a:noFill/>
                    </a:lnL>
                    <a:lnR>
                      <a:noFill/>
                    </a:lnR>
                    <a:lnT>
                      <a:noFill/>
                    </a:lnT>
                    <a:lnB w="11906"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351088014"/>
                  </a:ext>
                </a:extLst>
              </a:tr>
              <a:tr h="106311">
                <a:tc gridSpan="9">
                  <a:txBody>
                    <a:bodyPr/>
                    <a:lstStyle/>
                    <a:p>
                      <a:pPr algn="ctr"/>
                      <a:endParaRPr lang="en-IE" sz="1100" dirty="0">
                        <a:effectLst/>
                        <a:latin typeface="Cambria" panose="02040503050406030204" pitchFamily="18" charset="0"/>
                      </a:endParaRP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gridSpan="2">
                  <a:txBody>
                    <a:bodyPr/>
                    <a:lstStyle/>
                    <a:p>
                      <a:pPr algn="ctr"/>
                      <a:r>
                        <a:rPr lang="en-IE" sz="1100">
                          <a:effectLst/>
                          <a:latin typeface="Cambria" panose="02040503050406030204" pitchFamily="18" charset="0"/>
                        </a:rPr>
                        <a:t>95% Confidence Interval</a:t>
                      </a:r>
                    </a:p>
                  </a:txBody>
                  <a:tcPr marL="47817" marR="47817" marT="23908" marB="23908" anchor="ctr">
                    <a:lnL>
                      <a:noFill/>
                    </a:lnL>
                    <a:lnR>
                      <a:noFill/>
                    </a:lnR>
                    <a:lnB w="11906"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extLst>
                  <a:ext uri="{0D108BD9-81ED-4DB2-BD59-A6C34878D82A}">
                    <a16:rowId xmlns:a16="http://schemas.microsoft.com/office/drawing/2014/main" val="3475612201"/>
                  </a:ext>
                </a:extLst>
              </a:tr>
              <a:tr h="92886">
                <a:tc>
                  <a:txBody>
                    <a:bodyPr/>
                    <a:lstStyle/>
                    <a:p>
                      <a:pPr algn="ctr"/>
                      <a:r>
                        <a:rPr lang="en-IE" sz="1100">
                          <a:effectLst/>
                          <a:latin typeface="Cambria" panose="02040503050406030204" pitchFamily="18" charset="0"/>
                        </a:rPr>
                        <a:t> </a:t>
                      </a:r>
                    </a:p>
                  </a:txBody>
                  <a:tcPr marL="47817" marR="47817" marT="23908" marB="23908" anchor="ctr">
                    <a:lnL>
                      <a:noFill/>
                    </a:lnL>
                    <a:lnR>
                      <a:noFill/>
                    </a:lnR>
                    <a:lnT>
                      <a:noFill/>
                    </a:lnT>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 </a:t>
                      </a:r>
                    </a:p>
                  </a:txBody>
                  <a:tcPr marL="47817" marR="47817" marT="23908" marB="23908"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dirty="0">
                          <a:effectLst/>
                          <a:latin typeface="Cambria" panose="02040503050406030204" pitchFamily="18" charset="0"/>
                        </a:rPr>
                        <a:t> </a:t>
                      </a:r>
                    </a:p>
                  </a:txBody>
                  <a:tcPr marL="47817" marR="47817" marT="23908" marB="23908"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 </a:t>
                      </a:r>
                    </a:p>
                  </a:txBody>
                  <a:tcPr marL="47817" marR="47817" marT="23908" marB="23908"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 </a:t>
                      </a:r>
                    </a:p>
                  </a:txBody>
                  <a:tcPr marL="47817" marR="47817" marT="23908" marB="23908"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Estimate</a:t>
                      </a:r>
                    </a:p>
                  </a:txBody>
                  <a:tcPr marL="47817" marR="47817" marT="23908" marB="23908"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Std. Error</a:t>
                      </a:r>
                    </a:p>
                  </a:txBody>
                  <a:tcPr marL="47817" marR="47817" marT="23908" marB="23908"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z-value</a:t>
                      </a:r>
                    </a:p>
                  </a:txBody>
                  <a:tcPr marL="47817" marR="47817" marT="23908" marB="23908"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p</a:t>
                      </a:r>
                    </a:p>
                  </a:txBody>
                  <a:tcPr marL="47817" marR="47817" marT="23908" marB="23908"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Lower</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Upper</a:t>
                      </a:r>
                    </a:p>
                  </a:txBody>
                  <a:tcPr marL="47817" marR="47817" marT="23908" marB="23908" anchor="ctr">
                    <a:lnL>
                      <a:noFill/>
                    </a:lnL>
                    <a:lnR>
                      <a:noFill/>
                    </a:lnR>
                    <a:lnB w="119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8702973"/>
                  </a:ext>
                </a:extLst>
              </a:tr>
              <a:tr h="172502">
                <a:tc>
                  <a:txBody>
                    <a:bodyPr/>
                    <a:lstStyle/>
                    <a:p>
                      <a:pPr algn="l"/>
                      <a:r>
                        <a:rPr lang="en-IE" sz="1100">
                          <a:effectLst/>
                          <a:latin typeface="Cambria" panose="02040503050406030204" pitchFamily="18" charset="0"/>
                        </a:rPr>
                        <a:t>MaxVO2</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l"/>
                      <a:r>
                        <a:rPr lang="en-IE" sz="1100" dirty="0">
                          <a:effectLst/>
                          <a:latin typeface="Cambria" panose="02040503050406030204" pitchFamily="18" charset="0"/>
                        </a:rPr>
                        <a:t>→</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l"/>
                      <a:r>
                        <a:rPr lang="en-IE" sz="1100">
                          <a:effectLst/>
                          <a:latin typeface="Cambria" panose="02040503050406030204" pitchFamily="18" charset="0"/>
                        </a:rPr>
                        <a:t>LC</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l"/>
                      <a:r>
                        <a:rPr lang="en-IE" sz="1100" dirty="0">
                          <a:effectLst/>
                          <a:latin typeface="Cambria" panose="02040503050406030204" pitchFamily="18" charset="0"/>
                        </a:rPr>
                        <a:t>→</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l"/>
                      <a:r>
                        <a:rPr lang="en-IE" sz="1100" dirty="0" err="1">
                          <a:effectLst/>
                          <a:latin typeface="Cambria" panose="02040503050406030204" pitchFamily="18" charset="0"/>
                        </a:rPr>
                        <a:t>BrainPAD</a:t>
                      </a:r>
                      <a:endParaRPr lang="en-IE" sz="1100" dirty="0">
                        <a:effectLst/>
                        <a:latin typeface="Cambria" panose="02040503050406030204" pitchFamily="18" charset="0"/>
                      </a:endParaRP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-0.109</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0.087</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a:effectLst/>
                          <a:latin typeface="Cambria" panose="02040503050406030204" pitchFamily="18" charset="0"/>
                        </a:rPr>
                        <a:t>-1.261</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0.207</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a:effectLst/>
                          <a:latin typeface="Cambria" panose="02040503050406030204" pitchFamily="18" charset="0"/>
                        </a:rPr>
                        <a:t>-0.279</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a:effectLst/>
                          <a:latin typeface="Cambria" panose="02040503050406030204" pitchFamily="18" charset="0"/>
                        </a:rPr>
                        <a:t>0.061</a:t>
                      </a:r>
                    </a:p>
                  </a:txBody>
                  <a:tcPr marL="47817" marR="47817" marT="23908" marB="23908" anchor="ctr">
                    <a:lnL>
                      <a:noFill/>
                    </a:lnL>
                    <a:lnR>
                      <a:noFill/>
                    </a:lnR>
                    <a:lnT w="11906"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00384382"/>
                  </a:ext>
                </a:extLst>
              </a:tr>
              <a:tr h="172502">
                <a:tc>
                  <a:txBody>
                    <a:bodyPr/>
                    <a:lstStyle/>
                    <a:p>
                      <a:pPr algn="l"/>
                      <a:r>
                        <a:rPr lang="en-IE" sz="1100">
                          <a:effectLst/>
                          <a:latin typeface="Cambria" panose="02040503050406030204" pitchFamily="18" charset="0"/>
                        </a:rPr>
                        <a:t>MaxVO2</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a:t>
                      </a:r>
                    </a:p>
                  </a:txBody>
                  <a:tcPr marL="47817" marR="47817" marT="23908" marB="23908" anchor="ctr">
                    <a:lnL>
                      <a:noFill/>
                    </a:lnL>
                    <a:lnR>
                      <a:noFill/>
                    </a:lnR>
                    <a:lnT>
                      <a:noFill/>
                    </a:lnT>
                    <a:lnB>
                      <a:noFill/>
                    </a:lnB>
                  </a:tcPr>
                </a:tc>
                <a:tc>
                  <a:txBody>
                    <a:bodyPr/>
                    <a:lstStyle/>
                    <a:p>
                      <a:pPr algn="l"/>
                      <a:r>
                        <a:rPr lang="en-IE" sz="1100" dirty="0">
                          <a:effectLst/>
                          <a:latin typeface="Cambria" panose="02040503050406030204" pitchFamily="18" charset="0"/>
                        </a:rPr>
                        <a:t>DR</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a:t>
                      </a:r>
                    </a:p>
                  </a:txBody>
                  <a:tcPr marL="47817" marR="47817" marT="23908" marB="23908" anchor="ctr">
                    <a:lnL>
                      <a:noFill/>
                    </a:lnL>
                    <a:lnR>
                      <a:noFill/>
                    </a:lnR>
                    <a:lnT>
                      <a:noFill/>
                    </a:lnT>
                    <a:lnB>
                      <a:noFill/>
                    </a:lnB>
                  </a:tcPr>
                </a:tc>
                <a:tc>
                  <a:txBody>
                    <a:bodyPr/>
                    <a:lstStyle/>
                    <a:p>
                      <a:pPr algn="l"/>
                      <a:r>
                        <a:rPr lang="en-IE" sz="1100" dirty="0" err="1">
                          <a:effectLst/>
                          <a:latin typeface="Cambria" panose="02040503050406030204" pitchFamily="18" charset="0"/>
                        </a:rPr>
                        <a:t>BrainPAD</a:t>
                      </a:r>
                      <a:endParaRPr lang="en-IE" sz="1100" dirty="0">
                        <a:effectLst/>
                        <a:latin typeface="Cambria" panose="02040503050406030204" pitchFamily="18" charset="0"/>
                      </a:endParaRPr>
                    </a:p>
                  </a:txBody>
                  <a:tcPr marL="47817" marR="47817" marT="23908" marB="23908" anchor="ctr">
                    <a:lnL>
                      <a:noFill/>
                    </a:lnL>
                    <a:lnR>
                      <a:noFill/>
                    </a:lnR>
                    <a:lnT>
                      <a:noFill/>
                    </a:lnT>
                    <a:lnB>
                      <a:noFill/>
                    </a:lnB>
                  </a:tcPr>
                </a:tc>
                <a:tc>
                  <a:txBody>
                    <a:bodyPr/>
                    <a:lstStyle/>
                    <a:p>
                      <a:pPr algn="r"/>
                      <a:r>
                        <a:rPr lang="en-IE" sz="1100" dirty="0">
                          <a:effectLst/>
                          <a:latin typeface="Cambria" panose="02040503050406030204" pitchFamily="18" charset="0"/>
                        </a:rPr>
                        <a:t>0.041</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0.071</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0.574</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0.566</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-0.098</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0.179</a:t>
                      </a:r>
                    </a:p>
                  </a:txBody>
                  <a:tcPr marL="47817" marR="47817" marT="23908" marB="23908" anchor="ctr">
                    <a:lnL>
                      <a:noFill/>
                    </a:lnL>
                    <a:lnR>
                      <a:noFill/>
                    </a:lnR>
                    <a:lnT>
                      <a:noFill/>
                    </a:lnT>
                    <a:lnB>
                      <a:noFill/>
                    </a:lnB>
                  </a:tcPr>
                </a:tc>
                <a:extLst>
                  <a:ext uri="{0D108BD9-81ED-4DB2-BD59-A6C34878D82A}">
                    <a16:rowId xmlns:a16="http://schemas.microsoft.com/office/drawing/2014/main" val="179596785"/>
                  </a:ext>
                </a:extLst>
              </a:tr>
              <a:tr h="172502">
                <a:tc>
                  <a:txBody>
                    <a:bodyPr/>
                    <a:lstStyle/>
                    <a:p>
                      <a:pPr algn="l"/>
                      <a:r>
                        <a:rPr lang="en-IE" sz="1100">
                          <a:effectLst/>
                          <a:latin typeface="Cambria" panose="02040503050406030204" pitchFamily="18" charset="0"/>
                        </a:rPr>
                        <a:t>MaxVO2</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MR</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a:t>
                      </a:r>
                    </a:p>
                  </a:txBody>
                  <a:tcPr marL="47817" marR="47817" marT="23908" marB="23908" anchor="ctr">
                    <a:lnL>
                      <a:noFill/>
                    </a:lnL>
                    <a:lnR>
                      <a:noFill/>
                    </a:lnR>
                    <a:lnT>
                      <a:noFill/>
                    </a:lnT>
                    <a:lnB>
                      <a:noFill/>
                    </a:lnB>
                  </a:tcPr>
                </a:tc>
                <a:tc>
                  <a:txBody>
                    <a:bodyPr/>
                    <a:lstStyle/>
                    <a:p>
                      <a:pPr algn="l"/>
                      <a:r>
                        <a:rPr lang="en-IE" sz="1100" dirty="0" err="1">
                          <a:effectLst/>
                          <a:latin typeface="Cambria" panose="02040503050406030204" pitchFamily="18" charset="0"/>
                        </a:rPr>
                        <a:t>BrainPAD</a:t>
                      </a:r>
                      <a:endParaRPr lang="en-IE" sz="1100" dirty="0">
                        <a:effectLst/>
                        <a:latin typeface="Cambria" panose="02040503050406030204" pitchFamily="18" charset="0"/>
                      </a:endParaRP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-0.024</a:t>
                      </a:r>
                    </a:p>
                  </a:txBody>
                  <a:tcPr marL="47817" marR="47817" marT="23908" marB="23908" anchor="ctr">
                    <a:lnL>
                      <a:noFill/>
                    </a:lnL>
                    <a:lnR>
                      <a:noFill/>
                    </a:lnR>
                    <a:lnT>
                      <a:noFill/>
                    </a:lnT>
                    <a:lnB>
                      <a:noFill/>
                    </a:lnB>
                  </a:tcPr>
                </a:tc>
                <a:tc>
                  <a:txBody>
                    <a:bodyPr/>
                    <a:lstStyle/>
                    <a:p>
                      <a:pPr algn="r"/>
                      <a:r>
                        <a:rPr lang="en-IE" sz="1100" dirty="0">
                          <a:effectLst/>
                          <a:latin typeface="Cambria" panose="02040503050406030204" pitchFamily="18" charset="0"/>
                        </a:rPr>
                        <a:t>0.039</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-0.613</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0.540</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-0.099</a:t>
                      </a:r>
                    </a:p>
                  </a:txBody>
                  <a:tcPr marL="47817" marR="47817" marT="23908" marB="23908" anchor="ctr">
                    <a:lnL>
                      <a:noFill/>
                    </a:lnL>
                    <a:lnR>
                      <a:noFill/>
                    </a:lnR>
                    <a:lnT>
                      <a:noFill/>
                    </a:lnT>
                    <a:lnB>
                      <a:noFill/>
                    </a:lnB>
                  </a:tcPr>
                </a:tc>
                <a:tc>
                  <a:txBody>
                    <a:bodyPr/>
                    <a:lstStyle/>
                    <a:p>
                      <a:pPr algn="r"/>
                      <a:r>
                        <a:rPr lang="en-IE" sz="1100" dirty="0">
                          <a:effectLst/>
                          <a:latin typeface="Cambria" panose="02040503050406030204" pitchFamily="18" charset="0"/>
                        </a:rPr>
                        <a:t>0.052</a:t>
                      </a:r>
                    </a:p>
                  </a:txBody>
                  <a:tcPr marL="47817" marR="47817" marT="23908" marB="23908" anchor="ctr">
                    <a:lnL>
                      <a:noFill/>
                    </a:lnL>
                    <a:lnR>
                      <a:noFill/>
                    </a:lnR>
                    <a:lnT>
                      <a:noFill/>
                    </a:lnT>
                    <a:lnB>
                      <a:noFill/>
                    </a:lnB>
                  </a:tcPr>
                </a:tc>
                <a:extLst>
                  <a:ext uri="{0D108BD9-81ED-4DB2-BD59-A6C34878D82A}">
                    <a16:rowId xmlns:a16="http://schemas.microsoft.com/office/drawing/2014/main" val="3509782652"/>
                  </a:ext>
                </a:extLst>
              </a:tr>
              <a:tr h="172502">
                <a:tc>
                  <a:txBody>
                    <a:bodyPr/>
                    <a:lstStyle/>
                    <a:p>
                      <a:pPr algn="l"/>
                      <a:r>
                        <a:rPr lang="en-IE" sz="1100">
                          <a:effectLst/>
                          <a:latin typeface="Cambria" panose="02040503050406030204" pitchFamily="18" charset="0"/>
                        </a:rPr>
                        <a:t>MaxVO2</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a:t>
                      </a:r>
                    </a:p>
                  </a:txBody>
                  <a:tcPr marL="47817" marR="47817" marT="23908" marB="23908" anchor="ctr">
                    <a:lnL>
                      <a:noFill/>
                    </a:lnL>
                    <a:lnR>
                      <a:noFill/>
                    </a:lnR>
                    <a:lnT>
                      <a:noFill/>
                    </a:lnT>
                    <a:lnB>
                      <a:noFill/>
                    </a:lnB>
                  </a:tcPr>
                </a:tc>
                <a:tc>
                  <a:txBody>
                    <a:bodyPr/>
                    <a:lstStyle/>
                    <a:p>
                      <a:pPr algn="l"/>
                      <a:r>
                        <a:rPr lang="en-IE" sz="1100" dirty="0">
                          <a:effectLst/>
                          <a:latin typeface="Cambria" panose="02040503050406030204" pitchFamily="18" charset="0"/>
                        </a:rPr>
                        <a:t>VTA</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BrainPAD</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-0.034</a:t>
                      </a:r>
                    </a:p>
                  </a:txBody>
                  <a:tcPr marL="47817" marR="47817" marT="23908" marB="23908" anchor="ctr">
                    <a:lnL>
                      <a:noFill/>
                    </a:lnL>
                    <a:lnR>
                      <a:noFill/>
                    </a:lnR>
                    <a:lnT>
                      <a:noFill/>
                    </a:lnT>
                    <a:lnB>
                      <a:noFill/>
                    </a:lnB>
                  </a:tcPr>
                </a:tc>
                <a:tc>
                  <a:txBody>
                    <a:bodyPr/>
                    <a:lstStyle/>
                    <a:p>
                      <a:pPr algn="r"/>
                      <a:r>
                        <a:rPr lang="en-IE" sz="1100" dirty="0">
                          <a:effectLst/>
                          <a:latin typeface="Cambria" panose="02040503050406030204" pitchFamily="18" charset="0"/>
                        </a:rPr>
                        <a:t>0.067</a:t>
                      </a:r>
                    </a:p>
                  </a:txBody>
                  <a:tcPr marL="47817" marR="47817" marT="23908" marB="23908" anchor="ctr">
                    <a:lnL>
                      <a:noFill/>
                    </a:lnL>
                    <a:lnR>
                      <a:noFill/>
                    </a:lnR>
                    <a:lnT>
                      <a:noFill/>
                    </a:lnT>
                    <a:lnB>
                      <a:noFill/>
                    </a:lnB>
                  </a:tcPr>
                </a:tc>
                <a:tc>
                  <a:txBody>
                    <a:bodyPr/>
                    <a:lstStyle/>
                    <a:p>
                      <a:pPr algn="r"/>
                      <a:r>
                        <a:rPr lang="en-IE" sz="1100" dirty="0">
                          <a:effectLst/>
                          <a:latin typeface="Cambria" panose="02040503050406030204" pitchFamily="18" charset="0"/>
                        </a:rPr>
                        <a:t>-0.507</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0.612</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-0.166</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0.098</a:t>
                      </a:r>
                    </a:p>
                  </a:txBody>
                  <a:tcPr marL="47817" marR="47817" marT="23908" marB="23908" anchor="ctr">
                    <a:lnL>
                      <a:noFill/>
                    </a:lnL>
                    <a:lnR>
                      <a:noFill/>
                    </a:lnR>
                    <a:lnT>
                      <a:noFill/>
                    </a:lnT>
                    <a:lnB>
                      <a:noFill/>
                    </a:lnB>
                  </a:tcPr>
                </a:tc>
                <a:extLst>
                  <a:ext uri="{0D108BD9-81ED-4DB2-BD59-A6C34878D82A}">
                    <a16:rowId xmlns:a16="http://schemas.microsoft.com/office/drawing/2014/main" val="850121609"/>
                  </a:ext>
                </a:extLst>
              </a:tr>
              <a:tr h="172502">
                <a:tc>
                  <a:txBody>
                    <a:bodyPr/>
                    <a:lstStyle/>
                    <a:p>
                      <a:pPr algn="l"/>
                      <a:r>
                        <a:rPr lang="en-IE" sz="1100">
                          <a:effectLst/>
                          <a:latin typeface="Cambria" panose="02040503050406030204" pitchFamily="18" charset="0"/>
                        </a:rPr>
                        <a:t>MaxVO2</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NMB</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a:t>
                      </a:r>
                    </a:p>
                  </a:txBody>
                  <a:tcPr marL="47817" marR="47817" marT="23908" marB="23908" anchor="ctr">
                    <a:lnL>
                      <a:noFill/>
                    </a:lnL>
                    <a:lnR>
                      <a:noFill/>
                    </a:lnR>
                    <a:lnT>
                      <a:noFill/>
                    </a:lnT>
                    <a:lnB>
                      <a:noFill/>
                    </a:lnB>
                  </a:tcPr>
                </a:tc>
                <a:tc>
                  <a:txBody>
                    <a:bodyPr/>
                    <a:lstStyle/>
                    <a:p>
                      <a:pPr algn="l"/>
                      <a:r>
                        <a:rPr lang="en-IE" sz="1100">
                          <a:effectLst/>
                          <a:latin typeface="Cambria" panose="02040503050406030204" pitchFamily="18" charset="0"/>
                        </a:rPr>
                        <a:t>BrainPAD</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-0.007</a:t>
                      </a:r>
                    </a:p>
                  </a:txBody>
                  <a:tcPr marL="47817" marR="47817" marT="23908" marB="23908" anchor="ctr">
                    <a:lnL>
                      <a:noFill/>
                    </a:lnL>
                    <a:lnR>
                      <a:noFill/>
                    </a:lnR>
                    <a:lnT>
                      <a:noFill/>
                    </a:lnT>
                    <a:lnB>
                      <a:noFill/>
                    </a:lnB>
                  </a:tcPr>
                </a:tc>
                <a:tc>
                  <a:txBody>
                    <a:bodyPr/>
                    <a:lstStyle/>
                    <a:p>
                      <a:pPr algn="r"/>
                      <a:r>
                        <a:rPr lang="en-IE" sz="1100">
                          <a:effectLst/>
                          <a:latin typeface="Cambria" panose="02040503050406030204" pitchFamily="18" charset="0"/>
                        </a:rPr>
                        <a:t>0.051</a:t>
                      </a:r>
                    </a:p>
                  </a:txBody>
                  <a:tcPr marL="47817" marR="47817" marT="23908" marB="23908" anchor="ctr">
                    <a:lnL>
                      <a:noFill/>
                    </a:lnL>
                    <a:lnR>
                      <a:noFill/>
                    </a:lnR>
                    <a:lnT>
                      <a:noFill/>
                    </a:lnT>
                    <a:lnB>
                      <a:noFill/>
                    </a:lnB>
                  </a:tcPr>
                </a:tc>
                <a:tc>
                  <a:txBody>
                    <a:bodyPr/>
                    <a:lstStyle/>
                    <a:p>
                      <a:pPr algn="r"/>
                      <a:r>
                        <a:rPr lang="en-IE" sz="1100" dirty="0">
                          <a:effectLst/>
                          <a:latin typeface="Cambria" panose="02040503050406030204" pitchFamily="18" charset="0"/>
                        </a:rPr>
                        <a:t>-0.148</a:t>
                      </a:r>
                    </a:p>
                  </a:txBody>
                  <a:tcPr marL="47817" marR="47817" marT="23908" marB="23908" anchor="ctr">
                    <a:lnL>
                      <a:noFill/>
                    </a:lnL>
                    <a:lnR>
                      <a:noFill/>
                    </a:lnR>
                    <a:lnT>
                      <a:noFill/>
                    </a:lnT>
                    <a:lnB>
                      <a:noFill/>
                    </a:lnB>
                  </a:tcPr>
                </a:tc>
                <a:tc>
                  <a:txBody>
                    <a:bodyPr/>
                    <a:lstStyle/>
                    <a:p>
                      <a:pPr algn="r"/>
                      <a:r>
                        <a:rPr lang="en-IE" sz="1100" dirty="0">
                          <a:effectLst/>
                          <a:latin typeface="Cambria" panose="02040503050406030204" pitchFamily="18" charset="0"/>
                        </a:rPr>
                        <a:t>0.883</a:t>
                      </a:r>
                    </a:p>
                  </a:txBody>
                  <a:tcPr marL="47817" marR="47817" marT="23908" marB="23908" anchor="ctr">
                    <a:lnL>
                      <a:noFill/>
                    </a:lnL>
                    <a:lnR>
                      <a:noFill/>
                    </a:lnR>
                    <a:lnT>
                      <a:noFill/>
                    </a:lnT>
                    <a:lnB>
                      <a:noFill/>
                    </a:lnB>
                  </a:tcPr>
                </a:tc>
                <a:tc>
                  <a:txBody>
                    <a:bodyPr/>
                    <a:lstStyle/>
                    <a:p>
                      <a:pPr algn="r"/>
                      <a:r>
                        <a:rPr lang="en-IE" sz="1100" dirty="0">
                          <a:effectLst/>
                          <a:latin typeface="Cambria" panose="02040503050406030204" pitchFamily="18" charset="0"/>
                        </a:rPr>
                        <a:t>-0.107</a:t>
                      </a:r>
                    </a:p>
                  </a:txBody>
                  <a:tcPr marL="47817" marR="47817" marT="23908" marB="23908" anchor="ctr">
                    <a:lnL>
                      <a:noFill/>
                    </a:lnL>
                    <a:lnR>
                      <a:noFill/>
                    </a:lnR>
                    <a:lnT>
                      <a:noFill/>
                    </a:lnT>
                    <a:lnB>
                      <a:noFill/>
                    </a:lnB>
                  </a:tcPr>
                </a:tc>
                <a:tc>
                  <a:txBody>
                    <a:bodyPr/>
                    <a:lstStyle/>
                    <a:p>
                      <a:pPr algn="r"/>
                      <a:r>
                        <a:rPr lang="en-IE" sz="1100" dirty="0">
                          <a:effectLst/>
                          <a:latin typeface="Cambria" panose="02040503050406030204" pitchFamily="18" charset="0"/>
                        </a:rPr>
                        <a:t>0.092</a:t>
                      </a:r>
                    </a:p>
                  </a:txBody>
                  <a:tcPr marL="47817" marR="47817" marT="23908" marB="23908" anchor="ctr">
                    <a:lnL>
                      <a:noFill/>
                    </a:lnL>
                    <a:lnR>
                      <a:noFill/>
                    </a:lnR>
                    <a:lnT>
                      <a:noFill/>
                    </a:lnT>
                    <a:lnB>
                      <a:noFill/>
                    </a:lnB>
                  </a:tcPr>
                </a:tc>
                <a:extLst>
                  <a:ext uri="{0D108BD9-81ED-4DB2-BD59-A6C34878D82A}">
                    <a16:rowId xmlns:a16="http://schemas.microsoft.com/office/drawing/2014/main" val="4052877450"/>
                  </a:ext>
                </a:extLst>
              </a:tr>
              <a:tr h="0">
                <a:tc gridSpan="11">
                  <a:txBody>
                    <a:bodyPr/>
                    <a:lstStyle/>
                    <a:p>
                      <a:pPr algn="r"/>
                      <a:endParaRPr lang="en-IE" sz="1100" dirty="0">
                        <a:effectLst/>
                        <a:latin typeface="Cambria" panose="02040503050406030204" pitchFamily="18" charset="0"/>
                      </a:endParaRPr>
                    </a:p>
                  </a:txBody>
                  <a:tcPr marL="47817" marR="47817" marT="23908" marB="23908" anchor="ctr">
                    <a:lnL>
                      <a:noFill/>
                    </a:lnL>
                    <a:lnR>
                      <a:noFill/>
                    </a:lnR>
                    <a:lnT>
                      <a:noFill/>
                    </a:lnT>
                    <a:lnB w="18974"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2979280426"/>
                  </a:ext>
                </a:extLst>
              </a:tr>
              <a:tr h="0">
                <a:tc gridSpan="11">
                  <a:txBody>
                    <a:bodyPr/>
                    <a:lstStyle/>
                    <a:p>
                      <a:pPr algn="l"/>
                      <a:r>
                        <a:rPr lang="en-IE" sz="1100" i="1" dirty="0">
                          <a:effectLst/>
                          <a:latin typeface="Cambria" panose="02040503050406030204" pitchFamily="18" charset="0"/>
                        </a:rPr>
                        <a:t>Note.</a:t>
                      </a:r>
                      <a:r>
                        <a:rPr lang="en-IE" sz="1100" dirty="0">
                          <a:effectLst/>
                          <a:latin typeface="Cambria" panose="02040503050406030204" pitchFamily="18" charset="0"/>
                        </a:rPr>
                        <a:t>  Delta method standard errors, normal theory confidence intervals, ML estimator.</a:t>
                      </a:r>
                    </a:p>
                  </a:txBody>
                  <a:tcPr marL="47817" marR="47817" marT="23908" marB="23908" anchor="ctr">
                    <a:lnL>
                      <a:noFill/>
                    </a:lnL>
                    <a:lnR>
                      <a:noFill/>
                    </a:lnR>
                    <a:lnT w="18974"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3816436683"/>
                  </a:ext>
                </a:extLst>
              </a:tr>
            </a:tbl>
          </a:graphicData>
        </a:graphic>
      </p:graphicFrame>
      <p:graphicFrame>
        <p:nvGraphicFramePr>
          <p:cNvPr id="12" name="Table 11">
            <a:extLst>
              <a:ext uri="{FF2B5EF4-FFF2-40B4-BE49-F238E27FC236}">
                <a16:creationId xmlns:a16="http://schemas.microsoft.com/office/drawing/2014/main" id="{1C9787C6-5F81-0C4B-A934-5E66BABBE484}"/>
              </a:ext>
            </a:extLst>
          </p:cNvPr>
          <p:cNvGraphicFramePr>
            <a:graphicFrameLocks noGrp="1"/>
          </p:cNvGraphicFramePr>
          <p:nvPr/>
        </p:nvGraphicFramePr>
        <p:xfrm>
          <a:off x="234411" y="4321927"/>
          <a:ext cx="8028873" cy="1554480"/>
        </p:xfrm>
        <a:graphic>
          <a:graphicData uri="http://schemas.openxmlformats.org/drawingml/2006/table">
            <a:tbl>
              <a:tblPr/>
              <a:tblGrid>
                <a:gridCol w="892097">
                  <a:extLst>
                    <a:ext uri="{9D8B030D-6E8A-4147-A177-3AD203B41FA5}">
                      <a16:colId xmlns:a16="http://schemas.microsoft.com/office/drawing/2014/main" val="2206507624"/>
                    </a:ext>
                  </a:extLst>
                </a:gridCol>
                <a:gridCol w="892097">
                  <a:extLst>
                    <a:ext uri="{9D8B030D-6E8A-4147-A177-3AD203B41FA5}">
                      <a16:colId xmlns:a16="http://schemas.microsoft.com/office/drawing/2014/main" val="4043788914"/>
                    </a:ext>
                  </a:extLst>
                </a:gridCol>
                <a:gridCol w="892097">
                  <a:extLst>
                    <a:ext uri="{9D8B030D-6E8A-4147-A177-3AD203B41FA5}">
                      <a16:colId xmlns:a16="http://schemas.microsoft.com/office/drawing/2014/main" val="3619548995"/>
                    </a:ext>
                  </a:extLst>
                </a:gridCol>
                <a:gridCol w="892097">
                  <a:extLst>
                    <a:ext uri="{9D8B030D-6E8A-4147-A177-3AD203B41FA5}">
                      <a16:colId xmlns:a16="http://schemas.microsoft.com/office/drawing/2014/main" val="3058137428"/>
                    </a:ext>
                  </a:extLst>
                </a:gridCol>
                <a:gridCol w="892097">
                  <a:extLst>
                    <a:ext uri="{9D8B030D-6E8A-4147-A177-3AD203B41FA5}">
                      <a16:colId xmlns:a16="http://schemas.microsoft.com/office/drawing/2014/main" val="2521478453"/>
                    </a:ext>
                  </a:extLst>
                </a:gridCol>
                <a:gridCol w="892097">
                  <a:extLst>
                    <a:ext uri="{9D8B030D-6E8A-4147-A177-3AD203B41FA5}">
                      <a16:colId xmlns:a16="http://schemas.microsoft.com/office/drawing/2014/main" val="564526689"/>
                    </a:ext>
                  </a:extLst>
                </a:gridCol>
                <a:gridCol w="892097">
                  <a:extLst>
                    <a:ext uri="{9D8B030D-6E8A-4147-A177-3AD203B41FA5}">
                      <a16:colId xmlns:a16="http://schemas.microsoft.com/office/drawing/2014/main" val="1626470981"/>
                    </a:ext>
                  </a:extLst>
                </a:gridCol>
                <a:gridCol w="892097">
                  <a:extLst>
                    <a:ext uri="{9D8B030D-6E8A-4147-A177-3AD203B41FA5}">
                      <a16:colId xmlns:a16="http://schemas.microsoft.com/office/drawing/2014/main" val="1369691091"/>
                    </a:ext>
                  </a:extLst>
                </a:gridCol>
                <a:gridCol w="892097">
                  <a:extLst>
                    <a:ext uri="{9D8B030D-6E8A-4147-A177-3AD203B41FA5}">
                      <a16:colId xmlns:a16="http://schemas.microsoft.com/office/drawing/2014/main" val="92270181"/>
                    </a:ext>
                  </a:extLst>
                </a:gridCol>
              </a:tblGrid>
              <a:tr h="127137">
                <a:tc gridSpan="9">
                  <a:txBody>
                    <a:bodyPr/>
                    <a:lstStyle/>
                    <a:p>
                      <a:pPr algn="l"/>
                      <a:r>
                        <a:rPr lang="en-IE" sz="1100">
                          <a:effectLst/>
                          <a:latin typeface="Cambria" panose="02040503050406030204" pitchFamily="18" charset="0"/>
                        </a:rPr>
                        <a:t>Total effects </a:t>
                      </a:r>
                    </a:p>
                  </a:txBody>
                  <a:tcPr anchor="ctr">
                    <a:lnL>
                      <a:noFill/>
                    </a:lnL>
                    <a:lnR>
                      <a:noFill/>
                    </a:lnR>
                    <a:lnT>
                      <a:noFill/>
                    </a:lnT>
                    <a:lnB w="11906"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3545502463"/>
                  </a:ext>
                </a:extLst>
              </a:tr>
              <a:tr h="127137">
                <a:tc gridSpan="7">
                  <a:txBody>
                    <a:bodyPr/>
                    <a:lstStyle/>
                    <a:p>
                      <a:pPr algn="ctr"/>
                      <a:endParaRPr lang="en-IE" sz="1100">
                        <a:effectLst/>
                        <a:latin typeface="Cambria" panose="02040503050406030204" pitchFamily="18" charset="0"/>
                      </a:endParaRPr>
                    </a:p>
                  </a:txBody>
                  <a:tcPr anchor="ctr">
                    <a:lnL>
                      <a:noFill/>
                    </a:lnL>
                    <a:lnR>
                      <a:noFill/>
                    </a:lnR>
                    <a:lnT w="11906"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gridSpan="2">
                  <a:txBody>
                    <a:bodyPr/>
                    <a:lstStyle/>
                    <a:p>
                      <a:pPr algn="ctr"/>
                      <a:r>
                        <a:rPr lang="en-IE" sz="1100">
                          <a:effectLst/>
                          <a:latin typeface="Cambria" panose="02040503050406030204" pitchFamily="18" charset="0"/>
                        </a:rPr>
                        <a:t>95% Confidence Interval</a:t>
                      </a:r>
                    </a:p>
                  </a:txBody>
                  <a:tcPr anchor="ctr">
                    <a:lnL>
                      <a:noFill/>
                    </a:lnL>
                    <a:lnR>
                      <a:noFill/>
                    </a:lnR>
                    <a:lnB w="11906"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extLst>
                  <a:ext uri="{0D108BD9-81ED-4DB2-BD59-A6C34878D82A}">
                    <a16:rowId xmlns:a16="http://schemas.microsoft.com/office/drawing/2014/main" val="1287327702"/>
                  </a:ext>
                </a:extLst>
              </a:tr>
              <a:tr h="127137">
                <a:tc>
                  <a:txBody>
                    <a:bodyPr/>
                    <a:lstStyle/>
                    <a:p>
                      <a:pPr algn="ctr"/>
                      <a:r>
                        <a:rPr lang="en-IE" sz="1100">
                          <a:effectLst/>
                          <a:latin typeface="Cambria" panose="02040503050406030204" pitchFamily="18" charset="0"/>
                        </a:rPr>
                        <a:t> </a:t>
                      </a:r>
                    </a:p>
                  </a:txBody>
                  <a:tcPr anchor="ctr">
                    <a:lnL>
                      <a:noFill/>
                    </a:lnL>
                    <a:lnR>
                      <a:noFill/>
                    </a:lnR>
                    <a:lnT>
                      <a:noFill/>
                    </a:lnT>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 </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 </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Estimate</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Std. Error</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z-value</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p</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Lower</a:t>
                      </a:r>
                    </a:p>
                  </a:txBody>
                  <a:tcPr anchor="ctr">
                    <a:lnL>
                      <a:noFill/>
                    </a:lnL>
                    <a:lnR>
                      <a:noFill/>
                    </a:lnR>
                    <a:lnT w="11906" cap="flat" cmpd="sng" algn="ctr">
                      <a:solidFill>
                        <a:srgbClr val="000000"/>
                      </a:solidFill>
                      <a:prstDash val="solid"/>
                      <a:round/>
                      <a:headEnd type="none" w="med" len="med"/>
                      <a:tailEnd type="none" w="med" len="med"/>
                    </a:lnT>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Upper</a:t>
                      </a:r>
                    </a:p>
                  </a:txBody>
                  <a:tcPr anchor="ctr">
                    <a:lnL>
                      <a:noFill/>
                    </a:lnL>
                    <a:lnR>
                      <a:noFill/>
                    </a:lnR>
                    <a:lnB w="119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7520588"/>
                  </a:ext>
                </a:extLst>
              </a:tr>
              <a:tr h="127137">
                <a:tc>
                  <a:txBody>
                    <a:bodyPr/>
                    <a:lstStyle/>
                    <a:p>
                      <a:pPr algn="l"/>
                      <a:r>
                        <a:rPr lang="en-IE" sz="1100">
                          <a:effectLst/>
                          <a:latin typeface="Cambria" panose="02040503050406030204" pitchFamily="18" charset="0"/>
                        </a:rPr>
                        <a:t>MaxVO2</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l"/>
                      <a:r>
                        <a:rPr lang="en-IE" sz="1100" dirty="0">
                          <a:effectLst/>
                          <a:latin typeface="Cambria" panose="02040503050406030204" pitchFamily="18" charset="0"/>
                        </a:rPr>
                        <a:t>→</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l"/>
                      <a:r>
                        <a:rPr lang="en-IE" sz="1100" dirty="0" err="1">
                          <a:effectLst/>
                          <a:latin typeface="Cambria" panose="02040503050406030204" pitchFamily="18" charset="0"/>
                        </a:rPr>
                        <a:t>BrainPAD</a:t>
                      </a:r>
                      <a:endParaRPr lang="en-IE" sz="1100" dirty="0">
                        <a:effectLst/>
                        <a:latin typeface="Cambria" panose="02040503050406030204" pitchFamily="18" charset="0"/>
                      </a:endParaRP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0.298</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0.195</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1.527</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0.127</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-0.085</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0.680</a:t>
                      </a:r>
                    </a:p>
                  </a:txBody>
                  <a:tcPr anchor="ctr">
                    <a:lnL>
                      <a:noFill/>
                    </a:lnL>
                    <a:lnR>
                      <a:noFill/>
                    </a:lnR>
                    <a:lnT w="11906"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95677308"/>
                  </a:ext>
                </a:extLst>
              </a:tr>
              <a:tr h="127137">
                <a:tc gridSpan="9">
                  <a:txBody>
                    <a:bodyPr/>
                    <a:lstStyle/>
                    <a:p>
                      <a:pPr algn="r"/>
                      <a:endParaRPr lang="en-IE" sz="1100">
                        <a:effectLst/>
                        <a:latin typeface="Cambria" panose="02040503050406030204" pitchFamily="18" charset="0"/>
                      </a:endParaRPr>
                    </a:p>
                  </a:txBody>
                  <a:tcPr anchor="ctr">
                    <a:lnL>
                      <a:noFill/>
                    </a:lnL>
                    <a:lnR>
                      <a:noFill/>
                    </a:lnR>
                    <a:lnT>
                      <a:noFill/>
                    </a:lnT>
                    <a:lnB w="18974"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3741144631"/>
                  </a:ext>
                </a:extLst>
              </a:tr>
              <a:tr h="127137">
                <a:tc gridSpan="9">
                  <a:txBody>
                    <a:bodyPr/>
                    <a:lstStyle/>
                    <a:p>
                      <a:pPr algn="l"/>
                      <a:r>
                        <a:rPr lang="en-IE" sz="1100" i="1" dirty="0">
                          <a:effectLst/>
                          <a:latin typeface="Cambria" panose="02040503050406030204" pitchFamily="18" charset="0"/>
                        </a:rPr>
                        <a:t>Note.</a:t>
                      </a:r>
                      <a:r>
                        <a:rPr lang="en-IE" sz="1100" dirty="0">
                          <a:effectLst/>
                          <a:latin typeface="Cambria" panose="02040503050406030204" pitchFamily="18" charset="0"/>
                        </a:rPr>
                        <a:t>  Delta method standard errors, normal theory confidence intervals, ML estimator.</a:t>
                      </a:r>
                    </a:p>
                  </a:txBody>
                  <a:tcPr anchor="ctr">
                    <a:lnL>
                      <a:noFill/>
                    </a:lnL>
                    <a:lnR>
                      <a:noFill/>
                    </a:lnR>
                    <a:lnT w="18974"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3152506161"/>
                  </a:ext>
                </a:extLst>
              </a:tr>
            </a:tbl>
          </a:graphicData>
        </a:graphic>
      </p:graphicFrame>
      <p:graphicFrame>
        <p:nvGraphicFramePr>
          <p:cNvPr id="13" name="Table 12">
            <a:extLst>
              <a:ext uri="{FF2B5EF4-FFF2-40B4-BE49-F238E27FC236}">
                <a16:creationId xmlns:a16="http://schemas.microsoft.com/office/drawing/2014/main" id="{AF19EEE9-168F-5C49-B2E9-C33D5AD2A080}"/>
              </a:ext>
            </a:extLst>
          </p:cNvPr>
          <p:cNvGraphicFramePr>
            <a:graphicFrameLocks noGrp="1"/>
          </p:cNvGraphicFramePr>
          <p:nvPr/>
        </p:nvGraphicFramePr>
        <p:xfrm>
          <a:off x="221344" y="6092001"/>
          <a:ext cx="7965378" cy="1554480"/>
        </p:xfrm>
        <a:graphic>
          <a:graphicData uri="http://schemas.openxmlformats.org/drawingml/2006/table">
            <a:tbl>
              <a:tblPr/>
              <a:tblGrid>
                <a:gridCol w="885042">
                  <a:extLst>
                    <a:ext uri="{9D8B030D-6E8A-4147-A177-3AD203B41FA5}">
                      <a16:colId xmlns:a16="http://schemas.microsoft.com/office/drawing/2014/main" val="4002308194"/>
                    </a:ext>
                  </a:extLst>
                </a:gridCol>
                <a:gridCol w="885042">
                  <a:extLst>
                    <a:ext uri="{9D8B030D-6E8A-4147-A177-3AD203B41FA5}">
                      <a16:colId xmlns:a16="http://schemas.microsoft.com/office/drawing/2014/main" val="1662621257"/>
                    </a:ext>
                  </a:extLst>
                </a:gridCol>
                <a:gridCol w="885042">
                  <a:extLst>
                    <a:ext uri="{9D8B030D-6E8A-4147-A177-3AD203B41FA5}">
                      <a16:colId xmlns:a16="http://schemas.microsoft.com/office/drawing/2014/main" val="1912619035"/>
                    </a:ext>
                  </a:extLst>
                </a:gridCol>
                <a:gridCol w="885042">
                  <a:extLst>
                    <a:ext uri="{9D8B030D-6E8A-4147-A177-3AD203B41FA5}">
                      <a16:colId xmlns:a16="http://schemas.microsoft.com/office/drawing/2014/main" val="1170720458"/>
                    </a:ext>
                  </a:extLst>
                </a:gridCol>
                <a:gridCol w="885042">
                  <a:extLst>
                    <a:ext uri="{9D8B030D-6E8A-4147-A177-3AD203B41FA5}">
                      <a16:colId xmlns:a16="http://schemas.microsoft.com/office/drawing/2014/main" val="1081347968"/>
                    </a:ext>
                  </a:extLst>
                </a:gridCol>
                <a:gridCol w="885042">
                  <a:extLst>
                    <a:ext uri="{9D8B030D-6E8A-4147-A177-3AD203B41FA5}">
                      <a16:colId xmlns:a16="http://schemas.microsoft.com/office/drawing/2014/main" val="3966214812"/>
                    </a:ext>
                  </a:extLst>
                </a:gridCol>
                <a:gridCol w="885042">
                  <a:extLst>
                    <a:ext uri="{9D8B030D-6E8A-4147-A177-3AD203B41FA5}">
                      <a16:colId xmlns:a16="http://schemas.microsoft.com/office/drawing/2014/main" val="3646764647"/>
                    </a:ext>
                  </a:extLst>
                </a:gridCol>
                <a:gridCol w="885042">
                  <a:extLst>
                    <a:ext uri="{9D8B030D-6E8A-4147-A177-3AD203B41FA5}">
                      <a16:colId xmlns:a16="http://schemas.microsoft.com/office/drawing/2014/main" val="7601483"/>
                    </a:ext>
                  </a:extLst>
                </a:gridCol>
                <a:gridCol w="885042">
                  <a:extLst>
                    <a:ext uri="{9D8B030D-6E8A-4147-A177-3AD203B41FA5}">
                      <a16:colId xmlns:a16="http://schemas.microsoft.com/office/drawing/2014/main" val="2011436692"/>
                    </a:ext>
                  </a:extLst>
                </a:gridCol>
              </a:tblGrid>
              <a:tr h="0">
                <a:tc gridSpan="9">
                  <a:txBody>
                    <a:bodyPr/>
                    <a:lstStyle/>
                    <a:p>
                      <a:pPr algn="l"/>
                      <a:r>
                        <a:rPr lang="en-IE" sz="1100">
                          <a:effectLst/>
                          <a:latin typeface="Cambria" panose="02040503050406030204" pitchFamily="18" charset="0"/>
                        </a:rPr>
                        <a:t>Total indirect effects </a:t>
                      </a:r>
                    </a:p>
                  </a:txBody>
                  <a:tcPr anchor="ctr">
                    <a:lnL>
                      <a:noFill/>
                    </a:lnL>
                    <a:lnR>
                      <a:noFill/>
                    </a:lnR>
                    <a:lnT>
                      <a:noFill/>
                    </a:lnT>
                    <a:lnB w="11906"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2908842108"/>
                  </a:ext>
                </a:extLst>
              </a:tr>
              <a:tr h="0">
                <a:tc gridSpan="7">
                  <a:txBody>
                    <a:bodyPr/>
                    <a:lstStyle/>
                    <a:p>
                      <a:pPr algn="ctr"/>
                      <a:endParaRPr lang="en-IE" sz="1100">
                        <a:effectLst/>
                        <a:latin typeface="Cambria" panose="02040503050406030204" pitchFamily="18" charset="0"/>
                      </a:endParaRPr>
                    </a:p>
                  </a:txBody>
                  <a:tcPr anchor="ctr">
                    <a:lnL>
                      <a:noFill/>
                    </a:lnL>
                    <a:lnR>
                      <a:noFill/>
                    </a:lnR>
                    <a:lnT w="11906"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gridSpan="2">
                  <a:txBody>
                    <a:bodyPr/>
                    <a:lstStyle/>
                    <a:p>
                      <a:pPr algn="ctr"/>
                      <a:r>
                        <a:rPr lang="en-IE" sz="1100">
                          <a:effectLst/>
                          <a:latin typeface="Cambria" panose="02040503050406030204" pitchFamily="18" charset="0"/>
                        </a:rPr>
                        <a:t>95% Confidence Interval</a:t>
                      </a:r>
                    </a:p>
                  </a:txBody>
                  <a:tcPr anchor="ctr">
                    <a:lnL>
                      <a:noFill/>
                    </a:lnL>
                    <a:lnR>
                      <a:noFill/>
                    </a:lnR>
                    <a:lnB w="11906"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tcPr>
                </a:tc>
                <a:extLst>
                  <a:ext uri="{0D108BD9-81ED-4DB2-BD59-A6C34878D82A}">
                    <a16:rowId xmlns:a16="http://schemas.microsoft.com/office/drawing/2014/main" val="76880156"/>
                  </a:ext>
                </a:extLst>
              </a:tr>
              <a:tr h="0">
                <a:tc>
                  <a:txBody>
                    <a:bodyPr/>
                    <a:lstStyle/>
                    <a:p>
                      <a:pPr algn="ctr"/>
                      <a:r>
                        <a:rPr lang="en-IE" sz="1100">
                          <a:effectLst/>
                          <a:latin typeface="Cambria" panose="02040503050406030204" pitchFamily="18" charset="0"/>
                        </a:rPr>
                        <a:t> </a:t>
                      </a:r>
                    </a:p>
                  </a:txBody>
                  <a:tcPr anchor="ctr">
                    <a:lnL>
                      <a:noFill/>
                    </a:lnL>
                    <a:lnR>
                      <a:noFill/>
                    </a:lnR>
                    <a:lnT>
                      <a:noFill/>
                    </a:lnT>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 </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 </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Estimate</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Std. Error</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z-value</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p</a:t>
                      </a:r>
                    </a:p>
                  </a:txBody>
                  <a:tcPr anchor="ctr">
                    <a:lnL>
                      <a:noFill/>
                    </a:lnL>
                    <a:lnR>
                      <a:noFill/>
                    </a:lnR>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Lower</a:t>
                      </a:r>
                    </a:p>
                  </a:txBody>
                  <a:tcPr anchor="ctr">
                    <a:lnL>
                      <a:noFill/>
                    </a:lnL>
                    <a:lnR>
                      <a:noFill/>
                    </a:lnR>
                    <a:lnT w="11906" cap="flat" cmpd="sng" algn="ctr">
                      <a:solidFill>
                        <a:srgbClr val="000000"/>
                      </a:solidFill>
                      <a:prstDash val="solid"/>
                      <a:round/>
                      <a:headEnd type="none" w="med" len="med"/>
                      <a:tailEnd type="none" w="med" len="med"/>
                    </a:lnT>
                    <a:lnB w="11906" cap="flat" cmpd="sng" algn="ctr">
                      <a:solidFill>
                        <a:srgbClr val="000000"/>
                      </a:solidFill>
                      <a:prstDash val="solid"/>
                      <a:round/>
                      <a:headEnd type="none" w="med" len="med"/>
                      <a:tailEnd type="none" w="med" len="med"/>
                    </a:lnB>
                  </a:tcPr>
                </a:tc>
                <a:tc>
                  <a:txBody>
                    <a:bodyPr/>
                    <a:lstStyle/>
                    <a:p>
                      <a:pPr algn="ctr"/>
                      <a:r>
                        <a:rPr lang="en-IE" sz="1100">
                          <a:effectLst/>
                          <a:latin typeface="Cambria" panose="02040503050406030204" pitchFamily="18" charset="0"/>
                        </a:rPr>
                        <a:t>Upper</a:t>
                      </a:r>
                    </a:p>
                  </a:txBody>
                  <a:tcPr anchor="ctr">
                    <a:lnL>
                      <a:noFill/>
                    </a:lnL>
                    <a:lnR>
                      <a:noFill/>
                    </a:lnR>
                    <a:lnB w="1190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7727115"/>
                  </a:ext>
                </a:extLst>
              </a:tr>
              <a:tr h="0">
                <a:tc>
                  <a:txBody>
                    <a:bodyPr/>
                    <a:lstStyle/>
                    <a:p>
                      <a:pPr algn="l"/>
                      <a:r>
                        <a:rPr lang="en-IE" sz="1100">
                          <a:effectLst/>
                          <a:latin typeface="Cambria" panose="02040503050406030204" pitchFamily="18" charset="0"/>
                        </a:rPr>
                        <a:t>MaxVO2</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l"/>
                      <a:r>
                        <a:rPr lang="en-IE" sz="1100" dirty="0">
                          <a:effectLst/>
                          <a:latin typeface="Cambria" panose="02040503050406030204" pitchFamily="18" charset="0"/>
                        </a:rPr>
                        <a:t>→</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l"/>
                      <a:r>
                        <a:rPr lang="en-IE" sz="1100" dirty="0" err="1">
                          <a:effectLst/>
                          <a:latin typeface="Cambria" panose="02040503050406030204" pitchFamily="18" charset="0"/>
                        </a:rPr>
                        <a:t>BrainPAD</a:t>
                      </a:r>
                      <a:endParaRPr lang="en-IE" sz="1100" dirty="0">
                        <a:effectLst/>
                        <a:latin typeface="Cambria" panose="02040503050406030204" pitchFamily="18" charset="0"/>
                      </a:endParaRP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-0.134</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0.133</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-1.008</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0.313</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-0.395</a:t>
                      </a:r>
                    </a:p>
                  </a:txBody>
                  <a:tcPr anchor="ctr">
                    <a:lnL>
                      <a:noFill/>
                    </a:lnL>
                    <a:lnR>
                      <a:noFill/>
                    </a:lnR>
                    <a:lnT w="11906" cap="flat" cmpd="sng" algn="ctr">
                      <a:solidFill>
                        <a:srgbClr val="000000"/>
                      </a:solidFill>
                      <a:prstDash val="solid"/>
                      <a:round/>
                      <a:headEnd type="none" w="med" len="med"/>
                      <a:tailEnd type="none" w="med" len="med"/>
                    </a:lnT>
                    <a:lnB>
                      <a:noFill/>
                    </a:lnB>
                  </a:tcPr>
                </a:tc>
                <a:tc>
                  <a:txBody>
                    <a:bodyPr/>
                    <a:lstStyle/>
                    <a:p>
                      <a:pPr algn="r"/>
                      <a:r>
                        <a:rPr lang="en-IE" sz="1100" dirty="0">
                          <a:effectLst/>
                          <a:latin typeface="Cambria" panose="02040503050406030204" pitchFamily="18" charset="0"/>
                        </a:rPr>
                        <a:t>0.127</a:t>
                      </a:r>
                    </a:p>
                  </a:txBody>
                  <a:tcPr anchor="ctr">
                    <a:lnL>
                      <a:noFill/>
                    </a:lnL>
                    <a:lnR>
                      <a:noFill/>
                    </a:lnR>
                    <a:lnT w="11906"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29030264"/>
                  </a:ext>
                </a:extLst>
              </a:tr>
              <a:tr h="0">
                <a:tc gridSpan="9">
                  <a:txBody>
                    <a:bodyPr/>
                    <a:lstStyle/>
                    <a:p>
                      <a:pPr algn="r"/>
                      <a:endParaRPr lang="en-IE" sz="1100">
                        <a:effectLst/>
                        <a:latin typeface="Cambria" panose="02040503050406030204" pitchFamily="18" charset="0"/>
                      </a:endParaRPr>
                    </a:p>
                  </a:txBody>
                  <a:tcPr anchor="ctr">
                    <a:lnL>
                      <a:noFill/>
                    </a:lnL>
                    <a:lnR>
                      <a:noFill/>
                    </a:lnR>
                    <a:lnT>
                      <a:noFill/>
                    </a:lnT>
                    <a:lnB w="18974" cap="flat" cmpd="sng" algn="ctr">
                      <a:solidFill>
                        <a:srgbClr val="000000"/>
                      </a:solidFill>
                      <a:prstDash val="solid"/>
                      <a:round/>
                      <a:headEnd type="none" w="med" len="med"/>
                      <a:tailEnd type="none" w="med" len="med"/>
                    </a:lnB>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2685710563"/>
                  </a:ext>
                </a:extLst>
              </a:tr>
              <a:tr h="0">
                <a:tc gridSpan="9">
                  <a:txBody>
                    <a:bodyPr/>
                    <a:lstStyle/>
                    <a:p>
                      <a:pPr algn="l"/>
                      <a:r>
                        <a:rPr lang="en-IE" sz="1100" i="1" dirty="0">
                          <a:effectLst/>
                          <a:latin typeface="Cambria" panose="02040503050406030204" pitchFamily="18" charset="0"/>
                        </a:rPr>
                        <a:t>Note.</a:t>
                      </a:r>
                      <a:r>
                        <a:rPr lang="en-IE" sz="1100" dirty="0">
                          <a:effectLst/>
                          <a:latin typeface="Cambria" panose="02040503050406030204" pitchFamily="18" charset="0"/>
                        </a:rPr>
                        <a:t>  Delta method standard errors, normal theory confidence intervals, ML estimator.</a:t>
                      </a:r>
                    </a:p>
                  </a:txBody>
                  <a:tcPr anchor="ctr">
                    <a:lnL>
                      <a:noFill/>
                    </a:lnL>
                    <a:lnR>
                      <a:noFill/>
                    </a:lnR>
                    <a:lnT w="18974" cap="flat" cmpd="sng" algn="ctr">
                      <a:solidFill>
                        <a:srgbClr val="000000"/>
                      </a:solidFill>
                      <a:prstDash val="solid"/>
                      <a:round/>
                      <a:headEnd type="none" w="med" len="med"/>
                      <a:tailEnd type="none" w="med" len="med"/>
                    </a:lnT>
                    <a:lnB>
                      <a:noFill/>
                    </a:lnB>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extLst>
                  <a:ext uri="{0D108BD9-81ED-4DB2-BD59-A6C34878D82A}">
                    <a16:rowId xmlns:a16="http://schemas.microsoft.com/office/drawing/2014/main" val="4061241513"/>
                  </a:ext>
                </a:extLst>
              </a:tr>
            </a:tbl>
          </a:graphicData>
        </a:graphic>
      </p:graphicFrame>
    </p:spTree>
    <p:extLst>
      <p:ext uri="{BB962C8B-B14F-4D97-AF65-F5344CB8AC3E}">
        <p14:creationId xmlns:p14="http://schemas.microsoft.com/office/powerpoint/2010/main" val="980396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2030</Words>
  <Application>Microsoft Macintosh PowerPoint</Application>
  <PresentationFormat>Widescreen</PresentationFormat>
  <Paragraphs>593</Paragraphs>
  <Slides>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Cambria</vt:lpstr>
      <vt:lpstr>Times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Emanuele Plini</dc:creator>
  <cp:lastModifiedBy>Emanuele Plini</cp:lastModifiedBy>
  <cp:revision>1</cp:revision>
  <dcterms:created xsi:type="dcterms:W3CDTF">2023-06-08T18:56:21Z</dcterms:created>
  <dcterms:modified xsi:type="dcterms:W3CDTF">2023-06-08T18:58:28Z</dcterms:modified>
</cp:coreProperties>
</file>