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8"/>
    <p:restoredTop sz="96058"/>
  </p:normalViewPr>
  <p:slideViewPr>
    <p:cSldViewPr snapToGrid="0" snapToObjects="1">
      <p:cViewPr varScale="1">
        <p:scale>
          <a:sx n="72" d="100"/>
          <a:sy n="72" d="100"/>
        </p:scale>
        <p:origin x="80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2632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44D75-7BF0-4F4F-A4FB-490C57CD018C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BE0F3-68CE-7E4C-A831-B13810434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44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8EEACA-FE7F-5E4F-9D34-6B1C7146D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978A29F-E6D5-EF4D-946D-B15F130C0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79E436-76C6-8240-898F-8CA006D8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38C14D-AF5E-044A-97C9-1358B94FE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4340E4-20EB-2C48-8E06-6D05AAC8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493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FC49C-E1E8-5B49-A495-B0FB3C0C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9D4F8E-0FA4-734C-B538-01D3B0B08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4AADD2-C469-4B4F-BD48-1571E81E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C55D92-294C-6E44-949C-B48B9344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5A9A1E-2BC6-F943-8F83-854E28D03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86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5D9172-BBA9-8443-B5FD-0C6F6C213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2C03E0-5B6E-4548-A51C-E6B7E5257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5FE778-3922-5E45-A366-FA4CA9D8A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B2627A-83AB-584A-B92B-B5B9F447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EB86C4-6E26-9F43-8085-2899AAF0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330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184432-EED9-0248-B61B-E204C9055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AD55D7-B73E-E749-84E9-7B0CE20F8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00A9F2-55B7-DC47-9D1A-2AAE36AE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423FE3-BBF0-A444-892F-AA6F846A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7D1323-690C-A540-B8AB-66F5CB5A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099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369ACF-2005-374C-B068-C873A70F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167467-9616-4645-BAF6-D873D05BA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A9260D-9DE2-3B42-9CB8-145CCD9E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DD8580-AACE-DD4F-B238-1ECD4ECC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F94B0E-8B83-2B44-A966-E60A86A97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18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20EC60-4260-A34D-9BB4-F5B49414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834ABE-1474-D742-9DC9-84C9FB5C4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41BA61-7234-CD4B-B872-18D1A39EE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7F1FD7-5AAA-3A47-B9CC-802EB9D38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A9801-A6B4-9549-B889-624130967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7EC832-1758-9645-A712-BCACC28C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02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AA3C05-27AF-7346-A5F9-EB5E5532D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B1568C-704D-D449-8DE0-01BA067A8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87B2B2-911D-454C-A030-8B363A45E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08EA15-E6E1-5343-AAA3-F639FD0A6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B0D47D9-F1F7-974C-BFAD-FFB39FA2C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6FFF63-9399-7741-99E2-BAA6E489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B81FD68-F9F8-044E-AC33-5D066AA87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3037DD3-0E4F-CC47-853F-7D0A5044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26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D241FB-16BC-3E4C-A360-15D69B62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A0B98B-6F93-D54E-BEDE-760F8F5F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7B54E4-0D54-0D4A-8B38-170C8695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18A80E1-54C5-EA49-A21A-E18E7F119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6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5A7F12-C7BF-C942-BE5D-B02A1C54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ED3070-87C0-C945-9923-B117357B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49087A-41F6-C74C-A1B1-A93A3A4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35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D5743-573B-2649-BC19-7E7438D1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72F5C8-127C-9D49-822B-11227F2AD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C3C442-F116-5F45-8F45-B212A0A8C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01511C-870C-A94B-9027-41232EB9C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935BE2-2D6A-1645-AEBA-C0AE25858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76A16F-4923-AA4F-9688-48279592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02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0967C-FBD6-C540-80D3-CF101C4B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6F722D-A32E-2E46-8C65-EB40AF030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A61CAD-677A-A045-BD37-7AFA3DCC3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860E21-546F-2942-8391-1771BFAC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C9EE74A-D00E-E149-9A92-893509811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3037C0-B37E-9D4E-B91C-182504F5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33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96CFF2D-5A76-DA4C-9700-8FA3A1567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FDEFA7-7798-0649-B9E2-E9A57CD46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FE4F22-E5CA-A745-8516-8273DE075D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4E1AF-5E0D-9B44-B674-220AD8CC352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769305-7901-AF44-AE3C-F183656CD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00887D-3417-CF4C-8806-F13A5897B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91B24-75E1-0747-89F0-99577B009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39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0F523D-7E93-AA48-8CCB-A96BCF5A973D}"/>
              </a:ext>
            </a:extLst>
          </p:cNvPr>
          <p:cNvSpPr txBox="1"/>
          <p:nvPr/>
        </p:nvSpPr>
        <p:spPr>
          <a:xfrm>
            <a:off x="543101" y="1703912"/>
            <a:ext cx="11189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Table 1</a:t>
            </a:r>
            <a:r>
              <a:rPr lang="en-US" altLang="ja-JP" b="1" dirty="0"/>
              <a:t> Clinical characteristic and T-cell responses to the Brachyury peptides in HNSCC patients</a:t>
            </a:r>
            <a:endParaRPr kumimoji="1" lang="ja-JP" altLang="en-US" b="1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0D7EC385-0CED-B611-C489-ED307F96F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281603"/>
              </p:ext>
            </p:extLst>
          </p:nvPr>
        </p:nvGraphicFramePr>
        <p:xfrm>
          <a:off x="543101" y="2079581"/>
          <a:ext cx="10515601" cy="237684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12396">
                  <a:extLst>
                    <a:ext uri="{9D8B030D-6E8A-4147-A177-3AD203B41FA5}">
                      <a16:colId xmlns:a16="http://schemas.microsoft.com/office/drawing/2014/main" val="3157635044"/>
                    </a:ext>
                  </a:extLst>
                </a:gridCol>
                <a:gridCol w="534256">
                  <a:extLst>
                    <a:ext uri="{9D8B030D-6E8A-4147-A177-3AD203B41FA5}">
                      <a16:colId xmlns:a16="http://schemas.microsoft.com/office/drawing/2014/main" val="3645917975"/>
                    </a:ext>
                  </a:extLst>
                </a:gridCol>
                <a:gridCol w="750013">
                  <a:extLst>
                    <a:ext uri="{9D8B030D-6E8A-4147-A177-3AD203B41FA5}">
                      <a16:colId xmlns:a16="http://schemas.microsoft.com/office/drawing/2014/main" val="403317834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69143472"/>
                    </a:ext>
                  </a:extLst>
                </a:gridCol>
                <a:gridCol w="1140432">
                  <a:extLst>
                    <a:ext uri="{9D8B030D-6E8A-4147-A177-3AD203B41FA5}">
                      <a16:colId xmlns:a16="http://schemas.microsoft.com/office/drawing/2014/main" val="2529448062"/>
                    </a:ext>
                  </a:extLst>
                </a:gridCol>
                <a:gridCol w="1140431">
                  <a:extLst>
                    <a:ext uri="{9D8B030D-6E8A-4147-A177-3AD203B41FA5}">
                      <a16:colId xmlns:a16="http://schemas.microsoft.com/office/drawing/2014/main" val="3515029577"/>
                    </a:ext>
                  </a:extLst>
                </a:gridCol>
                <a:gridCol w="1318628">
                  <a:extLst>
                    <a:ext uri="{9D8B030D-6E8A-4147-A177-3AD203B41FA5}">
                      <a16:colId xmlns:a16="http://schemas.microsoft.com/office/drawing/2014/main" val="3181488700"/>
                    </a:ext>
                  </a:extLst>
                </a:gridCol>
                <a:gridCol w="1147170">
                  <a:extLst>
                    <a:ext uri="{9D8B030D-6E8A-4147-A177-3AD203B41FA5}">
                      <a16:colId xmlns:a16="http://schemas.microsoft.com/office/drawing/2014/main" val="3224204708"/>
                    </a:ext>
                  </a:extLst>
                </a:gridCol>
                <a:gridCol w="1263721">
                  <a:extLst>
                    <a:ext uri="{9D8B030D-6E8A-4147-A177-3AD203B41FA5}">
                      <a16:colId xmlns:a16="http://schemas.microsoft.com/office/drawing/2014/main" val="785363258"/>
                    </a:ext>
                  </a:extLst>
                </a:gridCol>
                <a:gridCol w="1047260">
                  <a:extLst>
                    <a:ext uri="{9D8B030D-6E8A-4147-A177-3AD203B41FA5}">
                      <a16:colId xmlns:a16="http://schemas.microsoft.com/office/drawing/2014/main" val="1530834627"/>
                    </a:ext>
                  </a:extLst>
                </a:gridCol>
                <a:gridCol w="846894">
                  <a:extLst>
                    <a:ext uri="{9D8B030D-6E8A-4147-A177-3AD203B41FA5}">
                      <a16:colId xmlns:a16="http://schemas.microsoft.com/office/drawing/2014/main" val="560136895"/>
                    </a:ext>
                  </a:extLst>
                </a:gridCol>
              </a:tblGrid>
              <a:tr h="343751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Tumor site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 antigen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Brachyury</a:t>
                      </a:r>
                      <a:r>
                        <a:rPr kumimoji="1" lang="en-US" altLang="ja-JP" sz="1100" baseline="-25000" dirty="0">
                          <a:solidFill>
                            <a:srgbClr val="FF0000"/>
                          </a:solidFill>
                        </a:rPr>
                        <a:t>189-203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Brachyury</a:t>
                      </a:r>
                      <a:r>
                        <a:rPr kumimoji="1" lang="en-US" altLang="ja-JP" sz="1100" baseline="-25000" dirty="0">
                          <a:solidFill>
                            <a:srgbClr val="FF0000"/>
                          </a:solidFill>
                        </a:rPr>
                        <a:t>189-203</a:t>
                      </a:r>
                    </a:p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+anti-DR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rgbClr val="00B0F0"/>
                          </a:solidFill>
                          <a:effectLst/>
                        </a:rPr>
                        <a:t>Brachyury</a:t>
                      </a:r>
                      <a:r>
                        <a:rPr lang="en-US" altLang="ja-JP" sz="1100" baseline="-25000" dirty="0">
                          <a:solidFill>
                            <a:srgbClr val="00B0F0"/>
                          </a:solidFill>
                        </a:rPr>
                        <a:t>258-272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rgbClr val="00B0F0"/>
                          </a:solidFill>
                          <a:effectLst/>
                        </a:rPr>
                        <a:t>Brachyury</a:t>
                      </a:r>
                      <a:r>
                        <a:rPr lang="en-US" altLang="ja-JP" sz="1100" baseline="-25000" dirty="0">
                          <a:solidFill>
                            <a:srgbClr val="00B0F0"/>
                          </a:solidFill>
                        </a:rPr>
                        <a:t>258-272</a:t>
                      </a:r>
                    </a:p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+anti-DR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PADRE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023710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(years)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IFN-</a:t>
                      </a:r>
                      <a:r>
                        <a:rPr lang="el-G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γ(</a:t>
                      </a: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pg/ml)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14843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T1N3M0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Nasopharynx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100±18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287±145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152±57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8958077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T4N1M0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Oropharynx p16-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519±267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94±24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481±139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2800010641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T2N0M0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Tongue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20±11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20±16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15±11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164±74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502235538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T1N0M0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Hypopharynx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310±22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214±67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418±99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3799486464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T3N2cM0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257±44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301±13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1129±214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613427348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T3N0M0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1418321139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T4aN2cM0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165±24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142±45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188±89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1904048088"/>
                  </a:ext>
                </a:extLst>
              </a:tr>
              <a:tr h="2258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T2N0M0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Hypopharynx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+mn-ea"/>
                        </a:rPr>
                        <a:t>18</a:t>
                      </a:r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±13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56</a:t>
                      </a:r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±18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&lt;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471" marR="8471" marT="8471" marB="0" anchor="ctr"/>
                </a:tc>
                <a:extLst>
                  <a:ext uri="{0D108BD9-81ED-4DB2-BD59-A6C34878D82A}">
                    <a16:rowId xmlns:a16="http://schemas.microsoft.com/office/drawing/2014/main" val="1891150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153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167856</TotalTime>
  <Words>129</Words>
  <Application>Microsoft Office PowerPoint</Application>
  <PresentationFormat>Widescreen</PresentationFormat>
  <Paragraphs>103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山木 英聖</dc:creator>
  <cp:lastModifiedBy>Amruta Dange</cp:lastModifiedBy>
  <cp:revision>277</cp:revision>
  <cp:lastPrinted>2023-02-06T01:04:47Z</cp:lastPrinted>
  <dcterms:created xsi:type="dcterms:W3CDTF">2020-11-13T00:32:19Z</dcterms:created>
  <dcterms:modified xsi:type="dcterms:W3CDTF">2023-02-08T09:47:55Z</dcterms:modified>
</cp:coreProperties>
</file>