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6"/>
  </p:notesMasterIdLst>
  <p:sldIdLst>
    <p:sldId id="300" r:id="rId2"/>
    <p:sldId id="281" r:id="rId3"/>
    <p:sldId id="299" r:id="rId4"/>
    <p:sldId id="301" r:id="rId5"/>
  </p:sldIdLst>
  <p:sldSz cx="9906000" cy="13698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薛 明" initials="薛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5837" autoAdjust="0"/>
  </p:normalViewPr>
  <p:slideViewPr>
    <p:cSldViewPr snapToGrid="0">
      <p:cViewPr>
        <p:scale>
          <a:sx n="100" d="100"/>
          <a:sy n="100" d="100"/>
        </p:scale>
        <p:origin x="72" y="-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34203;&#26126;\Desktop\&#29577;&#31859;&#39640;&#28201;&#36716;&#24405;&#32452;&#25968;&#25454;\Multi-omics%20analysis%20of%20kernel%20development%20in%20response%20to%20short-term%20heat%20stress%20at%20the%20grain%20formation%20stage%20in%20waxy%20maize\erab286_suppl_supplementary_protei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Sheet2!$E$15:$E$18</c:f>
                <c:numCache>
                  <c:formatCode>General</c:formatCode>
                  <c:ptCount val="4"/>
                  <c:pt idx="0">
                    <c:v>1.6074894158974113</c:v>
                  </c:pt>
                  <c:pt idx="1">
                    <c:v>0.5817681859832341</c:v>
                  </c:pt>
                  <c:pt idx="2">
                    <c:v>3.3999999999999808E-2</c:v>
                  </c:pt>
                  <c:pt idx="3">
                    <c:v>0.62393927767229218</c:v>
                  </c:pt>
                </c:numCache>
              </c:numRef>
            </c:plus>
            <c:minus>
              <c:numRef>
                <c:f>Sheet2!$E$15:$E$18</c:f>
                <c:numCache>
                  <c:formatCode>General</c:formatCode>
                  <c:ptCount val="4"/>
                  <c:pt idx="0">
                    <c:v>1.6074894158974113</c:v>
                  </c:pt>
                  <c:pt idx="1">
                    <c:v>0.5817681859832341</c:v>
                  </c:pt>
                  <c:pt idx="2">
                    <c:v>3.3999999999999808E-2</c:v>
                  </c:pt>
                  <c:pt idx="3">
                    <c:v>0.62393927767229218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Sheet2!$H$10:$H$13</c:f>
              <c:strCache>
                <c:ptCount val="4"/>
                <c:pt idx="0">
                  <c:v>NN10</c:v>
                </c:pt>
                <c:pt idx="1">
                  <c:v>DH10</c:v>
                </c:pt>
                <c:pt idx="2">
                  <c:v>NH10</c:v>
                </c:pt>
                <c:pt idx="3">
                  <c:v>DNH10</c:v>
                </c:pt>
              </c:strCache>
            </c:strRef>
          </c:cat>
          <c:val>
            <c:numRef>
              <c:f>Sheet2!$I$10:$I$13</c:f>
              <c:numCache>
                <c:formatCode>General</c:formatCode>
                <c:ptCount val="4"/>
                <c:pt idx="0">
                  <c:v>11.125999999999999</c:v>
                </c:pt>
                <c:pt idx="1">
                  <c:v>14.401</c:v>
                </c:pt>
                <c:pt idx="2">
                  <c:v>14.334</c:v>
                </c:pt>
                <c:pt idx="3">
                  <c:v>13.603999999999999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FC-4797-B7D1-59A90F1CBA8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12010368"/>
        <c:axId val="1512008704"/>
      </c:barChart>
      <c:catAx>
        <c:axId val="151201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12008704"/>
        <c:crosses val="autoZero"/>
        <c:auto val="1"/>
        <c:lblAlgn val="ctr"/>
        <c:lblOffset val="100"/>
        <c:noMultiLvlLbl val="0"/>
      </c:catAx>
      <c:valAx>
        <c:axId val="1512008704"/>
        <c:scaling>
          <c:orientation val="minMax"/>
          <c:max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12010368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1DCC3-0EDE-47FD-9ABA-429645CDEB71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12988" y="1143000"/>
            <a:ext cx="22320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C9C6C-D172-46B4-B966-2AB5EF6438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241868"/>
            <a:ext cx="8420100" cy="4769121"/>
          </a:xfrm>
        </p:spPr>
        <p:txBody>
          <a:bodyPr anchor="b"/>
          <a:lstStyle>
            <a:lvl1pPr algn="ctr">
              <a:defRPr sz="65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7194904"/>
            <a:ext cx="7429500" cy="3307308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9" indent="0" algn="ctr">
              <a:buNone/>
              <a:defRPr sz="2166"/>
            </a:lvl2pPr>
            <a:lvl3pPr marL="990576" indent="0" algn="ctr">
              <a:buNone/>
              <a:defRPr sz="1950"/>
            </a:lvl3pPr>
            <a:lvl4pPr marL="1485863" indent="0" algn="ctr">
              <a:buNone/>
              <a:defRPr sz="1733"/>
            </a:lvl4pPr>
            <a:lvl5pPr marL="1981152" indent="0" algn="ctr">
              <a:buNone/>
              <a:defRPr sz="1733"/>
            </a:lvl5pPr>
            <a:lvl6pPr marL="2476441" indent="0" algn="ctr">
              <a:buNone/>
              <a:defRPr sz="1733"/>
            </a:lvl6pPr>
            <a:lvl7pPr marL="2971728" indent="0" algn="ctr">
              <a:buNone/>
              <a:defRPr sz="1733"/>
            </a:lvl7pPr>
            <a:lvl8pPr marL="3467015" indent="0" algn="ctr">
              <a:buNone/>
              <a:defRPr sz="1733"/>
            </a:lvl8pPr>
            <a:lvl9pPr marL="3962304" indent="0" algn="ctr">
              <a:buNone/>
              <a:defRPr sz="173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66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28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4" y="729320"/>
            <a:ext cx="2135981" cy="116088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40" y="729320"/>
            <a:ext cx="6284119" cy="1160887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178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37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3415127"/>
            <a:ext cx="8543925" cy="5698209"/>
          </a:xfrm>
        </p:spPr>
        <p:txBody>
          <a:bodyPr anchor="b"/>
          <a:lstStyle>
            <a:lvl1pPr>
              <a:defRPr sz="65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9167243"/>
            <a:ext cx="8543925" cy="2996554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5289" indent="0">
              <a:buNone/>
              <a:defRPr sz="2166">
                <a:solidFill>
                  <a:schemeClr val="tx1">
                    <a:tint val="75000"/>
                  </a:schemeClr>
                </a:solidFill>
              </a:defRPr>
            </a:lvl2pPr>
            <a:lvl3pPr marL="990576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6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52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4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2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7015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30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45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3646602"/>
            <a:ext cx="4210050" cy="869159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3646602"/>
            <a:ext cx="4210050" cy="869159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47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729324"/>
            <a:ext cx="8543925" cy="264775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3358045"/>
            <a:ext cx="4190702" cy="164572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9" indent="0">
              <a:buNone/>
              <a:defRPr sz="2166" b="1"/>
            </a:lvl2pPr>
            <a:lvl3pPr marL="990576" indent="0">
              <a:buNone/>
              <a:defRPr sz="1950" b="1"/>
            </a:lvl3pPr>
            <a:lvl4pPr marL="1485863" indent="0">
              <a:buNone/>
              <a:defRPr sz="1733" b="1"/>
            </a:lvl4pPr>
            <a:lvl5pPr marL="1981152" indent="0">
              <a:buNone/>
              <a:defRPr sz="1733" b="1"/>
            </a:lvl5pPr>
            <a:lvl6pPr marL="2476441" indent="0">
              <a:buNone/>
              <a:defRPr sz="1733" b="1"/>
            </a:lvl6pPr>
            <a:lvl7pPr marL="2971728" indent="0">
              <a:buNone/>
              <a:defRPr sz="1733" b="1"/>
            </a:lvl7pPr>
            <a:lvl8pPr marL="3467015" indent="0">
              <a:buNone/>
              <a:defRPr sz="1733" b="1"/>
            </a:lvl8pPr>
            <a:lvl9pPr marL="3962304" indent="0">
              <a:buNone/>
              <a:defRPr sz="1733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5003773"/>
            <a:ext cx="4190702" cy="73597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3358045"/>
            <a:ext cx="4211340" cy="164572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9" indent="0">
              <a:buNone/>
              <a:defRPr sz="2166" b="1"/>
            </a:lvl2pPr>
            <a:lvl3pPr marL="990576" indent="0">
              <a:buNone/>
              <a:defRPr sz="1950" b="1"/>
            </a:lvl3pPr>
            <a:lvl4pPr marL="1485863" indent="0">
              <a:buNone/>
              <a:defRPr sz="1733" b="1"/>
            </a:lvl4pPr>
            <a:lvl5pPr marL="1981152" indent="0">
              <a:buNone/>
              <a:defRPr sz="1733" b="1"/>
            </a:lvl5pPr>
            <a:lvl6pPr marL="2476441" indent="0">
              <a:buNone/>
              <a:defRPr sz="1733" b="1"/>
            </a:lvl6pPr>
            <a:lvl7pPr marL="2971728" indent="0">
              <a:buNone/>
              <a:defRPr sz="1733" b="1"/>
            </a:lvl7pPr>
            <a:lvl8pPr marL="3467015" indent="0">
              <a:buNone/>
              <a:defRPr sz="1733" b="1"/>
            </a:lvl8pPr>
            <a:lvl9pPr marL="3962304" indent="0">
              <a:buNone/>
              <a:defRPr sz="1733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5003773"/>
            <a:ext cx="4211340" cy="73597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18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97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54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913236"/>
            <a:ext cx="3194943" cy="3196326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2" y="1972340"/>
            <a:ext cx="5014913" cy="9734841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6"/>
            </a:lvl4pPr>
            <a:lvl5pPr>
              <a:defRPr sz="2166"/>
            </a:lvl5pPr>
            <a:lvl6pPr>
              <a:defRPr sz="2166"/>
            </a:lvl6pPr>
            <a:lvl7pPr>
              <a:defRPr sz="2166"/>
            </a:lvl7pPr>
            <a:lvl8pPr>
              <a:defRPr sz="2166"/>
            </a:lvl8pPr>
            <a:lvl9pPr>
              <a:defRPr sz="2166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4109562"/>
            <a:ext cx="3194943" cy="7613471"/>
          </a:xfrm>
        </p:spPr>
        <p:txBody>
          <a:bodyPr/>
          <a:lstStyle>
            <a:lvl1pPr marL="0" indent="0">
              <a:buNone/>
              <a:defRPr sz="1733"/>
            </a:lvl1pPr>
            <a:lvl2pPr marL="495289" indent="0">
              <a:buNone/>
              <a:defRPr sz="1517"/>
            </a:lvl2pPr>
            <a:lvl3pPr marL="990576" indent="0">
              <a:buNone/>
              <a:defRPr sz="1300"/>
            </a:lvl3pPr>
            <a:lvl4pPr marL="1485863" indent="0">
              <a:buNone/>
              <a:defRPr sz="1083"/>
            </a:lvl4pPr>
            <a:lvl5pPr marL="1981152" indent="0">
              <a:buNone/>
              <a:defRPr sz="1083"/>
            </a:lvl5pPr>
            <a:lvl6pPr marL="2476441" indent="0">
              <a:buNone/>
              <a:defRPr sz="1083"/>
            </a:lvl6pPr>
            <a:lvl7pPr marL="2971728" indent="0">
              <a:buNone/>
              <a:defRPr sz="1083"/>
            </a:lvl7pPr>
            <a:lvl8pPr marL="3467015" indent="0">
              <a:buNone/>
              <a:defRPr sz="1083"/>
            </a:lvl8pPr>
            <a:lvl9pPr marL="3962304" indent="0">
              <a:buNone/>
              <a:defRPr sz="1083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93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913236"/>
            <a:ext cx="3194943" cy="3196326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2" y="1972340"/>
            <a:ext cx="5014913" cy="9734841"/>
          </a:xfrm>
        </p:spPr>
        <p:txBody>
          <a:bodyPr anchor="t"/>
          <a:lstStyle>
            <a:lvl1pPr marL="0" indent="0">
              <a:buNone/>
              <a:defRPr sz="3467"/>
            </a:lvl1pPr>
            <a:lvl2pPr marL="495289" indent="0">
              <a:buNone/>
              <a:defRPr sz="3033"/>
            </a:lvl2pPr>
            <a:lvl3pPr marL="990576" indent="0">
              <a:buNone/>
              <a:defRPr sz="2600"/>
            </a:lvl3pPr>
            <a:lvl4pPr marL="1485863" indent="0">
              <a:buNone/>
              <a:defRPr sz="2166"/>
            </a:lvl4pPr>
            <a:lvl5pPr marL="1981152" indent="0">
              <a:buNone/>
              <a:defRPr sz="2166"/>
            </a:lvl5pPr>
            <a:lvl6pPr marL="2476441" indent="0">
              <a:buNone/>
              <a:defRPr sz="2166"/>
            </a:lvl6pPr>
            <a:lvl7pPr marL="2971728" indent="0">
              <a:buNone/>
              <a:defRPr sz="2166"/>
            </a:lvl7pPr>
            <a:lvl8pPr marL="3467015" indent="0">
              <a:buNone/>
              <a:defRPr sz="2166"/>
            </a:lvl8pPr>
            <a:lvl9pPr marL="3962304" indent="0">
              <a:buNone/>
              <a:defRPr sz="2166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4109562"/>
            <a:ext cx="3194943" cy="7613471"/>
          </a:xfrm>
        </p:spPr>
        <p:txBody>
          <a:bodyPr/>
          <a:lstStyle>
            <a:lvl1pPr marL="0" indent="0">
              <a:buNone/>
              <a:defRPr sz="1733"/>
            </a:lvl1pPr>
            <a:lvl2pPr marL="495289" indent="0">
              <a:buNone/>
              <a:defRPr sz="1517"/>
            </a:lvl2pPr>
            <a:lvl3pPr marL="990576" indent="0">
              <a:buNone/>
              <a:defRPr sz="1300"/>
            </a:lvl3pPr>
            <a:lvl4pPr marL="1485863" indent="0">
              <a:buNone/>
              <a:defRPr sz="1083"/>
            </a:lvl4pPr>
            <a:lvl5pPr marL="1981152" indent="0">
              <a:buNone/>
              <a:defRPr sz="1083"/>
            </a:lvl5pPr>
            <a:lvl6pPr marL="2476441" indent="0">
              <a:buNone/>
              <a:defRPr sz="1083"/>
            </a:lvl6pPr>
            <a:lvl7pPr marL="2971728" indent="0">
              <a:buNone/>
              <a:defRPr sz="1083"/>
            </a:lvl7pPr>
            <a:lvl8pPr marL="3467015" indent="0">
              <a:buNone/>
              <a:defRPr sz="1083"/>
            </a:lvl8pPr>
            <a:lvl9pPr marL="3962304" indent="0">
              <a:buNone/>
              <a:defRPr sz="1083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779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40" y="729324"/>
            <a:ext cx="8543925" cy="2647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40" y="3646602"/>
            <a:ext cx="8543925" cy="8691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12696519"/>
            <a:ext cx="2228850" cy="729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F97A4-DBE9-4173-B854-1099C49C1CF7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5" y="12696519"/>
            <a:ext cx="3343275" cy="729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12696519"/>
            <a:ext cx="2228850" cy="729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35004-051D-4A60-B10C-0D1159E7F9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125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90576" rtl="0" eaLnBrk="1" latinLnBrk="0" hangingPunct="1">
        <a:lnSpc>
          <a:spcPct val="90000"/>
        </a:lnSpc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4" indent="-247644" algn="l" defTabSz="990576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20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6" kern="1200">
          <a:solidFill>
            <a:schemeClr val="tx1"/>
          </a:solidFill>
          <a:latin typeface="+mn-lt"/>
          <a:ea typeface="+mn-ea"/>
          <a:cs typeface="+mn-cs"/>
        </a:defRPr>
      </a:lvl3pPr>
      <a:lvl4pPr marL="1733508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96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84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72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60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48" indent="-247644" algn="l" defTabSz="990576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9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6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63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52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41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8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015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304" algn="l" defTabSz="990576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D080FBA-1837-4BFF-889F-785732A3BE6D}"/>
              </a:ext>
            </a:extLst>
          </p:cNvPr>
          <p:cNvSpPr txBox="1"/>
          <p:nvPr/>
        </p:nvSpPr>
        <p:spPr>
          <a:xfrm>
            <a:off x="942359" y="623901"/>
            <a:ext cx="4955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 </a:t>
            </a:r>
            <a:endParaRPr lang="zh-CN" altLang="en-US" sz="32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F31FC36-90B2-4053-80A0-02DAFB56E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9" y="1484177"/>
            <a:ext cx="7470121" cy="784651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D6D46C9-2AF7-4367-AED1-41C9CAB0C515}"/>
              </a:ext>
            </a:extLst>
          </p:cNvPr>
          <p:cNvSpPr txBox="1"/>
          <p:nvPr/>
        </p:nvSpPr>
        <p:spPr>
          <a:xfrm>
            <a:off x="666049" y="9473668"/>
            <a:ext cx="778775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1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Phylogenetic analysis of plant ACD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roteins. The unrooted neighbor-joining phylogenetic tree was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conducted with17 complete plant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ACD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protein sequences [1] 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bootstrap values shown for each clade. The red dots stand for Hsp20 from rice and </a:t>
            </a:r>
            <a:r>
              <a:rPr lang="en-US" altLang="zh-CN" sz="11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Arabidopsis. 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green dots stand for ACD proteins from rice and </a:t>
            </a:r>
            <a:r>
              <a:rPr lang="en-US" altLang="zh-CN" sz="11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Arabidopsis </a:t>
            </a:r>
            <a:r>
              <a:rPr lang="en-US" altLang="zh-CN" sz="11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except H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ap20</a:t>
            </a:r>
            <a:r>
              <a:rPr lang="en-US" altLang="zh-CN" sz="11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blue dots stand for ACD proteins from maize.</a:t>
            </a:r>
            <a:b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</a:t>
            </a:r>
            <a:r>
              <a:rPr lang="en-US" altLang="zh-CN" sz="1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Bondino</a:t>
            </a:r>
            <a:r>
              <a:rPr lang="en-US" altLang="zh-CN" sz="1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Hernán</a:t>
            </a:r>
            <a:r>
              <a:rPr lang="en-US" altLang="zh-CN" sz="1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Gabriel, Estela Marta Valle, and Arjen Ten Have. "Evolution and functional diversification of the small heat shock protein/α-crystallin family in higher plants." </a:t>
            </a:r>
            <a:r>
              <a:rPr lang="en-US" altLang="zh-CN" sz="11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Planta</a:t>
            </a:r>
            <a:r>
              <a:rPr lang="en-US" altLang="zh-CN" sz="1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235 (2012): 1299-1313.</a:t>
            </a:r>
            <a:b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50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509045"/>
            <a:ext cx="3838703" cy="488975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-66292" y="8787544"/>
            <a:ext cx="985799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2.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Phylogenetic relationships (A) and gene structures (B) of 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HSP20s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maize. (</a:t>
            </a:r>
            <a:r>
              <a:rPr lang="en-US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Unrooted phylogenetic tree was generated based on the amino acid sequences by the neighbor-joining (NJ) method using MEGA 6.0. Bootstrap supports from 1000 replicates are indicated at each branch. (</a:t>
            </a:r>
            <a:r>
              <a:rPr lang="en-US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Gene structure was analyzed using the Gene Structure Display Server online. Blue boxes indicate exons, lines indicate introns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04" y="3509043"/>
            <a:ext cx="4673840" cy="508012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61" y="3630757"/>
            <a:ext cx="1140994" cy="16426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F3AAD89-4C08-4874-9F2D-64035902C167}"/>
              </a:ext>
            </a:extLst>
          </p:cNvPr>
          <p:cNvSpPr txBox="1"/>
          <p:nvPr/>
        </p:nvSpPr>
        <p:spPr>
          <a:xfrm>
            <a:off x="942359" y="623901"/>
            <a:ext cx="4955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 </a:t>
            </a:r>
            <a:endParaRPr lang="zh-CN" alt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ECEE183-15B9-4462-87BC-11E4179551AB}"/>
              </a:ext>
            </a:extLst>
          </p:cNvPr>
          <p:cNvGrpSpPr/>
          <p:nvPr/>
        </p:nvGrpSpPr>
        <p:grpSpPr>
          <a:xfrm>
            <a:off x="741700" y="1551716"/>
            <a:ext cx="6208098" cy="5651888"/>
            <a:chOff x="103966" y="287813"/>
            <a:chExt cx="6208099" cy="5651888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BFD82855-5A00-40A3-BD7A-62E55CC45FD6}"/>
                </a:ext>
              </a:extLst>
            </p:cNvPr>
            <p:cNvGrpSpPr/>
            <p:nvPr/>
          </p:nvGrpSpPr>
          <p:grpSpPr>
            <a:xfrm>
              <a:off x="103966" y="328267"/>
              <a:ext cx="4169251" cy="5611434"/>
              <a:chOff x="780622" y="465427"/>
              <a:chExt cx="4169251" cy="5611434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74BF4E02-2C67-499B-A390-69ADCC13D8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780622" y="465427"/>
                <a:ext cx="4169251" cy="4956953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5F4A4BD-C7DE-444A-9FB1-042BA7742584}"/>
                  </a:ext>
                </a:extLst>
              </p:cNvPr>
              <p:cNvSpPr txBox="1"/>
              <p:nvPr/>
            </p:nvSpPr>
            <p:spPr>
              <a:xfrm rot="18886155">
                <a:off x="1063540" y="5451160"/>
                <a:ext cx="736885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Roothair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48270FB-86D5-4E2F-9354-0460CAB4E74D}"/>
                  </a:ext>
                </a:extLst>
              </p:cNvPr>
              <p:cNvSpPr txBox="1"/>
              <p:nvPr/>
            </p:nvSpPr>
            <p:spPr>
              <a:xfrm rot="18886155">
                <a:off x="1484985" y="5377766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Root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BF58E5C-E72F-4AA4-AFA0-F5A8D27D19BD}"/>
                  </a:ext>
                </a:extLst>
              </p:cNvPr>
              <p:cNvSpPr txBox="1"/>
              <p:nvPr/>
            </p:nvSpPr>
            <p:spPr>
              <a:xfrm rot="18886155">
                <a:off x="1673961" y="5402150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Shoot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951501F-DD8C-4484-BDE3-19C00E36AADB}"/>
                  </a:ext>
                </a:extLst>
              </p:cNvPr>
              <p:cNvSpPr txBox="1"/>
              <p:nvPr/>
            </p:nvSpPr>
            <p:spPr>
              <a:xfrm rot="18886155">
                <a:off x="1954377" y="5380814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Leaf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84E44F9-62DE-4099-94B0-260595A56DA0}"/>
                  </a:ext>
                </a:extLst>
              </p:cNvPr>
              <p:cNvSpPr txBox="1"/>
              <p:nvPr/>
            </p:nvSpPr>
            <p:spPr>
              <a:xfrm rot="18886155">
                <a:off x="2161641" y="5386910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083E552-B4C3-4F7C-BDB1-9EA969265ED3}"/>
                  </a:ext>
                </a:extLst>
              </p:cNvPr>
              <p:cNvSpPr txBox="1"/>
              <p:nvPr/>
            </p:nvSpPr>
            <p:spPr>
              <a:xfrm rot="18886155">
                <a:off x="2432913" y="5347286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Cob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F605523-4952-4BFC-9124-C4EFF06B5152}"/>
                  </a:ext>
                </a:extLst>
              </p:cNvPr>
              <p:cNvSpPr txBox="1"/>
              <p:nvPr/>
            </p:nvSpPr>
            <p:spPr>
              <a:xfrm rot="18886155">
                <a:off x="2585313" y="5399102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Ovule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FECC824-E7E9-4972-85B1-95FC844D1070}"/>
                  </a:ext>
                </a:extLst>
              </p:cNvPr>
              <p:cNvSpPr txBox="1"/>
              <p:nvPr/>
            </p:nvSpPr>
            <p:spPr>
              <a:xfrm rot="18886155">
                <a:off x="2911449" y="5332046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Silk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D43CCB4-E134-43B4-83E0-2852CEDED7BA}"/>
                  </a:ext>
                </a:extLst>
              </p:cNvPr>
              <p:cNvSpPr txBox="1"/>
              <p:nvPr/>
            </p:nvSpPr>
            <p:spPr>
              <a:xfrm rot="18886155">
                <a:off x="3146145" y="5319854"/>
                <a:ext cx="559869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Ear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A870567-58F9-4F29-A26F-CF4688EB99A1}"/>
                  </a:ext>
                </a:extLst>
              </p:cNvPr>
              <p:cNvSpPr txBox="1"/>
              <p:nvPr/>
            </p:nvSpPr>
            <p:spPr>
              <a:xfrm rot="18886155">
                <a:off x="3271817" y="5364505"/>
                <a:ext cx="720005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Tassel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192B9A7-9B8D-4B86-B6E9-ABFB7AE28440}"/>
                  </a:ext>
                </a:extLst>
              </p:cNvPr>
              <p:cNvSpPr txBox="1"/>
              <p:nvPr/>
            </p:nvSpPr>
            <p:spPr>
              <a:xfrm rot="18886155">
                <a:off x="3451650" y="5379745"/>
                <a:ext cx="720005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Anther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20A3FBA-3A40-4941-BE46-2F2F9939ED5D}"/>
                  </a:ext>
                </a:extLst>
              </p:cNvPr>
              <p:cNvSpPr txBox="1"/>
              <p:nvPr/>
            </p:nvSpPr>
            <p:spPr>
              <a:xfrm rot="18886155">
                <a:off x="3722922" y="5340121"/>
                <a:ext cx="720005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Pollen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19BD862-8DD9-4435-A7C9-F142047577F6}"/>
                  </a:ext>
                </a:extLst>
              </p:cNvPr>
              <p:cNvSpPr txBox="1"/>
              <p:nvPr/>
            </p:nvSpPr>
            <p:spPr>
              <a:xfrm rot="18886155">
                <a:off x="3866178" y="5428512"/>
                <a:ext cx="720005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Embryo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826B3DE-8331-45DC-8557-E3140DE10895}"/>
                  </a:ext>
                </a:extLst>
              </p:cNvPr>
              <p:cNvSpPr txBox="1"/>
              <p:nvPr/>
            </p:nvSpPr>
            <p:spPr>
              <a:xfrm rot="18886155">
                <a:off x="3933239" y="5468623"/>
                <a:ext cx="970383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Endosperm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4B7F4E4-2693-4FB5-B8F0-B5C2F172182A}"/>
                  </a:ext>
                </a:extLst>
              </p:cNvPr>
              <p:cNvSpPr txBox="1"/>
              <p:nvPr/>
            </p:nvSpPr>
            <p:spPr>
              <a:xfrm rot="18886155">
                <a:off x="4512891" y="5399869"/>
                <a:ext cx="497606" cy="24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Seed</a:t>
                </a:r>
                <a:endParaRPr lang="zh-CN" altLang="en-US" sz="99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2AB447D-ABEE-4641-BED4-83021473AAC0}"/>
                </a:ext>
              </a:extLst>
            </p:cNvPr>
            <p:cNvSpPr txBox="1"/>
            <p:nvPr/>
          </p:nvSpPr>
          <p:spPr>
            <a:xfrm>
              <a:off x="4172656" y="287813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ZmHsp17.8A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70CA9FB5-033A-4C66-B48B-378803B7981C}"/>
                </a:ext>
              </a:extLst>
            </p:cNvPr>
            <p:cNvSpPr txBox="1"/>
            <p:nvPr/>
          </p:nvSpPr>
          <p:spPr>
            <a:xfrm>
              <a:off x="4178752" y="43106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ZmHsp17.8B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002F74C-C21C-4EC8-BDB4-F5F4153AB6F7}"/>
                </a:ext>
              </a:extLst>
            </p:cNvPr>
            <p:cNvSpPr txBox="1"/>
            <p:nvPr/>
          </p:nvSpPr>
          <p:spPr>
            <a:xfrm>
              <a:off x="4184848" y="574325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ZmHsp22.8A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CE6214C-F7D6-4DCF-BD73-3BBD514DB53A}"/>
                </a:ext>
              </a:extLst>
            </p:cNvPr>
            <p:cNvSpPr txBox="1"/>
            <p:nvPr/>
          </p:nvSpPr>
          <p:spPr>
            <a:xfrm>
              <a:off x="4181800" y="73586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ZmHsp14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41C0D9C0-0849-4A6A-A8DD-FFA103EDF68E}"/>
                </a:ext>
              </a:extLst>
            </p:cNvPr>
            <p:cNvSpPr txBox="1"/>
            <p:nvPr/>
          </p:nvSpPr>
          <p:spPr>
            <a:xfrm>
              <a:off x="4187896" y="879125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ZmHsp20.2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7331267E-D618-4BBB-91FF-A7BDCCF2158F}"/>
                </a:ext>
              </a:extLst>
            </p:cNvPr>
            <p:cNvSpPr txBox="1"/>
            <p:nvPr/>
          </p:nvSpPr>
          <p:spPr>
            <a:xfrm>
              <a:off x="4184848" y="1022381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ZmHsp15.8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4AA2845-97DF-4DA7-82FE-C834C5DDFDE3}"/>
                </a:ext>
              </a:extLst>
            </p:cNvPr>
            <p:cNvSpPr txBox="1"/>
            <p:nvPr/>
          </p:nvSpPr>
          <p:spPr>
            <a:xfrm>
              <a:off x="4181800" y="1174781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ZmHsp17.2B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03861390-FD74-4053-8E19-18DCB822611E}"/>
                </a:ext>
              </a:extLst>
            </p:cNvPr>
            <p:cNvSpPr txBox="1"/>
            <p:nvPr/>
          </p:nvSpPr>
          <p:spPr>
            <a:xfrm>
              <a:off x="4187896" y="1327181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ZmHsp17.3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E0B76FF8-9264-4400-BD03-801F5A512EFF}"/>
                </a:ext>
              </a:extLst>
            </p:cNvPr>
            <p:cNvSpPr txBox="1"/>
            <p:nvPr/>
          </p:nvSpPr>
          <p:spPr>
            <a:xfrm>
              <a:off x="4178752" y="148262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ZmHsp17B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ABBEB344-1CD8-4138-B848-9C5014530BF2}"/>
                </a:ext>
              </a:extLst>
            </p:cNvPr>
            <p:cNvSpPr txBox="1"/>
            <p:nvPr/>
          </p:nvSpPr>
          <p:spPr>
            <a:xfrm>
              <a:off x="4184848" y="163502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ZmHsp17A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535D0BCF-E0AC-450C-B457-59AE1B50087E}"/>
                </a:ext>
              </a:extLst>
            </p:cNvPr>
            <p:cNvSpPr txBox="1"/>
            <p:nvPr/>
          </p:nvSpPr>
          <p:spPr>
            <a:xfrm>
              <a:off x="4181800" y="178742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ZmHsp17.1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36B3C40D-232E-44B2-983F-482ECDC0CDAB}"/>
                </a:ext>
              </a:extLst>
            </p:cNvPr>
            <p:cNvSpPr txBox="1"/>
            <p:nvPr/>
          </p:nvSpPr>
          <p:spPr>
            <a:xfrm>
              <a:off x="4187896" y="193982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ZmHsp27.4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A5E92D99-BA52-4EBA-94FB-072C1058977C}"/>
                </a:ext>
              </a:extLst>
            </p:cNvPr>
            <p:cNvSpPr txBox="1"/>
            <p:nvPr/>
          </p:nvSpPr>
          <p:spPr>
            <a:xfrm>
              <a:off x="4184848" y="2083085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ZmHsp17.9A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文本框 35">
              <a:extLst>
                <a:ext uri="{FF2B5EF4-FFF2-40B4-BE49-F238E27FC236}">
                  <a16:creationId xmlns:a16="http://schemas.microsoft.com/office/drawing/2014/main" id="{36B3C40D-232E-44B2-983F-482ECDC0CDAB}"/>
                </a:ext>
              </a:extLst>
            </p:cNvPr>
            <p:cNvSpPr txBox="1"/>
            <p:nvPr/>
          </p:nvSpPr>
          <p:spPr>
            <a:xfrm>
              <a:off x="4183352" y="2226897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ZmHsp18.3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文本框 35">
              <a:extLst>
                <a:ext uri="{FF2B5EF4-FFF2-40B4-BE49-F238E27FC236}">
                  <a16:creationId xmlns:a16="http://schemas.microsoft.com/office/drawing/2014/main" id="{36B3C40D-232E-44B2-983F-482ECDC0CDAB}"/>
                </a:ext>
              </a:extLst>
            </p:cNvPr>
            <p:cNvSpPr txBox="1"/>
            <p:nvPr/>
          </p:nvSpPr>
          <p:spPr>
            <a:xfrm>
              <a:off x="4183352" y="2967561"/>
              <a:ext cx="811559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ZmHsp18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FB91AA63-2799-4031-8DFE-AC16BF009B54}"/>
                </a:ext>
              </a:extLst>
            </p:cNvPr>
            <p:cNvSpPr txBox="1"/>
            <p:nvPr/>
          </p:nvSpPr>
          <p:spPr>
            <a:xfrm>
              <a:off x="4181856" y="2381774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ZmHsp17.9B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C7CD69B9-FD31-48D2-9650-8B39CF3CE0A8}"/>
                </a:ext>
              </a:extLst>
            </p:cNvPr>
            <p:cNvSpPr txBox="1"/>
            <p:nvPr/>
          </p:nvSpPr>
          <p:spPr>
            <a:xfrm>
              <a:off x="4181856" y="4908782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ZmHsp22.3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EF34A64C-C63C-410C-B31C-CB62A6CD6FDF}"/>
                </a:ext>
              </a:extLst>
            </p:cNvPr>
            <p:cNvSpPr txBox="1"/>
            <p:nvPr/>
          </p:nvSpPr>
          <p:spPr>
            <a:xfrm>
              <a:off x="4172868" y="5053994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ZmHsp16.6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02380073-8D9C-4694-B019-D1396EBD5B96}"/>
                </a:ext>
              </a:extLst>
            </p:cNvPr>
            <p:cNvSpPr txBox="1"/>
            <p:nvPr/>
          </p:nvSpPr>
          <p:spPr>
            <a:xfrm>
              <a:off x="4181856" y="2528078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ZmHsp26.4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A6BD2867-ED1D-4FB3-8D39-D569A67A54B6}"/>
                </a:ext>
              </a:extLst>
            </p:cNvPr>
            <p:cNvSpPr txBox="1"/>
            <p:nvPr/>
          </p:nvSpPr>
          <p:spPr>
            <a:xfrm>
              <a:off x="4187952" y="2671333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ZmHsp17.4C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C5035B9F-8891-4F7C-8972-2F7FDC7439AC}"/>
                </a:ext>
              </a:extLst>
            </p:cNvPr>
            <p:cNvSpPr txBox="1"/>
            <p:nvPr/>
          </p:nvSpPr>
          <p:spPr>
            <a:xfrm>
              <a:off x="4184904" y="2814590"/>
              <a:ext cx="810006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ZmHsp15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文本框 35">
              <a:extLst>
                <a:ext uri="{FF2B5EF4-FFF2-40B4-BE49-F238E27FC236}">
                  <a16:creationId xmlns:a16="http://schemas.microsoft.com/office/drawing/2014/main" id="{62CC65BA-D286-475E-BB67-2DF14C913717}"/>
                </a:ext>
              </a:extLst>
            </p:cNvPr>
            <p:cNvSpPr txBox="1"/>
            <p:nvPr/>
          </p:nvSpPr>
          <p:spPr>
            <a:xfrm>
              <a:off x="4189448" y="3119961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ZmHsp23.4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本框 35">
              <a:extLst>
                <a:ext uri="{FF2B5EF4-FFF2-40B4-BE49-F238E27FC236}">
                  <a16:creationId xmlns:a16="http://schemas.microsoft.com/office/drawing/2014/main" id="{26C7876C-D2D4-40D4-B581-C69787E87E7C}"/>
                </a:ext>
              </a:extLst>
            </p:cNvPr>
            <p:cNvSpPr txBox="1"/>
            <p:nvPr/>
          </p:nvSpPr>
          <p:spPr>
            <a:xfrm>
              <a:off x="4186400" y="3263217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ZmHsp23.8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35">
              <a:extLst>
                <a:ext uri="{FF2B5EF4-FFF2-40B4-BE49-F238E27FC236}">
                  <a16:creationId xmlns:a16="http://schemas.microsoft.com/office/drawing/2014/main" id="{7AEE0EE9-F1CB-4550-A2BD-A645D02F9DE8}"/>
                </a:ext>
              </a:extLst>
            </p:cNvPr>
            <p:cNvSpPr txBox="1"/>
            <p:nvPr/>
          </p:nvSpPr>
          <p:spPr>
            <a:xfrm>
              <a:off x="4183352" y="3415617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ZmHsp17.8C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文本框 35">
              <a:extLst>
                <a:ext uri="{FF2B5EF4-FFF2-40B4-BE49-F238E27FC236}">
                  <a16:creationId xmlns:a16="http://schemas.microsoft.com/office/drawing/2014/main" id="{FE6E9459-9E14-4D1D-A5BA-96772D201E40}"/>
                </a:ext>
              </a:extLst>
            </p:cNvPr>
            <p:cNvSpPr txBox="1"/>
            <p:nvPr/>
          </p:nvSpPr>
          <p:spPr>
            <a:xfrm>
              <a:off x="4180304" y="3568017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ZmHsp22.8B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文本框 35">
              <a:extLst>
                <a:ext uri="{FF2B5EF4-FFF2-40B4-BE49-F238E27FC236}">
                  <a16:creationId xmlns:a16="http://schemas.microsoft.com/office/drawing/2014/main" id="{76C5DF7E-75CE-489D-8D2F-2E554B8BE5A7}"/>
                </a:ext>
              </a:extLst>
            </p:cNvPr>
            <p:cNvSpPr txBox="1"/>
            <p:nvPr/>
          </p:nvSpPr>
          <p:spPr>
            <a:xfrm>
              <a:off x="4177256" y="3711273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ZmHsp19.9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文本框 35">
              <a:extLst>
                <a:ext uri="{FF2B5EF4-FFF2-40B4-BE49-F238E27FC236}">
                  <a16:creationId xmlns:a16="http://schemas.microsoft.com/office/drawing/2014/main" id="{EC50448C-DA84-4000-9A0F-414BEF847A20}"/>
                </a:ext>
              </a:extLst>
            </p:cNvPr>
            <p:cNvSpPr txBox="1"/>
            <p:nvPr/>
          </p:nvSpPr>
          <p:spPr>
            <a:xfrm>
              <a:off x="4183352" y="3863673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ZmHsp21.2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文本框 35">
              <a:extLst>
                <a:ext uri="{FF2B5EF4-FFF2-40B4-BE49-F238E27FC236}">
                  <a16:creationId xmlns:a16="http://schemas.microsoft.com/office/drawing/2014/main" id="{2D2A75DC-1003-435D-A8E7-82F47247ABDC}"/>
                </a:ext>
              </a:extLst>
            </p:cNvPr>
            <p:cNvSpPr txBox="1"/>
            <p:nvPr/>
          </p:nvSpPr>
          <p:spPr>
            <a:xfrm>
              <a:off x="4189448" y="4016073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ZmHsp17.2A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文本框 35">
              <a:extLst>
                <a:ext uri="{FF2B5EF4-FFF2-40B4-BE49-F238E27FC236}">
                  <a16:creationId xmlns:a16="http://schemas.microsoft.com/office/drawing/2014/main" id="{1E8B2CC9-B3EF-4B04-94BB-DD6D9E8F4C99}"/>
                </a:ext>
              </a:extLst>
            </p:cNvPr>
            <p:cNvSpPr txBox="1"/>
            <p:nvPr/>
          </p:nvSpPr>
          <p:spPr>
            <a:xfrm>
              <a:off x="4186400" y="4159329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ZmHsp17.4A</a:t>
              </a:r>
              <a:endParaRPr lang="zh-CN" altLang="en-US" sz="999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文本框 35">
              <a:extLst>
                <a:ext uri="{FF2B5EF4-FFF2-40B4-BE49-F238E27FC236}">
                  <a16:creationId xmlns:a16="http://schemas.microsoft.com/office/drawing/2014/main" id="{A3B3D465-F742-4947-B87F-09BB0AF5CBA6}"/>
                </a:ext>
              </a:extLst>
            </p:cNvPr>
            <p:cNvSpPr txBox="1"/>
            <p:nvPr/>
          </p:nvSpPr>
          <p:spPr>
            <a:xfrm>
              <a:off x="4183352" y="4302585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ZmHsp21.9</a:t>
              </a:r>
            </a:p>
          </p:txBody>
        </p:sp>
        <p:sp>
          <p:nvSpPr>
            <p:cNvPr id="55" name="文本框 35">
              <a:extLst>
                <a:ext uri="{FF2B5EF4-FFF2-40B4-BE49-F238E27FC236}">
                  <a16:creationId xmlns:a16="http://schemas.microsoft.com/office/drawing/2014/main" id="{651B7E9A-5743-44D1-8788-8552498EF2A6}"/>
                </a:ext>
              </a:extLst>
            </p:cNvPr>
            <p:cNvSpPr txBox="1"/>
            <p:nvPr/>
          </p:nvSpPr>
          <p:spPr>
            <a:xfrm>
              <a:off x="4189448" y="4454985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ZmHsp17.5</a:t>
              </a:r>
            </a:p>
          </p:txBody>
        </p:sp>
        <p:sp>
          <p:nvSpPr>
            <p:cNvPr id="56" name="文本框 35">
              <a:extLst>
                <a:ext uri="{FF2B5EF4-FFF2-40B4-BE49-F238E27FC236}">
                  <a16:creationId xmlns:a16="http://schemas.microsoft.com/office/drawing/2014/main" id="{D9ED39F2-D50E-4D5D-B4A0-4CC8656DA5D1}"/>
                </a:ext>
              </a:extLst>
            </p:cNvPr>
            <p:cNvSpPr txBox="1"/>
            <p:nvPr/>
          </p:nvSpPr>
          <p:spPr>
            <a:xfrm>
              <a:off x="4189448" y="4597901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ZmHsp16.7</a:t>
              </a:r>
            </a:p>
          </p:txBody>
        </p:sp>
        <p:sp>
          <p:nvSpPr>
            <p:cNvPr id="57" name="文本框 35">
              <a:extLst>
                <a:ext uri="{FF2B5EF4-FFF2-40B4-BE49-F238E27FC236}">
                  <a16:creationId xmlns:a16="http://schemas.microsoft.com/office/drawing/2014/main" id="{9C6AA51D-F86E-406C-AAA9-AE7E17CB8AB9}"/>
                </a:ext>
              </a:extLst>
            </p:cNvPr>
            <p:cNvSpPr txBox="1"/>
            <p:nvPr/>
          </p:nvSpPr>
          <p:spPr>
            <a:xfrm>
              <a:off x="4183352" y="4758512"/>
              <a:ext cx="1118671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99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ZmHsp17.4B</a:t>
              </a:r>
            </a:p>
          </p:txBody>
        </p:sp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120B405A-7F4E-4FF9-9C88-4D882BE0B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1609" y="315877"/>
              <a:ext cx="600456" cy="1699018"/>
            </a:xfrm>
            <a:prstGeom prst="rect">
              <a:avLst/>
            </a:prstGeom>
          </p:spPr>
        </p:pic>
        <p:sp>
          <p:nvSpPr>
            <p:cNvPr id="63" name="左大括号 62">
              <a:extLst>
                <a:ext uri="{FF2B5EF4-FFF2-40B4-BE49-F238E27FC236}">
                  <a16:creationId xmlns:a16="http://schemas.microsoft.com/office/drawing/2014/main" id="{203E4981-815A-42D2-BA35-88684C0D447B}"/>
                </a:ext>
              </a:extLst>
            </p:cNvPr>
            <p:cNvSpPr/>
            <p:nvPr/>
          </p:nvSpPr>
          <p:spPr>
            <a:xfrm rot="10800000" flipV="1">
              <a:off x="4969875" y="3818893"/>
              <a:ext cx="196185" cy="1368168"/>
            </a:xfrm>
            <a:prstGeom prst="lef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左大括号 63">
              <a:extLst>
                <a:ext uri="{FF2B5EF4-FFF2-40B4-BE49-F238E27FC236}">
                  <a16:creationId xmlns:a16="http://schemas.microsoft.com/office/drawing/2014/main" id="{E7C5B098-5D54-456D-85B5-B30495FCFA76}"/>
                </a:ext>
              </a:extLst>
            </p:cNvPr>
            <p:cNvSpPr/>
            <p:nvPr/>
          </p:nvSpPr>
          <p:spPr>
            <a:xfrm rot="10800000" flipV="1">
              <a:off x="4985766" y="2481845"/>
              <a:ext cx="180285" cy="1215790"/>
            </a:xfrm>
            <a:prstGeom prst="lef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左大括号 64">
              <a:extLst>
                <a:ext uri="{FF2B5EF4-FFF2-40B4-BE49-F238E27FC236}">
                  <a16:creationId xmlns:a16="http://schemas.microsoft.com/office/drawing/2014/main" id="{005F1EC4-2920-400B-BCF3-344E4BF5970F}"/>
                </a:ext>
              </a:extLst>
            </p:cNvPr>
            <p:cNvSpPr/>
            <p:nvPr/>
          </p:nvSpPr>
          <p:spPr>
            <a:xfrm rot="10800000" flipV="1">
              <a:off x="4987709" y="376274"/>
              <a:ext cx="187496" cy="1987784"/>
            </a:xfrm>
            <a:prstGeom prst="lef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F5A6886F-CF7E-40CA-8007-35DAC95A7A68}"/>
                </a:ext>
              </a:extLst>
            </p:cNvPr>
            <p:cNvSpPr txBox="1"/>
            <p:nvPr/>
          </p:nvSpPr>
          <p:spPr>
            <a:xfrm>
              <a:off x="5143813" y="1252650"/>
              <a:ext cx="822960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Clade Ⅰ</a:t>
              </a:r>
              <a:endParaRPr lang="zh-CN" altLang="en-US" sz="999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75D0B580-76A0-488A-936D-A1756384874C}"/>
                </a:ext>
              </a:extLst>
            </p:cNvPr>
            <p:cNvSpPr txBox="1"/>
            <p:nvPr/>
          </p:nvSpPr>
          <p:spPr>
            <a:xfrm>
              <a:off x="5143813" y="2954917"/>
              <a:ext cx="822960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Clade Ⅱ</a:t>
              </a:r>
              <a:endParaRPr lang="zh-CN" altLang="en-US" sz="999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08E6B2A1-58DF-48BC-A04E-39205E4369B3}"/>
                </a:ext>
              </a:extLst>
            </p:cNvPr>
            <p:cNvSpPr txBox="1"/>
            <p:nvPr/>
          </p:nvSpPr>
          <p:spPr>
            <a:xfrm>
              <a:off x="5166050" y="4382633"/>
              <a:ext cx="822960" cy="24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99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Clade Ⅲ</a:t>
              </a:r>
              <a:endParaRPr lang="zh-CN" altLang="en-US" sz="999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1" name="文本框 70">
            <a:extLst>
              <a:ext uri="{FF2B5EF4-FFF2-40B4-BE49-F238E27FC236}">
                <a16:creationId xmlns:a16="http://schemas.microsoft.com/office/drawing/2014/main" id="{62E8C5F2-6625-4115-A75C-EE4C4E31913A}"/>
              </a:ext>
            </a:extLst>
          </p:cNvPr>
          <p:cNvSpPr txBox="1"/>
          <p:nvPr/>
        </p:nvSpPr>
        <p:spPr>
          <a:xfrm>
            <a:off x="663874" y="7407701"/>
            <a:ext cx="82893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/>
              <a:t>Supplemental figure 3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:Analysis of expression profile of maize Hsp20 genes. The data are normalized by “Row scale”.</a:t>
            </a:r>
            <a:r>
              <a:rPr lang="zh-CN" altLang="en-US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color scale signal values are shown on the right. White represents a low level and red indicates a high level of transcript abundance. The different tissues and/or organs are noted on the bottom of each lane. Cluster dendrograms are shown on the left.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09277E9-29B1-404F-9EEB-7C7475F6505F}"/>
              </a:ext>
            </a:extLst>
          </p:cNvPr>
          <p:cNvSpPr txBox="1"/>
          <p:nvPr/>
        </p:nvSpPr>
        <p:spPr>
          <a:xfrm>
            <a:off x="942359" y="623901"/>
            <a:ext cx="4955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3 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81969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文本框 66">
            <a:extLst>
              <a:ext uri="{FF2B5EF4-FFF2-40B4-BE49-F238E27FC236}">
                <a16:creationId xmlns:a16="http://schemas.microsoft.com/office/drawing/2014/main" id="{609277E9-29B1-404F-9EEB-7C7475F6505F}"/>
              </a:ext>
            </a:extLst>
          </p:cNvPr>
          <p:cNvSpPr txBox="1"/>
          <p:nvPr/>
        </p:nvSpPr>
        <p:spPr>
          <a:xfrm>
            <a:off x="942359" y="623901"/>
            <a:ext cx="4955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4 </a:t>
            </a:r>
            <a:endParaRPr lang="zh-CN" altLang="en-US" sz="3200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9F61FA36-BD1A-4B59-8A96-0237220F0F4C}"/>
              </a:ext>
            </a:extLst>
          </p:cNvPr>
          <p:cNvSpPr txBox="1"/>
          <p:nvPr/>
        </p:nvSpPr>
        <p:spPr>
          <a:xfrm>
            <a:off x="1310186" y="4514787"/>
            <a:ext cx="49550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kern="10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Supplemental Figure 4. proteomic data of ZmHSP26.4 under four treatments. Proteins with log2(fold-change)|≥1 and FDR&lt;0.05 were considered to be differentially expressed proteins. NN, normal day/normal night. DNH, hot day/hot night. DH, hot day/normal night. NH, normal day/hot night.</a:t>
            </a:r>
            <a:endParaRPr lang="zh-CN" altLang="en-US" sz="1100" kern="100" dirty="0">
              <a:solidFill>
                <a:srgbClr val="000000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AA12A8F0-E89D-4133-8B61-35C38A6193AF}"/>
              </a:ext>
            </a:extLst>
          </p:cNvPr>
          <p:cNvSpPr txBox="1"/>
          <p:nvPr/>
        </p:nvSpPr>
        <p:spPr>
          <a:xfrm rot="16200000">
            <a:off x="620330" y="2705143"/>
            <a:ext cx="1118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Log10(raw data)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3" name="图表 72">
            <a:extLst>
              <a:ext uri="{FF2B5EF4-FFF2-40B4-BE49-F238E27FC236}">
                <a16:creationId xmlns:a16="http://schemas.microsoft.com/office/drawing/2014/main" id="{442E80A2-FCEC-4037-A7C0-1954B52DAF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445862"/>
              </p:ext>
            </p:extLst>
          </p:nvPr>
        </p:nvGraphicFramePr>
        <p:xfrm>
          <a:off x="1310186" y="16548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1263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6503</TotalTime>
  <Words>401</Words>
  <Application>Microsoft Office PowerPoint</Application>
  <PresentationFormat>自定义</PresentationFormat>
  <Paragraphs>61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薛 明</dc:creator>
  <cp:lastModifiedBy>Lenovo</cp:lastModifiedBy>
  <cp:revision>296</cp:revision>
  <dcterms:created xsi:type="dcterms:W3CDTF">2021-08-19T04:23:00Z</dcterms:created>
  <dcterms:modified xsi:type="dcterms:W3CDTF">2023-02-09T01:08:04Z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BB67A1401ACD497F93CE497E8C1A3021</vt:lpwstr>
  </property>
  <property fmtid="{D5CDD505-2E9C-101B-9397-08002B2CF9AE}" pid="3" name="KSOProductBuildVer">
    <vt:lpwstr>2052-11.1.0.11566</vt:lpwstr>
  </property>
</Properties>
</file>