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3" d="100"/>
          <a:sy n="113" d="100"/>
        </p:scale>
        <p:origin x="51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3171325-A491-40CA-98AE-651920BAFFDD}" type="datetimeFigureOut">
              <a:rPr lang="en-GB" smtClean="0"/>
              <a:t>05/10/2020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2514001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171325-A491-40CA-98AE-651920BAFFDD}" type="datetimeFigureOut">
              <a:rPr lang="en-GB" smtClean="0"/>
              <a:t>05/10/2020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2540129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3171325-A491-40CA-98AE-651920BAFFDD}" type="datetimeFigureOut">
              <a:rPr lang="en-GB" smtClean="0"/>
              <a:t>05/10/2020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3961838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3171325-A491-40CA-98AE-651920BAFFDD}" type="datetimeFigureOut">
              <a:rPr lang="en-GB" smtClean="0"/>
              <a:t>05/10/2020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548295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3171325-A491-40CA-98AE-651920BAFFDD}" type="datetimeFigureOut">
              <a:rPr lang="en-GB" smtClean="0"/>
              <a:t>05/10/2020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2113172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3171325-A491-40CA-98AE-651920BAFFDD}" type="datetimeFigureOut">
              <a:rPr lang="en-GB" smtClean="0"/>
              <a:t>05/10/2020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802732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171325-A491-40CA-98AE-651920BAFFDD}" type="datetimeFigureOut">
              <a:rPr lang="en-GB" smtClean="0"/>
              <a:t>05/10/2020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2645642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171325-A491-40CA-98AE-651920BAFFDD}" type="datetimeFigureOut">
              <a:rPr lang="en-GB" smtClean="0"/>
              <a:t>05/10/2020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3443687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171325-A491-40CA-98AE-651920BAFFDD}" type="datetimeFigureOut">
              <a:rPr lang="en-GB" smtClean="0"/>
              <a:t>05/10/2020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570075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171325-A491-40CA-98AE-651920BAFFDD}" type="datetimeFigureOut">
              <a:rPr lang="en-GB" smtClean="0"/>
              <a:t>05/10/2020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375451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171325-A491-40CA-98AE-651920BAFFDD}" type="datetimeFigureOut">
              <a:rPr lang="en-GB" smtClean="0"/>
              <a:t>05/10/2020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5890E-D7E5-45CE-9305-73F75E3D9B68}" type="slidenum">
              <a:rPr lang="en-GB" smtClean="0"/>
              <a:t>‹#›</a:t>
            </a:fld>
            <a:endParaRPr lang="en-GB"/>
          </a:p>
        </p:txBody>
      </p:sp>
    </p:spTree>
    <p:extLst>
      <p:ext uri="{BB962C8B-B14F-4D97-AF65-F5344CB8AC3E}">
        <p14:creationId xmlns:p14="http://schemas.microsoft.com/office/powerpoint/2010/main" val="3427973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71325-A491-40CA-98AE-651920BAFFDD}" type="datetimeFigureOut">
              <a:rPr lang="en-GB" smtClean="0"/>
              <a:t>05/10/2020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5890E-D7E5-45CE-9305-73F75E3D9B68}" type="slidenum">
              <a:rPr lang="en-GB" smtClean="0"/>
              <a:t>‹#›</a:t>
            </a:fld>
            <a:endParaRPr lang="en-GB"/>
          </a:p>
        </p:txBody>
      </p:sp>
    </p:spTree>
    <p:extLst>
      <p:ext uri="{BB962C8B-B14F-4D97-AF65-F5344CB8AC3E}">
        <p14:creationId xmlns:p14="http://schemas.microsoft.com/office/powerpoint/2010/main" val="559685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05" y="0"/>
            <a:ext cx="10515600" cy="2852737"/>
          </a:xfrm>
        </p:spPr>
        <p:txBody>
          <a:bodyPr/>
          <a:lstStyle/>
          <a:p>
            <a:r>
              <a:rPr lang="en-GB" dirty="0" err="1" smtClean="0"/>
              <a:t>PhotoVoice</a:t>
            </a:r>
            <a:r>
              <a:rPr lang="en-GB" dirty="0" smtClean="0"/>
              <a:t> images</a:t>
            </a:r>
            <a:endParaRPr lang="en-GB" dirty="0"/>
          </a:p>
        </p:txBody>
      </p:sp>
      <p:sp>
        <p:nvSpPr>
          <p:cNvPr id="3" name="Text Placeholder 2"/>
          <p:cNvSpPr>
            <a:spLocks noGrp="1"/>
          </p:cNvSpPr>
          <p:nvPr>
            <p:ph type="body" idx="1"/>
          </p:nvPr>
        </p:nvSpPr>
        <p:spPr>
          <a:xfrm>
            <a:off x="693305" y="3111645"/>
            <a:ext cx="10515600" cy="1500187"/>
          </a:xfrm>
        </p:spPr>
        <p:txBody>
          <a:bodyPr>
            <a:normAutofit fontScale="85000" lnSpcReduction="20000"/>
          </a:bodyPr>
          <a:lstStyle/>
          <a:p>
            <a:r>
              <a:rPr lang="en-GB" sz="5000" dirty="0" smtClean="0"/>
              <a:t>Result: The barriers to MHM differ depending on the </a:t>
            </a:r>
            <a:r>
              <a:rPr lang="en-GB" sz="5000" strike="sngStrike" dirty="0" smtClean="0"/>
              <a:t>functional </a:t>
            </a:r>
            <a:r>
              <a:rPr lang="en-GB" sz="5000" strike="sngStrike" dirty="0" smtClean="0"/>
              <a:t>limitation </a:t>
            </a:r>
            <a:r>
              <a:rPr lang="en-GB" sz="5000" dirty="0" smtClean="0"/>
              <a:t>person’s </a:t>
            </a:r>
            <a:r>
              <a:rPr lang="en-GB" sz="5000" dirty="0" smtClean="0"/>
              <a:t>impairment</a:t>
            </a:r>
            <a:endParaRPr lang="en-GB" sz="5000" dirty="0"/>
          </a:p>
        </p:txBody>
      </p:sp>
      <p:sp>
        <p:nvSpPr>
          <p:cNvPr id="4" name="TextBox 3"/>
          <p:cNvSpPr txBox="1"/>
          <p:nvPr/>
        </p:nvSpPr>
        <p:spPr>
          <a:xfrm>
            <a:off x="756458" y="5752407"/>
            <a:ext cx="10681855" cy="369332"/>
          </a:xfrm>
          <a:prstGeom prst="rect">
            <a:avLst/>
          </a:prstGeom>
          <a:noFill/>
        </p:spPr>
        <p:txBody>
          <a:bodyPr wrap="square" rtlCol="0">
            <a:spAutoFit/>
          </a:bodyPr>
          <a:lstStyle/>
          <a:p>
            <a:r>
              <a:rPr lang="en-GB" i="1" dirty="0" smtClean="0"/>
              <a:t>Participants </a:t>
            </a:r>
            <a:r>
              <a:rPr lang="en-GB" i="1" dirty="0"/>
              <a:t>requested that </a:t>
            </a:r>
            <a:r>
              <a:rPr lang="en-GB" i="1" dirty="0" smtClean="0"/>
              <a:t>their real names are credited whenever their </a:t>
            </a:r>
            <a:r>
              <a:rPr lang="en-GB" i="1" dirty="0"/>
              <a:t>photos and </a:t>
            </a:r>
            <a:r>
              <a:rPr lang="en-GB" i="1" dirty="0" smtClean="0"/>
              <a:t>captions are used.</a:t>
            </a:r>
            <a:endParaRPr lang="en-GB" dirty="0"/>
          </a:p>
        </p:txBody>
      </p:sp>
    </p:spTree>
    <p:extLst>
      <p:ext uri="{BB962C8B-B14F-4D97-AF65-F5344CB8AC3E}">
        <p14:creationId xmlns:p14="http://schemas.microsoft.com/office/powerpoint/2010/main" val="784983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77203" y="5544912"/>
            <a:ext cx="6204143" cy="823912"/>
          </a:xfrm>
        </p:spPr>
        <p:txBody>
          <a:bodyPr>
            <a:noAutofit/>
          </a:bodyPr>
          <a:lstStyle/>
          <a:p>
            <a:r>
              <a:rPr lang="en-GB" sz="1800" b="0" dirty="0" smtClean="0"/>
              <a:t>Caption: It </a:t>
            </a:r>
            <a:r>
              <a:rPr lang="en-GB" sz="1800" b="0" dirty="0"/>
              <a:t>is difficult to go to </a:t>
            </a:r>
            <a:r>
              <a:rPr lang="en-GB" sz="1800" b="0" dirty="0" smtClean="0"/>
              <a:t>toilet </a:t>
            </a:r>
          </a:p>
          <a:p>
            <a:r>
              <a:rPr lang="en-GB" sz="1800" b="0" dirty="0" smtClean="0"/>
              <a:t>Ranked 1 </a:t>
            </a:r>
            <a:r>
              <a:rPr lang="en-GB" sz="1800" b="0" dirty="0"/>
              <a:t>out of </a:t>
            </a:r>
            <a:r>
              <a:rPr lang="en-GB" sz="1800" b="0" dirty="0" smtClean="0"/>
              <a:t>4</a:t>
            </a:r>
          </a:p>
        </p:txBody>
      </p:sp>
      <p:pic>
        <p:nvPicPr>
          <p:cNvPr id="9" name="Content Placeholder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77203" y="789133"/>
            <a:ext cx="6204143" cy="4653107"/>
          </a:xfrm>
        </p:spPr>
      </p:pic>
      <p:sp>
        <p:nvSpPr>
          <p:cNvPr id="7" name="Text Placeholder 6"/>
          <p:cNvSpPr>
            <a:spLocks noGrp="1"/>
          </p:cNvSpPr>
          <p:nvPr>
            <p:ph type="body" sz="quarter" idx="3"/>
          </p:nvPr>
        </p:nvSpPr>
        <p:spPr>
          <a:xfrm>
            <a:off x="6654413" y="5956868"/>
            <a:ext cx="5187723" cy="1018020"/>
          </a:xfrm>
        </p:spPr>
        <p:txBody>
          <a:bodyPr>
            <a:noAutofit/>
          </a:bodyPr>
          <a:lstStyle/>
          <a:p>
            <a:endParaRPr lang="en-GB" sz="1800" b="0" dirty="0"/>
          </a:p>
          <a:p>
            <a:r>
              <a:rPr lang="en-GB" sz="1800" b="0" dirty="0"/>
              <a:t>Caption: Water issue is also there, I would have to carry water which is difficult </a:t>
            </a:r>
            <a:endParaRPr lang="en-GB" sz="1800" b="0" dirty="0" smtClean="0"/>
          </a:p>
          <a:p>
            <a:r>
              <a:rPr lang="en-GB" sz="1800" b="0" dirty="0" smtClean="0"/>
              <a:t>Ranked 2 </a:t>
            </a:r>
            <a:r>
              <a:rPr lang="en-GB" sz="1800" b="0" dirty="0"/>
              <a:t>out of </a:t>
            </a:r>
            <a:r>
              <a:rPr lang="en-GB" sz="1800" b="0" dirty="0" smtClean="0"/>
              <a:t>4</a:t>
            </a:r>
            <a:endParaRPr lang="en-GB" sz="1800" b="0" dirty="0"/>
          </a:p>
          <a:p>
            <a:endParaRPr lang="en-GB" sz="1800" dirty="0"/>
          </a:p>
        </p:txBody>
      </p:sp>
      <p:pic>
        <p:nvPicPr>
          <p:cNvPr id="10" name="Content Placeholder 9"/>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654413" y="789132"/>
            <a:ext cx="5187724" cy="4653107"/>
          </a:xfrm>
        </p:spPr>
      </p:pic>
      <p:sp>
        <p:nvSpPr>
          <p:cNvPr id="12" name="Rectangle 11"/>
          <p:cNvSpPr/>
          <p:nvPr/>
        </p:nvSpPr>
        <p:spPr>
          <a:xfrm>
            <a:off x="10725130" y="6465878"/>
            <a:ext cx="1196161" cy="369332"/>
          </a:xfrm>
          <a:prstGeom prst="rect">
            <a:avLst/>
          </a:prstGeom>
        </p:spPr>
        <p:txBody>
          <a:bodyPr wrap="none">
            <a:spAutoFit/>
          </a:bodyPr>
          <a:lstStyle/>
          <a:p>
            <a:r>
              <a:rPr lang="en-GB" dirty="0"/>
              <a:t>©</a:t>
            </a:r>
            <a:r>
              <a:rPr lang="en-GB" dirty="0" err="1"/>
              <a:t>Sharmila</a:t>
            </a:r>
            <a:endParaRPr lang="en-GB" dirty="0"/>
          </a:p>
        </p:txBody>
      </p:sp>
    </p:spTree>
    <p:extLst>
      <p:ext uri="{BB962C8B-B14F-4D97-AF65-F5344CB8AC3E}">
        <p14:creationId xmlns:p14="http://schemas.microsoft.com/office/powerpoint/2010/main" val="28386686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89518" y="416053"/>
            <a:ext cx="5750621" cy="4312966"/>
          </a:xfrm>
        </p:spPr>
      </p:pic>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7492911" y="416052"/>
            <a:ext cx="3234725" cy="4312967"/>
          </a:xfrm>
        </p:spPr>
      </p:pic>
      <p:sp>
        <p:nvSpPr>
          <p:cNvPr id="9" name="Text Placeholder 4"/>
          <p:cNvSpPr>
            <a:spLocks noGrp="1"/>
          </p:cNvSpPr>
          <p:nvPr>
            <p:ph type="body" idx="1"/>
          </p:nvPr>
        </p:nvSpPr>
        <p:spPr>
          <a:xfrm>
            <a:off x="220440" y="5919788"/>
            <a:ext cx="5688775" cy="823912"/>
          </a:xfrm>
        </p:spPr>
        <p:txBody>
          <a:bodyPr>
            <a:noAutofit/>
          </a:bodyPr>
          <a:lstStyle/>
          <a:p>
            <a:r>
              <a:rPr lang="en-GB" sz="1800" b="0" dirty="0" smtClean="0"/>
              <a:t>Caption: It </a:t>
            </a:r>
            <a:r>
              <a:rPr lang="en-GB" sz="1800" b="0" dirty="0"/>
              <a:t>is not only easier to use this type of toilet for those with spinal cord injury but it is a necessity. So even in villages, these types of toilets should be built for people as not everyone can live in the cities. During period also it is difficult to stand to change pads so these kind is easier to </a:t>
            </a:r>
            <a:r>
              <a:rPr lang="en-GB" sz="1800" b="0" dirty="0" smtClean="0"/>
              <a:t>use.</a:t>
            </a:r>
          </a:p>
          <a:p>
            <a:r>
              <a:rPr lang="en-GB" sz="1800" b="0" dirty="0" smtClean="0"/>
              <a:t>Ranked </a:t>
            </a:r>
            <a:r>
              <a:rPr lang="en-GB" sz="1800" b="0" dirty="0"/>
              <a:t>1 out of </a:t>
            </a:r>
            <a:r>
              <a:rPr lang="en-GB" sz="1800" b="0" dirty="0" smtClean="0"/>
              <a:t>5</a:t>
            </a:r>
            <a:endParaRPr lang="en-GB" sz="1800" b="0" dirty="0"/>
          </a:p>
        </p:txBody>
      </p:sp>
      <p:sp>
        <p:nvSpPr>
          <p:cNvPr id="10" name="Rectangle 9"/>
          <p:cNvSpPr/>
          <p:nvPr/>
        </p:nvSpPr>
        <p:spPr>
          <a:xfrm>
            <a:off x="148607" y="0"/>
            <a:ext cx="972830" cy="369332"/>
          </a:xfrm>
          <a:prstGeom prst="rect">
            <a:avLst/>
          </a:prstGeom>
        </p:spPr>
        <p:txBody>
          <a:bodyPr wrap="none">
            <a:spAutoFit/>
          </a:bodyPr>
          <a:lstStyle/>
          <a:p>
            <a:r>
              <a:rPr lang="en-GB" dirty="0" smtClean="0"/>
              <a:t>©</a:t>
            </a:r>
            <a:r>
              <a:rPr lang="en-GB" dirty="0" err="1" smtClean="0"/>
              <a:t>Babati</a:t>
            </a:r>
            <a:endParaRPr lang="en-GB" dirty="0"/>
          </a:p>
        </p:txBody>
      </p:sp>
      <p:sp>
        <p:nvSpPr>
          <p:cNvPr id="11" name="Rectangle 10"/>
          <p:cNvSpPr/>
          <p:nvPr/>
        </p:nvSpPr>
        <p:spPr>
          <a:xfrm>
            <a:off x="6494073" y="4729019"/>
            <a:ext cx="5607872" cy="2131866"/>
          </a:xfrm>
          <a:prstGeom prst="rect">
            <a:avLst/>
          </a:prstGeom>
        </p:spPr>
        <p:txBody>
          <a:bodyPr wrap="square">
            <a:spAutoFit/>
          </a:bodyPr>
          <a:lstStyle/>
          <a:p>
            <a:r>
              <a:rPr lang="en-GB" dirty="0"/>
              <a:t>Caption: </a:t>
            </a:r>
            <a:r>
              <a:rPr lang="en-GB" dirty="0" smtClean="0"/>
              <a:t>During </a:t>
            </a:r>
            <a:r>
              <a:rPr lang="en-GB" dirty="0"/>
              <a:t>period one should be careful using bathroom. Our legs might already feel weak (</a:t>
            </a:r>
            <a:r>
              <a:rPr lang="en-GB" dirty="0" err="1"/>
              <a:t>lulo</a:t>
            </a:r>
            <a:r>
              <a:rPr lang="en-GB" dirty="0"/>
              <a:t>) so we might fall down and meet an accident. Here the toilets are made for everyone to use but if it was to built at home for crutches user, it is to be made in a way that it is not slippery. Marble should not be used as it is </a:t>
            </a:r>
            <a:r>
              <a:rPr lang="en-GB" dirty="0" smtClean="0"/>
              <a:t>slippery. </a:t>
            </a:r>
          </a:p>
          <a:p>
            <a:pPr>
              <a:lnSpc>
                <a:spcPct val="90000"/>
              </a:lnSpc>
              <a:spcBef>
                <a:spcPts val="1000"/>
              </a:spcBef>
            </a:pPr>
            <a:r>
              <a:rPr lang="en-GB" dirty="0"/>
              <a:t>Ranked 3 out of </a:t>
            </a:r>
            <a:r>
              <a:rPr lang="en-GB" dirty="0" smtClean="0"/>
              <a:t>5 </a:t>
            </a:r>
            <a:endParaRPr lang="en-GB" dirty="0"/>
          </a:p>
        </p:txBody>
      </p:sp>
    </p:spTree>
    <p:extLst>
      <p:ext uri="{BB962C8B-B14F-4D97-AF65-F5344CB8AC3E}">
        <p14:creationId xmlns:p14="http://schemas.microsoft.com/office/powerpoint/2010/main" val="294946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0188" y="6091381"/>
            <a:ext cx="3932237" cy="652462"/>
          </a:xfrm>
        </p:spPr>
        <p:txBody>
          <a:bodyPr>
            <a:normAutofit/>
          </a:bodyPr>
          <a:lstStyle/>
          <a:p>
            <a:r>
              <a:rPr lang="en-GB" sz="1800" dirty="0">
                <a:latin typeface="+mn-lt"/>
                <a:ea typeface="+mn-ea"/>
                <a:cs typeface="+mn-cs"/>
              </a:rPr>
              <a:t>©</a:t>
            </a:r>
            <a:r>
              <a:rPr lang="en-GB" sz="1800" dirty="0" err="1">
                <a:latin typeface="+mn-lt"/>
                <a:ea typeface="+mn-ea"/>
                <a:cs typeface="+mn-cs"/>
              </a:rPr>
              <a:t>Babati</a:t>
            </a:r>
            <a:endParaRPr lang="en-GB" sz="1800" dirty="0">
              <a:latin typeface="+mn-lt"/>
              <a:ea typeface="+mn-ea"/>
              <a:cs typeface="+mn-cs"/>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83188" y="1109662"/>
            <a:ext cx="6172200" cy="4629150"/>
          </a:xfrm>
        </p:spPr>
      </p:pic>
      <p:sp>
        <p:nvSpPr>
          <p:cNvPr id="4" name="Text Placeholder 3"/>
          <p:cNvSpPr>
            <a:spLocks noGrp="1"/>
          </p:cNvSpPr>
          <p:nvPr>
            <p:ph type="body" sz="half" idx="2"/>
          </p:nvPr>
        </p:nvSpPr>
        <p:spPr>
          <a:xfrm>
            <a:off x="839788" y="1518443"/>
            <a:ext cx="3932237" cy="3811588"/>
          </a:xfrm>
        </p:spPr>
        <p:txBody>
          <a:bodyPr>
            <a:normAutofit/>
          </a:bodyPr>
          <a:lstStyle/>
          <a:p>
            <a:r>
              <a:rPr lang="en-GB" sz="1800" b="0" dirty="0" smtClean="0"/>
              <a:t>Caption: </a:t>
            </a:r>
            <a:r>
              <a:rPr lang="en-GB" sz="1800" dirty="0" smtClean="0"/>
              <a:t>For </a:t>
            </a:r>
            <a:r>
              <a:rPr lang="en-GB" sz="1800" dirty="0"/>
              <a:t>us to be able to wash our own clothes, bathroom should be made in such a way that we can wash our clothes ourselves while sitting on wheelchair. It will be much easier. </a:t>
            </a:r>
            <a:endParaRPr lang="en-GB" sz="1800" dirty="0" smtClean="0"/>
          </a:p>
          <a:p>
            <a:r>
              <a:rPr lang="en-GB" sz="1800" dirty="0" smtClean="0"/>
              <a:t>I </a:t>
            </a:r>
            <a:r>
              <a:rPr lang="en-GB" sz="1800" dirty="0"/>
              <a:t>can’t wash clothes while standing or sitting. At home, I sit in a small stool but there is none here. If the washing space could be reached while sitting on a wheelchair, it would be good. </a:t>
            </a:r>
          </a:p>
          <a:p>
            <a:r>
              <a:rPr lang="en-GB" sz="1800" dirty="0"/>
              <a:t>(Ranked 5 out of 5)</a:t>
            </a:r>
          </a:p>
        </p:txBody>
      </p:sp>
    </p:spTree>
    <p:extLst>
      <p:ext uri="{BB962C8B-B14F-4D97-AF65-F5344CB8AC3E}">
        <p14:creationId xmlns:p14="http://schemas.microsoft.com/office/powerpoint/2010/main" val="1147834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487861" y="254001"/>
            <a:ext cx="4434230" cy="5912308"/>
          </a:xfrm>
        </p:spPr>
      </p:pic>
      <p:sp>
        <p:nvSpPr>
          <p:cNvPr id="4" name="Text Placeholder 3"/>
          <p:cNvSpPr>
            <a:spLocks noGrp="1"/>
          </p:cNvSpPr>
          <p:nvPr>
            <p:ph type="body" sz="half" idx="2"/>
          </p:nvPr>
        </p:nvSpPr>
        <p:spPr/>
        <p:txBody>
          <a:bodyPr>
            <a:normAutofit/>
          </a:bodyPr>
          <a:lstStyle/>
          <a:p>
            <a:r>
              <a:rPr lang="en-GB" sz="1800" dirty="0" smtClean="0"/>
              <a:t>Caption: When </a:t>
            </a:r>
            <a:r>
              <a:rPr lang="en-GB" sz="1800" dirty="0"/>
              <a:t>I have to use the toilet, I need someone else to help with the latch otherwise I can’t do it </a:t>
            </a:r>
            <a:r>
              <a:rPr lang="en-GB" sz="1800" dirty="0" smtClean="0"/>
              <a:t>myself.</a:t>
            </a:r>
          </a:p>
          <a:p>
            <a:r>
              <a:rPr lang="en-GB" sz="1800" dirty="0" smtClean="0"/>
              <a:t>Ranked </a:t>
            </a:r>
            <a:r>
              <a:rPr lang="en-GB" sz="1800" dirty="0"/>
              <a:t>3 out of </a:t>
            </a:r>
            <a:r>
              <a:rPr lang="en-GB" sz="1800" dirty="0" smtClean="0"/>
              <a:t>4 </a:t>
            </a:r>
            <a:endParaRPr lang="en-GB" sz="1800" dirty="0"/>
          </a:p>
        </p:txBody>
      </p:sp>
      <p:sp>
        <p:nvSpPr>
          <p:cNvPr id="6" name="Title 1"/>
          <p:cNvSpPr txBox="1">
            <a:spLocks/>
          </p:cNvSpPr>
          <p:nvPr/>
        </p:nvSpPr>
        <p:spPr>
          <a:xfrm>
            <a:off x="9871204" y="6053138"/>
            <a:ext cx="3932237" cy="6524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sz="1800" dirty="0" smtClean="0">
                <a:latin typeface="+mn-lt"/>
                <a:ea typeface="+mn-ea"/>
                <a:cs typeface="+mn-cs"/>
              </a:rPr>
              <a:t>©</a:t>
            </a:r>
            <a:r>
              <a:rPr lang="en-GB" sz="1800" dirty="0" err="1" smtClean="0">
                <a:latin typeface="+mn-lt"/>
                <a:ea typeface="+mn-ea"/>
                <a:cs typeface="+mn-cs"/>
              </a:rPr>
              <a:t>Tulasa</a:t>
            </a:r>
            <a:endParaRPr lang="en-GB" sz="1800" dirty="0">
              <a:latin typeface="+mn-lt"/>
              <a:ea typeface="+mn-ea"/>
              <a:cs typeface="+mn-cs"/>
            </a:endParaRPr>
          </a:p>
        </p:txBody>
      </p:sp>
    </p:spTree>
    <p:extLst>
      <p:ext uri="{BB962C8B-B14F-4D97-AF65-F5344CB8AC3E}">
        <p14:creationId xmlns:p14="http://schemas.microsoft.com/office/powerpoint/2010/main" val="3099115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05" y="-1145309"/>
            <a:ext cx="10515600" cy="2852737"/>
          </a:xfrm>
        </p:spPr>
        <p:txBody>
          <a:bodyPr/>
          <a:lstStyle/>
          <a:p>
            <a:endParaRPr lang="en-GB" dirty="0"/>
          </a:p>
        </p:txBody>
      </p:sp>
      <p:sp>
        <p:nvSpPr>
          <p:cNvPr id="3" name="Text Placeholder 2"/>
          <p:cNvSpPr>
            <a:spLocks noGrp="1"/>
          </p:cNvSpPr>
          <p:nvPr>
            <p:ph type="body" idx="1"/>
          </p:nvPr>
        </p:nvSpPr>
        <p:spPr>
          <a:xfrm>
            <a:off x="693305" y="2538991"/>
            <a:ext cx="10515600" cy="1500187"/>
          </a:xfrm>
        </p:spPr>
        <p:txBody>
          <a:bodyPr>
            <a:normAutofit fontScale="85000" lnSpcReduction="20000"/>
          </a:bodyPr>
          <a:lstStyle/>
          <a:p>
            <a:r>
              <a:rPr lang="en-GB" sz="5000" dirty="0" smtClean="0"/>
              <a:t>Result: Disposable </a:t>
            </a:r>
            <a:r>
              <a:rPr lang="en-GB" sz="5000" dirty="0"/>
              <a:t>menstrual pads are preferable, but disposal practices and services are inadequate</a:t>
            </a:r>
          </a:p>
          <a:p>
            <a:endParaRPr lang="en-GB" sz="5000" dirty="0"/>
          </a:p>
        </p:txBody>
      </p:sp>
    </p:spTree>
    <p:extLst>
      <p:ext uri="{BB962C8B-B14F-4D97-AF65-F5344CB8AC3E}">
        <p14:creationId xmlns:p14="http://schemas.microsoft.com/office/powerpoint/2010/main" val="3981084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46000"/>
                    </a14:imgEffect>
                  </a14:imgLayer>
                </a14:imgProps>
              </a:ext>
              <a:ext uri="{28A0092B-C50C-407E-A947-70E740481C1C}">
                <a14:useLocalDpi xmlns:a14="http://schemas.microsoft.com/office/drawing/2010/main" val="0"/>
              </a:ext>
            </a:extLst>
          </a:blip>
          <a:stretch>
            <a:fillRect/>
          </a:stretch>
        </p:blipFill>
        <p:spPr>
          <a:xfrm>
            <a:off x="5183188" y="1109662"/>
            <a:ext cx="6172200" cy="4629150"/>
          </a:xfrm>
        </p:spPr>
      </p:pic>
      <p:sp>
        <p:nvSpPr>
          <p:cNvPr id="4" name="Text Placeholder 3"/>
          <p:cNvSpPr>
            <a:spLocks noGrp="1"/>
          </p:cNvSpPr>
          <p:nvPr>
            <p:ph type="body" sz="half" idx="2"/>
          </p:nvPr>
        </p:nvSpPr>
        <p:spPr/>
        <p:txBody>
          <a:bodyPr>
            <a:normAutofit/>
          </a:bodyPr>
          <a:lstStyle/>
          <a:p>
            <a:r>
              <a:rPr lang="en-GB" sz="1800" dirty="0" smtClean="0"/>
              <a:t>Caption: Pad is easy to use compared to cloth.</a:t>
            </a:r>
          </a:p>
          <a:p>
            <a:r>
              <a:rPr lang="en-GB" sz="1800" dirty="0" smtClean="0"/>
              <a:t>Ranked 3 </a:t>
            </a:r>
            <a:r>
              <a:rPr lang="en-GB" sz="1800" dirty="0"/>
              <a:t>out of </a:t>
            </a:r>
            <a:r>
              <a:rPr lang="en-GB" sz="1800" dirty="0" smtClean="0"/>
              <a:t>4</a:t>
            </a:r>
            <a:endParaRPr lang="en-GB" sz="1800" dirty="0"/>
          </a:p>
        </p:txBody>
      </p:sp>
      <p:sp>
        <p:nvSpPr>
          <p:cNvPr id="6" name="Rectangle 5"/>
          <p:cNvSpPr/>
          <p:nvPr/>
        </p:nvSpPr>
        <p:spPr>
          <a:xfrm>
            <a:off x="10254075" y="6373514"/>
            <a:ext cx="1196161" cy="369332"/>
          </a:xfrm>
          <a:prstGeom prst="rect">
            <a:avLst/>
          </a:prstGeom>
        </p:spPr>
        <p:txBody>
          <a:bodyPr wrap="none">
            <a:spAutoFit/>
          </a:bodyPr>
          <a:lstStyle/>
          <a:p>
            <a:r>
              <a:rPr lang="en-GB" dirty="0"/>
              <a:t>©</a:t>
            </a:r>
            <a:r>
              <a:rPr lang="en-GB" dirty="0" err="1"/>
              <a:t>Sharmila</a:t>
            </a:r>
            <a:endParaRPr lang="en-GB" dirty="0"/>
          </a:p>
        </p:txBody>
      </p:sp>
    </p:spTree>
    <p:extLst>
      <p:ext uri="{BB962C8B-B14F-4D97-AF65-F5344CB8AC3E}">
        <p14:creationId xmlns:p14="http://schemas.microsoft.com/office/powerpoint/2010/main" val="1084483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05" y="-1145309"/>
            <a:ext cx="10515600" cy="2852737"/>
          </a:xfrm>
        </p:spPr>
        <p:txBody>
          <a:bodyPr/>
          <a:lstStyle/>
          <a:p>
            <a:endParaRPr lang="en-GB" dirty="0"/>
          </a:p>
        </p:txBody>
      </p:sp>
      <p:sp>
        <p:nvSpPr>
          <p:cNvPr id="3" name="Text Placeholder 2"/>
          <p:cNvSpPr>
            <a:spLocks noGrp="1"/>
          </p:cNvSpPr>
          <p:nvPr>
            <p:ph type="body" idx="1"/>
          </p:nvPr>
        </p:nvSpPr>
        <p:spPr>
          <a:xfrm>
            <a:off x="693304" y="2538991"/>
            <a:ext cx="11498695" cy="1500187"/>
          </a:xfrm>
        </p:spPr>
        <p:txBody>
          <a:bodyPr>
            <a:normAutofit/>
          </a:bodyPr>
          <a:lstStyle/>
          <a:p>
            <a:r>
              <a:rPr lang="en-GB" sz="5000" dirty="0" smtClean="0"/>
              <a:t>Result: Impacts of menstrual restrictions</a:t>
            </a:r>
            <a:endParaRPr lang="en-GB" sz="5000" dirty="0"/>
          </a:p>
          <a:p>
            <a:endParaRPr lang="en-GB" sz="5000" dirty="0"/>
          </a:p>
        </p:txBody>
      </p:sp>
    </p:spTree>
    <p:extLst>
      <p:ext uri="{BB962C8B-B14F-4D97-AF65-F5344CB8AC3E}">
        <p14:creationId xmlns:p14="http://schemas.microsoft.com/office/powerpoint/2010/main" val="4420272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6804" y="5560220"/>
            <a:ext cx="6720790" cy="1041400"/>
          </a:xfrm>
        </p:spPr>
        <p:txBody>
          <a:bodyPr>
            <a:noAutofit/>
          </a:bodyPr>
          <a:lstStyle/>
          <a:p>
            <a:r>
              <a:rPr lang="en-GB" sz="1800" b="0" dirty="0" smtClean="0"/>
              <a:t>Caption: </a:t>
            </a:r>
            <a:r>
              <a:rPr lang="en-GB" sz="1800" b="0" dirty="0"/>
              <a:t>During menstruation we are not allowed to enter the </a:t>
            </a:r>
            <a:r>
              <a:rPr lang="en-GB" sz="1800" b="0" dirty="0" smtClean="0"/>
              <a:t>house. [The image is of the hut </a:t>
            </a:r>
            <a:r>
              <a:rPr lang="en-GB" sz="1800" b="0" dirty="0" err="1" smtClean="0"/>
              <a:t>Tulasa</a:t>
            </a:r>
            <a:r>
              <a:rPr lang="en-GB" sz="1800" b="0" dirty="0" smtClean="0"/>
              <a:t> sleeps in when menstruating].</a:t>
            </a:r>
          </a:p>
          <a:p>
            <a:r>
              <a:rPr lang="en-GB" sz="1800" b="0" dirty="0" smtClean="0"/>
              <a:t>Ranked 2 out of 4</a:t>
            </a:r>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42010" y="561710"/>
            <a:ext cx="6550378" cy="4912784"/>
          </a:xfrm>
        </p:spPr>
      </p:pic>
      <p:sp>
        <p:nvSpPr>
          <p:cNvPr id="5" name="Text Placeholder 4"/>
          <p:cNvSpPr>
            <a:spLocks noGrp="1"/>
          </p:cNvSpPr>
          <p:nvPr>
            <p:ph type="body" sz="quarter" idx="3"/>
          </p:nvPr>
        </p:nvSpPr>
        <p:spPr>
          <a:xfrm>
            <a:off x="7393940" y="5777708"/>
            <a:ext cx="3782060" cy="823912"/>
          </a:xfrm>
        </p:spPr>
        <p:txBody>
          <a:bodyPr>
            <a:noAutofit/>
          </a:bodyPr>
          <a:lstStyle/>
          <a:p>
            <a:r>
              <a:rPr lang="en-GB" sz="1800" b="0" dirty="0" smtClean="0"/>
              <a:t>Caption</a:t>
            </a:r>
            <a:r>
              <a:rPr lang="en-GB" sz="1800" dirty="0" smtClean="0"/>
              <a:t>: </a:t>
            </a:r>
            <a:r>
              <a:rPr lang="en-GB" sz="1800" b="0" dirty="0"/>
              <a:t>There is a belief that if you touch plants during period, it will rot</a:t>
            </a:r>
            <a:r>
              <a:rPr lang="en-GB" sz="1800" b="0" dirty="0" smtClean="0"/>
              <a:t>.</a:t>
            </a:r>
          </a:p>
          <a:p>
            <a:r>
              <a:rPr lang="en-GB" sz="1800" b="0" dirty="0" smtClean="0"/>
              <a:t>Ranked 4 out of 4 </a:t>
            </a:r>
            <a:endParaRPr lang="en-GB" sz="1800" b="0"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rot="16200000">
            <a:off x="6779842" y="1175808"/>
            <a:ext cx="4912784" cy="3684588"/>
          </a:xfrm>
          <a:prstGeom prst="rect">
            <a:avLst/>
          </a:prstGeom>
        </p:spPr>
      </p:pic>
      <p:sp>
        <p:nvSpPr>
          <p:cNvPr id="9" name="Title 1"/>
          <p:cNvSpPr txBox="1">
            <a:spLocks/>
          </p:cNvSpPr>
          <p:nvPr/>
        </p:nvSpPr>
        <p:spPr>
          <a:xfrm>
            <a:off x="10975418" y="6080920"/>
            <a:ext cx="3932237" cy="6524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sz="1800" dirty="0" smtClean="0">
                <a:latin typeface="+mn-lt"/>
                <a:ea typeface="+mn-ea"/>
                <a:cs typeface="+mn-cs"/>
              </a:rPr>
              <a:t>©</a:t>
            </a:r>
            <a:r>
              <a:rPr lang="en-GB" sz="1800" dirty="0" err="1" smtClean="0">
                <a:latin typeface="+mn-lt"/>
                <a:ea typeface="+mn-ea"/>
                <a:cs typeface="+mn-cs"/>
              </a:rPr>
              <a:t>Tulasa</a:t>
            </a:r>
            <a:endParaRPr lang="en-GB" sz="1800" dirty="0">
              <a:latin typeface="+mn-lt"/>
              <a:ea typeface="+mn-ea"/>
              <a:cs typeface="+mn-cs"/>
            </a:endParaRPr>
          </a:p>
        </p:txBody>
      </p:sp>
    </p:spTree>
    <p:extLst>
      <p:ext uri="{BB962C8B-B14F-4D97-AF65-F5344CB8AC3E}">
        <p14:creationId xmlns:p14="http://schemas.microsoft.com/office/powerpoint/2010/main" val="1791823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1281" y="219073"/>
            <a:ext cx="5956300" cy="4467225"/>
          </a:xfrm>
        </p:spPr>
      </p:pic>
      <p:sp>
        <p:nvSpPr>
          <p:cNvPr id="5" name="Text Placeholder 4"/>
          <p:cNvSpPr>
            <a:spLocks noGrp="1"/>
          </p:cNvSpPr>
          <p:nvPr>
            <p:ph type="body" sz="quarter" idx="3"/>
          </p:nvPr>
        </p:nvSpPr>
        <p:spPr>
          <a:xfrm>
            <a:off x="6155001" y="5707857"/>
            <a:ext cx="5956300" cy="823912"/>
          </a:xfrm>
        </p:spPr>
        <p:txBody>
          <a:bodyPr>
            <a:noAutofit/>
          </a:bodyPr>
          <a:lstStyle/>
          <a:p>
            <a:r>
              <a:rPr lang="en-GB" sz="1800" b="0" dirty="0"/>
              <a:t>Caption: We have to follow our tradition, so should not touch kitchen during period. If one touches kitchen, worshipping are is also </a:t>
            </a:r>
            <a:r>
              <a:rPr lang="en-GB" sz="1800" b="0" dirty="0" smtClean="0"/>
              <a:t>touched. </a:t>
            </a:r>
            <a:r>
              <a:rPr lang="en-GB" sz="1800" b="0" dirty="0"/>
              <a:t>If touched, I feel discomfort and fear that something might happen. However in case of my daughter if she touches, god will forgive her. </a:t>
            </a:r>
          </a:p>
          <a:p>
            <a:r>
              <a:rPr lang="en-GB" sz="1800" b="0" smtClean="0"/>
              <a:t>Ranked </a:t>
            </a:r>
            <a:r>
              <a:rPr lang="en-GB" sz="1800" b="0" dirty="0"/>
              <a:t>2 </a:t>
            </a:r>
            <a:r>
              <a:rPr lang="en-GB" sz="1800" b="0"/>
              <a:t>of </a:t>
            </a:r>
            <a:r>
              <a:rPr lang="en-GB" sz="1800" b="0" smtClean="0"/>
              <a:t>4</a:t>
            </a:r>
            <a:endParaRPr lang="en-GB" sz="1800" b="0" dirty="0"/>
          </a:p>
        </p:txBody>
      </p:sp>
      <p:pic>
        <p:nvPicPr>
          <p:cNvPr id="11" name="Content Placeholder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155001" y="219074"/>
            <a:ext cx="5956300" cy="4467225"/>
          </a:xfrm>
        </p:spPr>
      </p:pic>
      <p:sp>
        <p:nvSpPr>
          <p:cNvPr id="12" name="Title 1"/>
          <p:cNvSpPr txBox="1">
            <a:spLocks/>
          </p:cNvSpPr>
          <p:nvPr/>
        </p:nvSpPr>
        <p:spPr>
          <a:xfrm>
            <a:off x="91281" y="6205538"/>
            <a:ext cx="3932237" cy="6524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sz="1800" dirty="0" smtClean="0">
                <a:latin typeface="+mn-lt"/>
                <a:ea typeface="+mn-ea"/>
                <a:cs typeface="+mn-cs"/>
              </a:rPr>
              <a:t>©Bishnu</a:t>
            </a:r>
            <a:endParaRPr lang="en-GB" sz="1800" dirty="0">
              <a:latin typeface="+mn-lt"/>
              <a:ea typeface="+mn-ea"/>
              <a:cs typeface="+mn-cs"/>
            </a:endParaRPr>
          </a:p>
        </p:txBody>
      </p:sp>
      <p:sp>
        <p:nvSpPr>
          <p:cNvPr id="13" name="Rectangle 12"/>
          <p:cNvSpPr/>
          <p:nvPr/>
        </p:nvSpPr>
        <p:spPr>
          <a:xfrm>
            <a:off x="205818" y="4765178"/>
            <a:ext cx="6096000" cy="1023870"/>
          </a:xfrm>
          <a:prstGeom prst="rect">
            <a:avLst/>
          </a:prstGeom>
        </p:spPr>
        <p:txBody>
          <a:bodyPr>
            <a:spAutoFit/>
          </a:bodyPr>
          <a:lstStyle/>
          <a:p>
            <a:r>
              <a:rPr lang="en-GB" dirty="0"/>
              <a:t>Caption: Cannot touch during period as per our </a:t>
            </a:r>
            <a:r>
              <a:rPr lang="en-GB" dirty="0" smtClean="0"/>
              <a:t>tradition. </a:t>
            </a:r>
          </a:p>
          <a:p>
            <a:r>
              <a:rPr lang="en-GB" dirty="0" smtClean="0"/>
              <a:t>[The image is of </a:t>
            </a:r>
            <a:r>
              <a:rPr lang="en-GB" dirty="0"/>
              <a:t>worshiping area inside the </a:t>
            </a:r>
            <a:r>
              <a:rPr lang="en-GB" dirty="0" smtClean="0"/>
              <a:t>home.]</a:t>
            </a:r>
            <a:endParaRPr lang="en-GB" dirty="0"/>
          </a:p>
          <a:p>
            <a:pPr>
              <a:lnSpc>
                <a:spcPct val="90000"/>
              </a:lnSpc>
              <a:spcBef>
                <a:spcPts val="1000"/>
              </a:spcBef>
            </a:pPr>
            <a:r>
              <a:rPr lang="en-GB" dirty="0" smtClean="0"/>
              <a:t>Ranked </a:t>
            </a:r>
            <a:r>
              <a:rPr lang="en-GB" dirty="0"/>
              <a:t>1 out of </a:t>
            </a:r>
            <a:r>
              <a:rPr lang="en-GB" dirty="0" smtClean="0"/>
              <a:t>4</a:t>
            </a:r>
            <a:endParaRPr lang="en-GB" dirty="0"/>
          </a:p>
        </p:txBody>
      </p:sp>
    </p:spTree>
    <p:extLst>
      <p:ext uri="{BB962C8B-B14F-4D97-AF65-F5344CB8AC3E}">
        <p14:creationId xmlns:p14="http://schemas.microsoft.com/office/powerpoint/2010/main" val="30188401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531</Words>
  <Application>Microsoft Office PowerPoint</Application>
  <PresentationFormat>Widescreen</PresentationFormat>
  <Paragraphs>37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PhotoVoice images</vt:lpstr>
      <vt:lpstr>PowerPoint Presentation</vt:lpstr>
      <vt:lpstr>PowerPoint Presentation</vt:lpstr>
      <vt:lpstr>©Babati</vt:lpstr>
      <vt:lpstr>PowerPoint Presentation</vt:lpstr>
      <vt:lpstr>PowerPoint Presentation</vt:lpstr>
      <vt:lpstr>PowerPoint Presentation</vt:lpstr>
      <vt:lpstr>PowerPoint Presentation</vt:lpstr>
      <vt:lpstr>PowerPoint Presentation</vt:lpstr>
      <vt:lpstr>PowerPoint Presentation</vt:lpstr>
    </vt:vector>
  </TitlesOfParts>
  <Company>London School of Hygiene &amp; Tropical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Inaccessible WASH facilities</dc:title>
  <dc:creator>Jane Wilbur</dc:creator>
  <cp:lastModifiedBy>Jane Wilbur</cp:lastModifiedBy>
  <cp:revision>34</cp:revision>
  <dcterms:created xsi:type="dcterms:W3CDTF">2020-03-27T11:49:41Z</dcterms:created>
  <dcterms:modified xsi:type="dcterms:W3CDTF">2020-10-05T09:25:13Z</dcterms:modified>
</cp:coreProperties>
</file>