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5" roundtripDataSignature="AMtx7mjvuhbxAsWVqbgEKQhxrXqkwEht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278EDF9-D0A6-41FE-8337-816AC51578A9}">
  <a:tblStyle styleId="{7278EDF9-D0A6-41FE-8337-816AC51578A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dc31ee78e2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dc31ee78e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1" name="Shape 11"/>
        <p:cNvGrpSpPr/>
        <p:nvPr/>
      </p:nvGrpSpPr>
      <p:grpSpPr>
        <a:xfrm>
          <a:off x="0" y="0"/>
          <a:ext cx="0" cy="0"/>
          <a:chOff x="0" y="0"/>
          <a:chExt cx="0" cy="0"/>
        </a:xfrm>
      </p:grpSpPr>
      <p:sp>
        <p:nvSpPr>
          <p:cNvPr id="12" name="Google Shape;12;p2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68" name="Shape 68"/>
        <p:cNvGrpSpPr/>
        <p:nvPr/>
      </p:nvGrpSpPr>
      <p:grpSpPr>
        <a:xfrm>
          <a:off x="0" y="0"/>
          <a:ext cx="0" cy="0"/>
          <a:chOff x="0" y="0"/>
          <a:chExt cx="0" cy="0"/>
        </a:xfrm>
      </p:grpSpPr>
      <p:sp>
        <p:nvSpPr>
          <p:cNvPr id="69" name="Google Shape;69;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4" name="Shape 74"/>
        <p:cNvGrpSpPr/>
        <p:nvPr/>
      </p:nvGrpSpPr>
      <p:grpSpPr>
        <a:xfrm>
          <a:off x="0" y="0"/>
          <a:ext cx="0" cy="0"/>
          <a:chOff x="0" y="0"/>
          <a:chExt cx="0" cy="0"/>
        </a:xfrm>
      </p:grpSpPr>
      <p:sp>
        <p:nvSpPr>
          <p:cNvPr id="75" name="Google Shape;75;p3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17" name="Shape 17"/>
        <p:cNvGrpSpPr/>
        <p:nvPr/>
      </p:nvGrpSpPr>
      <p:grpSpPr>
        <a:xfrm>
          <a:off x="0" y="0"/>
          <a:ext cx="0" cy="0"/>
          <a:chOff x="0" y="0"/>
          <a:chExt cx="0" cy="0"/>
        </a:xfrm>
      </p:grpSpPr>
      <p:sp>
        <p:nvSpPr>
          <p:cNvPr id="18" name="Google Shape;18;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3" name="Shape 23"/>
        <p:cNvGrpSpPr/>
        <p:nvPr/>
      </p:nvGrpSpPr>
      <p:grpSpPr>
        <a:xfrm>
          <a:off x="0" y="0"/>
          <a:ext cx="0" cy="0"/>
          <a:chOff x="0" y="0"/>
          <a:chExt cx="0" cy="0"/>
        </a:xfrm>
      </p:grpSpPr>
      <p:sp>
        <p:nvSpPr>
          <p:cNvPr id="24" name="Google Shape;24;p2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29" name="Shape 29"/>
        <p:cNvGrpSpPr/>
        <p:nvPr/>
      </p:nvGrpSpPr>
      <p:grpSpPr>
        <a:xfrm>
          <a:off x="0" y="0"/>
          <a:ext cx="0" cy="0"/>
          <a:chOff x="0" y="0"/>
          <a:chExt cx="0" cy="0"/>
        </a:xfrm>
      </p:grpSpPr>
      <p:sp>
        <p:nvSpPr>
          <p:cNvPr id="30" name="Google Shape;3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6" name="Shape 36"/>
        <p:cNvGrpSpPr/>
        <p:nvPr/>
      </p:nvGrpSpPr>
      <p:grpSpPr>
        <a:xfrm>
          <a:off x="0" y="0"/>
          <a:ext cx="0" cy="0"/>
          <a:chOff x="0" y="0"/>
          <a:chExt cx="0" cy="0"/>
        </a:xfrm>
      </p:grpSpPr>
      <p:sp>
        <p:nvSpPr>
          <p:cNvPr id="37" name="Google Shape;37;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5" name="Shape 45"/>
        <p:cNvGrpSpPr/>
        <p:nvPr/>
      </p:nvGrpSpPr>
      <p:grpSpPr>
        <a:xfrm>
          <a:off x="0" y="0"/>
          <a:ext cx="0" cy="0"/>
          <a:chOff x="0" y="0"/>
          <a:chExt cx="0" cy="0"/>
        </a:xfrm>
      </p:grpSpPr>
      <p:sp>
        <p:nvSpPr>
          <p:cNvPr id="46" name="Google Shape;46;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0" name="Shape 50"/>
        <p:cNvGrpSpPr/>
        <p:nvPr/>
      </p:nvGrpSpPr>
      <p:grpSpPr>
        <a:xfrm>
          <a:off x="0" y="0"/>
          <a:ext cx="0" cy="0"/>
          <a:chOff x="0" y="0"/>
          <a:chExt cx="0" cy="0"/>
        </a:xfrm>
      </p:grpSpPr>
      <p:sp>
        <p:nvSpPr>
          <p:cNvPr id="51" name="Google Shape;5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4" name="Shape 54"/>
        <p:cNvGrpSpPr/>
        <p:nvPr/>
      </p:nvGrpSpPr>
      <p:grpSpPr>
        <a:xfrm>
          <a:off x="0" y="0"/>
          <a:ext cx="0" cy="0"/>
          <a:chOff x="0" y="0"/>
          <a:chExt cx="0" cy="0"/>
        </a:xfrm>
      </p:grpSpPr>
      <p:sp>
        <p:nvSpPr>
          <p:cNvPr id="55" name="Google Shape;55;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1" name="Shape 61"/>
        <p:cNvGrpSpPr/>
        <p:nvPr/>
      </p:nvGrpSpPr>
      <p:grpSpPr>
        <a:xfrm>
          <a:off x="0" y="0"/>
          <a:ext cx="0" cy="0"/>
          <a:chOff x="0" y="0"/>
          <a:chExt cx="0" cy="0"/>
        </a:xfrm>
      </p:grpSpPr>
      <p:sp>
        <p:nvSpPr>
          <p:cNvPr id="62" name="Google Shape;62;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9"/>
          <p:cNvSpPr/>
          <p:nvPr>
            <p:ph idx="2" type="pic"/>
          </p:nvPr>
        </p:nvSpPr>
        <p:spPr>
          <a:xfrm>
            <a:off x="5183188" y="987425"/>
            <a:ext cx="6172200" cy="4873625"/>
          </a:xfrm>
          <a:prstGeom prst="rect">
            <a:avLst/>
          </a:prstGeom>
          <a:noFill/>
          <a:ln>
            <a:noFill/>
          </a:ln>
        </p:spPr>
      </p:sp>
      <p:sp>
        <p:nvSpPr>
          <p:cNvPr id="64" name="Google Shape;64;p2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pt-BR" sz="5400"/>
              <a:t>Additional File 1</a:t>
            </a:r>
            <a:endParaRPr/>
          </a:p>
        </p:txBody>
      </p:sp>
      <p:sp>
        <p:nvSpPr>
          <p:cNvPr id="85" name="Google Shape;85;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None/>
            </a:pPr>
            <a:r>
              <a:rPr lang="pt-BR" sz="2000"/>
              <a:t>Fig. S1-S18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S9</a:t>
            </a:r>
            <a:r>
              <a:rPr lang="pt-BR" sz="1200">
                <a:latin typeface="Arial"/>
                <a:ea typeface="Arial"/>
                <a:cs typeface="Arial"/>
                <a:sym typeface="Arial"/>
              </a:rPr>
              <a:t> –  Genomic synteny obtained to G2 with SyntTax web tool.</a:t>
            </a:r>
            <a:endParaRPr/>
          </a:p>
        </p:txBody>
      </p:sp>
      <p:pic>
        <p:nvPicPr>
          <p:cNvPr descr="Linha do tempo&#10;&#10;Descrição gerada automaticamente" id="143" name="Google Shape;143;p8"/>
          <p:cNvPicPr preferRelativeResize="0"/>
          <p:nvPr>
            <p:ph idx="1" type="body"/>
          </p:nvPr>
        </p:nvPicPr>
        <p:blipFill rotWithShape="1">
          <a:blip r:embed="rId3">
            <a:alphaModFix/>
          </a:blip>
          <a:srcRect b="0" l="0" r="0" t="0"/>
          <a:stretch/>
        </p:blipFill>
        <p:spPr>
          <a:xfrm>
            <a:off x="1552550" y="1825625"/>
            <a:ext cx="9086900" cy="4351338"/>
          </a:xfrm>
          <a:prstGeom prst="rect">
            <a:avLst/>
          </a:prstGeom>
          <a:noFill/>
          <a:ln>
            <a:noFill/>
          </a:ln>
        </p:spPr>
      </p:pic>
      <p:sp>
        <p:nvSpPr>
          <p:cNvPr id="144" name="Google Shape;144;p8"/>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9"/>
          <p:cNvSpPr txBox="1"/>
          <p:nvPr>
            <p:ph type="title"/>
          </p:nvPr>
        </p:nvSpPr>
        <p:spPr>
          <a:xfrm>
            <a:off x="838200" y="365125"/>
            <a:ext cx="2658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S10</a:t>
            </a:r>
            <a:r>
              <a:rPr lang="pt-BR" sz="1200">
                <a:latin typeface="Arial"/>
                <a:ea typeface="Arial"/>
                <a:cs typeface="Arial"/>
                <a:sym typeface="Arial"/>
              </a:rPr>
              <a:t> – Genomic synteny obtained to G3 with SyntTax web tool.</a:t>
            </a:r>
            <a:endParaRPr/>
          </a:p>
        </p:txBody>
      </p:sp>
      <p:pic>
        <p:nvPicPr>
          <p:cNvPr descr="Linha do tempo&#10;&#10;Descrição gerada automaticamente com confiança baixa" id="150" name="Google Shape;150;p9"/>
          <p:cNvPicPr preferRelativeResize="0"/>
          <p:nvPr>
            <p:ph idx="1" type="body"/>
          </p:nvPr>
        </p:nvPicPr>
        <p:blipFill rotWithShape="1">
          <a:blip r:embed="rId3">
            <a:alphaModFix/>
          </a:blip>
          <a:srcRect b="0" l="0" r="0" t="0"/>
          <a:stretch/>
        </p:blipFill>
        <p:spPr>
          <a:xfrm>
            <a:off x="3649148" y="701000"/>
            <a:ext cx="8581200" cy="5871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10"/>
          <p:cNvPicPr preferRelativeResize="0"/>
          <p:nvPr/>
        </p:nvPicPr>
        <p:blipFill rotWithShape="1">
          <a:blip r:embed="rId3">
            <a:alphaModFix/>
          </a:blip>
          <a:srcRect b="0" l="0" r="0" t="0"/>
          <a:stretch/>
        </p:blipFill>
        <p:spPr>
          <a:xfrm>
            <a:off x="479011" y="1216850"/>
            <a:ext cx="6117300" cy="5140036"/>
          </a:xfrm>
          <a:prstGeom prst="rect">
            <a:avLst/>
          </a:prstGeom>
          <a:noFill/>
          <a:ln>
            <a:noFill/>
          </a:ln>
        </p:spPr>
      </p:pic>
      <p:pic>
        <p:nvPicPr>
          <p:cNvPr id="156" name="Google Shape;156;p10"/>
          <p:cNvPicPr preferRelativeResize="0"/>
          <p:nvPr/>
        </p:nvPicPr>
        <p:blipFill rotWithShape="1">
          <a:blip r:embed="rId4">
            <a:alphaModFix/>
          </a:blip>
          <a:srcRect b="0" l="0" r="0" t="0"/>
          <a:stretch/>
        </p:blipFill>
        <p:spPr>
          <a:xfrm>
            <a:off x="6533336" y="957984"/>
            <a:ext cx="5506264" cy="5398366"/>
          </a:xfrm>
          <a:prstGeom prst="rect">
            <a:avLst/>
          </a:prstGeom>
          <a:noFill/>
          <a:ln>
            <a:noFill/>
          </a:ln>
        </p:spPr>
      </p:pic>
      <p:sp>
        <p:nvSpPr>
          <p:cNvPr id="157" name="Google Shape;157;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S11</a:t>
            </a:r>
            <a:r>
              <a:rPr lang="pt-BR" sz="1200">
                <a:latin typeface="Arial"/>
                <a:ea typeface="Arial"/>
                <a:cs typeface="Arial"/>
                <a:sym typeface="Arial"/>
              </a:rPr>
              <a:t> – Genomic synteny obtained to G4 with SyntTax web tool.</a:t>
            </a:r>
            <a:endParaRPr/>
          </a:p>
        </p:txBody>
      </p:sp>
      <p:sp>
        <p:nvSpPr>
          <p:cNvPr id="158" name="Google Shape;158;p10"/>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S12</a:t>
            </a:r>
            <a:r>
              <a:rPr lang="pt-BR" sz="1200">
                <a:latin typeface="Arial"/>
                <a:ea typeface="Arial"/>
                <a:cs typeface="Arial"/>
                <a:sym typeface="Arial"/>
              </a:rPr>
              <a:t> – Genomic synteny obtained to G5 with SyntTax web tool.</a:t>
            </a:r>
            <a:endParaRPr/>
          </a:p>
        </p:txBody>
      </p:sp>
      <p:pic>
        <p:nvPicPr>
          <p:cNvPr descr="Linha do tempo&#10;&#10;Descrição gerada automaticamente" id="164" name="Google Shape;164;p11"/>
          <p:cNvPicPr preferRelativeResize="0"/>
          <p:nvPr>
            <p:ph idx="1" type="body"/>
          </p:nvPr>
        </p:nvPicPr>
        <p:blipFill rotWithShape="1">
          <a:blip r:embed="rId3">
            <a:alphaModFix/>
          </a:blip>
          <a:srcRect b="0" l="0" r="0" t="0"/>
          <a:stretch/>
        </p:blipFill>
        <p:spPr>
          <a:xfrm>
            <a:off x="1034663" y="1825625"/>
            <a:ext cx="10122673" cy="4351338"/>
          </a:xfrm>
          <a:prstGeom prst="rect">
            <a:avLst/>
          </a:prstGeom>
          <a:noFill/>
          <a:ln>
            <a:noFill/>
          </a:ln>
        </p:spPr>
      </p:pic>
      <p:sp>
        <p:nvSpPr>
          <p:cNvPr id="165" name="Google Shape;165;p11"/>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G5</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S13</a:t>
            </a:r>
            <a:r>
              <a:rPr lang="pt-BR" sz="1200">
                <a:latin typeface="Arial"/>
                <a:ea typeface="Arial"/>
                <a:cs typeface="Arial"/>
                <a:sym typeface="Arial"/>
              </a:rPr>
              <a:t> – Genomic synteny obtained to G6 with SyntTax web tool.</a:t>
            </a:r>
            <a:endParaRPr/>
          </a:p>
        </p:txBody>
      </p:sp>
      <p:pic>
        <p:nvPicPr>
          <p:cNvPr descr="Tela de jogo de vídeo game&#10;&#10;Descrição gerada automaticamente com confiança baixa" id="171" name="Google Shape;171;p12"/>
          <p:cNvPicPr preferRelativeResize="0"/>
          <p:nvPr>
            <p:ph idx="1" type="body"/>
          </p:nvPr>
        </p:nvPicPr>
        <p:blipFill rotWithShape="1">
          <a:blip r:embed="rId3">
            <a:alphaModFix/>
          </a:blip>
          <a:srcRect b="0" l="0" r="0" t="0"/>
          <a:stretch/>
        </p:blipFill>
        <p:spPr>
          <a:xfrm>
            <a:off x="1088274" y="1825625"/>
            <a:ext cx="10015451" cy="4351338"/>
          </a:xfrm>
          <a:prstGeom prst="rect">
            <a:avLst/>
          </a:prstGeom>
          <a:noFill/>
          <a:ln>
            <a:noFill/>
          </a:ln>
        </p:spPr>
      </p:pic>
      <p:sp>
        <p:nvSpPr>
          <p:cNvPr id="172" name="Google Shape;172;p12"/>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G6</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p:txBody>
      </p:sp>
      <p:sp>
        <p:nvSpPr>
          <p:cNvPr id="178" name="Google Shape;178;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pic>
        <p:nvPicPr>
          <p:cNvPr id="179" name="Google Shape;179;p13"/>
          <p:cNvPicPr preferRelativeResize="0"/>
          <p:nvPr/>
        </p:nvPicPr>
        <p:blipFill rotWithShape="1">
          <a:blip r:embed="rId3">
            <a:alphaModFix/>
          </a:blip>
          <a:srcRect b="0" l="0" r="0" t="0"/>
          <a:stretch/>
        </p:blipFill>
        <p:spPr>
          <a:xfrm>
            <a:off x="1307628" y="1552666"/>
            <a:ext cx="9576743" cy="4613854"/>
          </a:xfrm>
          <a:prstGeom prst="rect">
            <a:avLst/>
          </a:prstGeom>
          <a:noFill/>
          <a:ln>
            <a:noFill/>
          </a:ln>
        </p:spPr>
      </p:pic>
      <p:sp>
        <p:nvSpPr>
          <p:cNvPr id="180" name="Google Shape;180;p13"/>
          <p:cNvSpPr txBox="1"/>
          <p:nvPr/>
        </p:nvSpPr>
        <p:spPr>
          <a:xfrm>
            <a:off x="7730838" y="6414638"/>
            <a:ext cx="23861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1800">
                <a:solidFill>
                  <a:schemeClr val="dk1"/>
                </a:solidFill>
                <a:latin typeface="Calibri"/>
                <a:ea typeface="Calibri"/>
                <a:cs typeface="Calibri"/>
                <a:sym typeface="Calibri"/>
              </a:rPr>
              <a:t>FONTE: O Autor (2022).</a:t>
            </a:r>
            <a:endParaRPr/>
          </a:p>
        </p:txBody>
      </p:sp>
      <p:sp>
        <p:nvSpPr>
          <p:cNvPr id="181" name="Google Shape;181;p13"/>
          <p:cNvSpPr txBox="1"/>
          <p:nvPr/>
        </p:nvSpPr>
        <p:spPr>
          <a:xfrm>
            <a:off x="3020288" y="6028497"/>
            <a:ext cx="8423562" cy="375552"/>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pt-BR" sz="1400">
                <a:solidFill>
                  <a:srgbClr val="000000"/>
                </a:solidFill>
                <a:latin typeface="Arial"/>
                <a:ea typeface="Arial"/>
                <a:cs typeface="Arial"/>
                <a:sym typeface="Arial"/>
              </a:rPr>
              <a:t>LEGENDA: as barras paralelas (-//-) representam os </a:t>
            </a:r>
            <a:r>
              <a:rPr i="1" lang="pt-BR" sz="1400">
                <a:solidFill>
                  <a:srgbClr val="000000"/>
                </a:solidFill>
                <a:latin typeface="Arial"/>
                <a:ea typeface="Arial"/>
                <a:cs typeface="Arial"/>
                <a:sym typeface="Arial"/>
              </a:rPr>
              <a:t>gap</a:t>
            </a:r>
            <a:r>
              <a:rPr lang="pt-BR" sz="1400">
                <a:solidFill>
                  <a:srgbClr val="000000"/>
                </a:solidFill>
                <a:latin typeface="Arial"/>
                <a:ea typeface="Arial"/>
                <a:cs typeface="Arial"/>
                <a:sym typeface="Arial"/>
              </a:rPr>
              <a:t>s de regiões genômicas.</a:t>
            </a:r>
            <a:endParaRPr/>
          </a:p>
        </p:txBody>
      </p:sp>
      <p:sp>
        <p:nvSpPr>
          <p:cNvPr id="182" name="Google Shape;182;p13"/>
          <p:cNvSpPr txBox="1"/>
          <p:nvPr>
            <p:ph idx="11" type="ftr"/>
          </p:nvPr>
        </p:nvSpPr>
        <p:spPr>
          <a:xfrm>
            <a:off x="152400" y="153739"/>
            <a:ext cx="41148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pt-BR" sz="1800"/>
              <a:t>RESULTADOS E DISCUSSÃO</a:t>
            </a:r>
            <a:endParaRPr sz="1600"/>
          </a:p>
        </p:txBody>
      </p:sp>
      <p:sp>
        <p:nvSpPr>
          <p:cNvPr id="183" name="Google Shape;183;p13"/>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G7</a:t>
            </a:r>
            <a:endParaRPr/>
          </a:p>
        </p:txBody>
      </p:sp>
      <p:sp>
        <p:nvSpPr>
          <p:cNvPr id="184" name="Google Shape;184;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S14</a:t>
            </a:r>
            <a:r>
              <a:rPr lang="pt-BR" sz="1200">
                <a:latin typeface="Arial"/>
                <a:ea typeface="Arial"/>
                <a:cs typeface="Arial"/>
                <a:sym typeface="Arial"/>
              </a:rPr>
              <a:t> – Genomic synteny obtained to G7 with SyntTax web tool.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S15</a:t>
            </a:r>
            <a:r>
              <a:rPr lang="pt-BR" sz="1200">
                <a:latin typeface="Arial"/>
                <a:ea typeface="Arial"/>
                <a:cs typeface="Arial"/>
                <a:sym typeface="Arial"/>
              </a:rPr>
              <a:t> – Genomic synteny obtained to G8 with SyntTax web tool.</a:t>
            </a:r>
            <a:endParaRPr/>
          </a:p>
        </p:txBody>
      </p:sp>
      <p:sp>
        <p:nvSpPr>
          <p:cNvPr id="190" name="Google Shape;190;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p:txBody>
      </p:sp>
      <p:sp>
        <p:nvSpPr>
          <p:cNvPr id="191" name="Google Shape;1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pic>
        <p:nvPicPr>
          <p:cNvPr id="192" name="Google Shape;192;p14"/>
          <p:cNvPicPr preferRelativeResize="0"/>
          <p:nvPr/>
        </p:nvPicPr>
        <p:blipFill rotWithShape="1">
          <a:blip r:embed="rId3">
            <a:alphaModFix/>
          </a:blip>
          <a:srcRect b="0" l="0" r="0" t="0"/>
          <a:stretch/>
        </p:blipFill>
        <p:spPr>
          <a:xfrm>
            <a:off x="2005424" y="1540612"/>
            <a:ext cx="9070978" cy="4499414"/>
          </a:xfrm>
          <a:prstGeom prst="rect">
            <a:avLst/>
          </a:prstGeom>
          <a:noFill/>
          <a:ln>
            <a:noFill/>
          </a:ln>
        </p:spPr>
      </p:pic>
      <p:sp>
        <p:nvSpPr>
          <p:cNvPr id="193" name="Google Shape;193;p14"/>
          <p:cNvSpPr txBox="1"/>
          <p:nvPr/>
        </p:nvSpPr>
        <p:spPr>
          <a:xfrm>
            <a:off x="7730838" y="6414638"/>
            <a:ext cx="23861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pt-BR" sz="1800">
                <a:solidFill>
                  <a:schemeClr val="dk1"/>
                </a:solidFill>
                <a:latin typeface="Calibri"/>
                <a:ea typeface="Calibri"/>
                <a:cs typeface="Calibri"/>
                <a:sym typeface="Calibri"/>
              </a:rPr>
              <a:t>FONTE: O Autor (2022).</a:t>
            </a:r>
            <a:endParaRPr/>
          </a:p>
        </p:txBody>
      </p:sp>
      <p:sp>
        <p:nvSpPr>
          <p:cNvPr id="194" name="Google Shape;194;p14"/>
          <p:cNvSpPr txBox="1"/>
          <p:nvPr/>
        </p:nvSpPr>
        <p:spPr>
          <a:xfrm>
            <a:off x="3255818" y="5889950"/>
            <a:ext cx="8423562" cy="375552"/>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pt-BR" sz="1400">
                <a:solidFill>
                  <a:srgbClr val="000000"/>
                </a:solidFill>
                <a:latin typeface="Arial"/>
                <a:ea typeface="Arial"/>
                <a:cs typeface="Arial"/>
                <a:sym typeface="Arial"/>
              </a:rPr>
              <a:t>LEGENDA: as barras paralelas (-//-) representam os </a:t>
            </a:r>
            <a:r>
              <a:rPr i="1" lang="pt-BR" sz="1400">
                <a:solidFill>
                  <a:srgbClr val="000000"/>
                </a:solidFill>
                <a:latin typeface="Arial"/>
                <a:ea typeface="Arial"/>
                <a:cs typeface="Arial"/>
                <a:sym typeface="Arial"/>
              </a:rPr>
              <a:t>gap</a:t>
            </a:r>
            <a:r>
              <a:rPr lang="pt-BR" sz="1400">
                <a:solidFill>
                  <a:srgbClr val="000000"/>
                </a:solidFill>
                <a:latin typeface="Arial"/>
                <a:ea typeface="Arial"/>
                <a:cs typeface="Arial"/>
                <a:sym typeface="Arial"/>
              </a:rPr>
              <a:t>s de regiões genômicas.</a:t>
            </a:r>
            <a:endParaRPr/>
          </a:p>
        </p:txBody>
      </p:sp>
      <p:sp>
        <p:nvSpPr>
          <p:cNvPr id="195" name="Google Shape;195;p14"/>
          <p:cNvSpPr txBox="1"/>
          <p:nvPr>
            <p:ph idx="11" type="ftr"/>
          </p:nvPr>
        </p:nvSpPr>
        <p:spPr>
          <a:xfrm>
            <a:off x="152400" y="153739"/>
            <a:ext cx="41148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pt-BR" sz="1800"/>
              <a:t>RESULTADOS E DISCUSSÃO</a:t>
            </a:r>
            <a:endParaRPr sz="1600"/>
          </a:p>
        </p:txBody>
      </p:sp>
      <p:sp>
        <p:nvSpPr>
          <p:cNvPr id="196" name="Google Shape;196;p14"/>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G8</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S16</a:t>
            </a:r>
            <a:r>
              <a:rPr lang="pt-BR" sz="1200">
                <a:latin typeface="Arial"/>
                <a:ea typeface="Arial"/>
                <a:cs typeface="Arial"/>
                <a:sym typeface="Arial"/>
              </a:rPr>
              <a:t> – Genomic synteny obtained to G9 with SyntTax web tool.</a:t>
            </a:r>
            <a:endParaRPr/>
          </a:p>
        </p:txBody>
      </p:sp>
      <p:sp>
        <p:nvSpPr>
          <p:cNvPr id="202" name="Google Shape;202;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203" name="Google Shape;203;p15"/>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pt-BR" sz="2000">
                <a:solidFill>
                  <a:schemeClr val="dk1"/>
                </a:solidFill>
                <a:latin typeface="Arial"/>
                <a:ea typeface="Arial"/>
                <a:cs typeface="Arial"/>
                <a:sym typeface="Arial"/>
              </a:rPr>
              <a:t>G9</a:t>
            </a:r>
            <a:endParaRPr/>
          </a:p>
        </p:txBody>
      </p:sp>
      <p:pic>
        <p:nvPicPr>
          <p:cNvPr id="204" name="Google Shape;204;p15"/>
          <p:cNvPicPr preferRelativeResize="0"/>
          <p:nvPr/>
        </p:nvPicPr>
        <p:blipFill rotWithShape="1">
          <a:blip r:embed="rId3">
            <a:alphaModFix/>
          </a:blip>
          <a:srcRect b="0" l="0" r="0" t="0"/>
          <a:stretch/>
        </p:blipFill>
        <p:spPr>
          <a:xfrm>
            <a:off x="527566" y="2340036"/>
            <a:ext cx="11136868" cy="159737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7"/>
          <p:cNvSpPr txBox="1"/>
          <p:nvPr>
            <p:ph type="title"/>
          </p:nvPr>
        </p:nvSpPr>
        <p:spPr>
          <a:xfrm>
            <a:off x="838200" y="365125"/>
            <a:ext cx="34230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S17 - The distribution of ten groups in Nif Core tree (unrooted tree).</a:t>
            </a:r>
            <a:endParaRPr sz="1200"/>
          </a:p>
        </p:txBody>
      </p:sp>
      <p:pic>
        <p:nvPicPr>
          <p:cNvPr id="210" name="Google Shape;210;p17"/>
          <p:cNvPicPr preferRelativeResize="0"/>
          <p:nvPr/>
        </p:nvPicPr>
        <p:blipFill>
          <a:blip r:embed="rId3">
            <a:alphaModFix/>
          </a:blip>
          <a:stretch>
            <a:fillRect/>
          </a:stretch>
        </p:blipFill>
        <p:spPr>
          <a:xfrm>
            <a:off x="3992875" y="262975"/>
            <a:ext cx="7970524" cy="633204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S18 - Heat map of the 10 groups</a:t>
            </a:r>
            <a:endParaRPr/>
          </a:p>
        </p:txBody>
      </p:sp>
      <p:pic>
        <p:nvPicPr>
          <p:cNvPr descr="Imagem em preto e branco&#10;&#10;Descrição gerada automaticamente com confiança média" id="216" name="Google Shape;216;p6"/>
          <p:cNvPicPr preferRelativeResize="0"/>
          <p:nvPr>
            <p:ph idx="1" type="body"/>
          </p:nvPr>
        </p:nvPicPr>
        <p:blipFill rotWithShape="1">
          <a:blip r:embed="rId3">
            <a:alphaModFix/>
          </a:blip>
          <a:srcRect b="0" l="0" r="0" t="0"/>
          <a:stretch/>
        </p:blipFill>
        <p:spPr>
          <a:xfrm>
            <a:off x="1398183" y="1399348"/>
            <a:ext cx="9852900" cy="4059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S1 - the </a:t>
            </a:r>
            <a:r>
              <a:rPr b="1" lang="pt-BR" sz="1200">
                <a:latin typeface="Arial"/>
                <a:ea typeface="Arial"/>
                <a:cs typeface="Arial"/>
                <a:sym typeface="Arial"/>
              </a:rPr>
              <a:t>Data mining strategy of diazotrophic candidates using SWeeP method. </a:t>
            </a:r>
            <a:r>
              <a:rPr lang="pt-BR" sz="1200">
                <a:latin typeface="Times New Roman"/>
                <a:ea typeface="Times New Roman"/>
                <a:cs typeface="Times New Roman"/>
                <a:sym typeface="Times New Roman"/>
              </a:rPr>
              <a:t>We concatenated the proteomes sequences (in FASTA format) of obtained diazotrophic species converting into SWeeP vectors. Those vectors was used to </a:t>
            </a:r>
            <a:r>
              <a:rPr lang="pt-BR" sz="1200">
                <a:latin typeface="Times New Roman"/>
                <a:ea typeface="Times New Roman"/>
                <a:cs typeface="Times New Roman"/>
                <a:sym typeface="Times New Roman"/>
              </a:rPr>
              <a:t>compound</a:t>
            </a:r>
            <a:r>
              <a:rPr lang="pt-BR" sz="1200">
                <a:latin typeface="Times New Roman"/>
                <a:ea typeface="Times New Roman"/>
                <a:cs typeface="Times New Roman"/>
                <a:sym typeface="Times New Roman"/>
              </a:rPr>
              <a:t> the Class 1 set (the “true” class), in the training and classification of the ANN. We selected the MLP configured at 5:3:1 (values for the input layer, hidden layers, and the output layer, respectively). The Class 0 set was composed of 5,000 non-fixing species proteomes (non-independent type test, training performed to debug). </a:t>
            </a:r>
            <a:r>
              <a:rPr b="1" lang="pt-BR" sz="1200">
                <a:latin typeface="Arial"/>
                <a:ea typeface="Arial"/>
                <a:cs typeface="Arial"/>
                <a:sym typeface="Arial"/>
              </a:rPr>
              <a:t> </a:t>
            </a:r>
            <a:endParaRPr b="1" sz="1200">
              <a:latin typeface="Arial"/>
              <a:ea typeface="Arial"/>
              <a:cs typeface="Arial"/>
              <a:sym typeface="Arial"/>
            </a:endParaRPr>
          </a:p>
        </p:txBody>
      </p:sp>
      <p:pic>
        <p:nvPicPr>
          <p:cNvPr descr="Diagrama, Linha do tempo&#10;&#10;Descrição gerada automaticamente com confiança média" id="91" name="Google Shape;91;p16"/>
          <p:cNvPicPr preferRelativeResize="0"/>
          <p:nvPr>
            <p:ph idx="1" type="body"/>
          </p:nvPr>
        </p:nvPicPr>
        <p:blipFill rotWithShape="1">
          <a:blip r:embed="rId3">
            <a:alphaModFix/>
          </a:blip>
          <a:srcRect b="0" l="0" r="0" t="0"/>
          <a:stretch/>
        </p:blipFill>
        <p:spPr>
          <a:xfrm>
            <a:off x="838200" y="2587235"/>
            <a:ext cx="10515600" cy="28281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1dc31ee78e2_0_7"/>
          <p:cNvSpPr txBox="1"/>
          <p:nvPr>
            <p:ph type="title"/>
          </p:nvPr>
        </p:nvSpPr>
        <p:spPr>
          <a:xfrm>
            <a:off x="838200" y="365125"/>
            <a:ext cx="10515600" cy="969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S2 - script </a:t>
            </a:r>
            <a:r>
              <a:rPr b="1" i="1" lang="pt-BR" sz="1200">
                <a:latin typeface="Arial"/>
                <a:ea typeface="Arial"/>
                <a:cs typeface="Arial"/>
                <a:sym typeface="Arial"/>
              </a:rPr>
              <a:t>plotpca</a:t>
            </a:r>
            <a:r>
              <a:rPr b="1" lang="pt-BR" sz="1200">
                <a:latin typeface="Arial"/>
                <a:ea typeface="Arial"/>
                <a:cs typeface="Arial"/>
                <a:sym typeface="Arial"/>
              </a:rPr>
              <a:t> to PCA in 3D in R. </a:t>
            </a:r>
            <a:r>
              <a:rPr lang="pt-BR" sz="1200">
                <a:latin typeface="Arial"/>
                <a:ea typeface="Arial"/>
                <a:cs typeface="Arial"/>
                <a:sym typeface="Arial"/>
              </a:rPr>
              <a:t>In this example to plot HCPC clusters in 3D, the function calls the res.HCPC$call$X$clust dataframe obtaneid with </a:t>
            </a:r>
            <a:r>
              <a:rPr i="1" lang="pt-BR" sz="1200">
                <a:latin typeface="Times New Roman"/>
                <a:ea typeface="Times New Roman"/>
                <a:cs typeface="Times New Roman"/>
                <a:sym typeface="Times New Roman"/>
              </a:rPr>
              <a:t>factoextra and factoshiny </a:t>
            </a:r>
            <a:r>
              <a:rPr lang="pt-BR" sz="1200">
                <a:latin typeface="Times New Roman"/>
                <a:ea typeface="Times New Roman"/>
                <a:cs typeface="Times New Roman"/>
                <a:sym typeface="Times New Roman"/>
              </a:rPr>
              <a:t>packages</a:t>
            </a:r>
            <a:r>
              <a:rPr lang="pt-BR" sz="1200">
                <a:latin typeface="Arial"/>
                <a:ea typeface="Arial"/>
                <a:cs typeface="Arial"/>
                <a:sym typeface="Arial"/>
              </a:rPr>
              <a:t> (The library rgl is necessary).</a:t>
            </a:r>
            <a:endParaRPr/>
          </a:p>
        </p:txBody>
      </p:sp>
      <p:sp>
        <p:nvSpPr>
          <p:cNvPr id="97" name="Google Shape;97;g1dc31ee78e2_0_7"/>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98" name="Google Shape;98;g1dc31ee78e2_0_7"/>
          <p:cNvPicPr preferRelativeResize="0"/>
          <p:nvPr/>
        </p:nvPicPr>
        <p:blipFill rotWithShape="1">
          <a:blip r:embed="rId3">
            <a:alphaModFix/>
          </a:blip>
          <a:srcRect b="11365" l="4692" r="20468" t="11634"/>
          <a:stretch/>
        </p:blipFill>
        <p:spPr>
          <a:xfrm>
            <a:off x="1162050" y="1267187"/>
            <a:ext cx="9454325" cy="5468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S3 - </a:t>
            </a:r>
            <a:r>
              <a:rPr b="1" lang="pt-BR" sz="1200">
                <a:latin typeface="Arial"/>
                <a:ea typeface="Arial"/>
                <a:cs typeface="Arial"/>
                <a:sym typeface="Arial"/>
              </a:rPr>
              <a:t>phylogenetic trees construction using SWeeP method to </a:t>
            </a:r>
            <a:r>
              <a:rPr b="1" lang="pt-BR" sz="1200">
                <a:latin typeface="Arial"/>
                <a:ea typeface="Arial"/>
                <a:cs typeface="Arial"/>
                <a:sym typeface="Arial"/>
              </a:rPr>
              <a:t>Proteome and core data. </a:t>
            </a:r>
            <a:r>
              <a:rPr lang="pt-BR" sz="1200">
                <a:latin typeface="Times New Roman"/>
                <a:ea typeface="Times New Roman"/>
                <a:cs typeface="Times New Roman"/>
                <a:sym typeface="Times New Roman"/>
              </a:rPr>
              <a:t>The parameters used for SWeeP were spaced words "11011" and the matrix (W) of 1369 coordinates. The Euclidean distance was calculated for the vectors in each approach and the NJ method for phylogenetic construction. We evaluated the branches' reliability using the bootstrap method, a function available at the Analyses of Phylogenetics and Evolution (APE) version 5.6-1 package (https://cran.r-project.org/web/packages/ape/index.html) with a sampling of 1,000 replicates. </a:t>
            </a:r>
            <a:endParaRPr b="1">
              <a:latin typeface="Arial"/>
              <a:ea typeface="Arial"/>
              <a:cs typeface="Arial"/>
              <a:sym typeface="Arial"/>
            </a:endParaRPr>
          </a:p>
        </p:txBody>
      </p:sp>
      <p:pic>
        <p:nvPicPr>
          <p:cNvPr descr="Diagrama&#10;&#10;Descrição gerada automaticamente" id="104" name="Google Shape;104;p18"/>
          <p:cNvPicPr preferRelativeResize="0"/>
          <p:nvPr>
            <p:ph idx="1" type="body"/>
          </p:nvPr>
        </p:nvPicPr>
        <p:blipFill rotWithShape="1">
          <a:blip r:embed="rId3">
            <a:alphaModFix/>
          </a:blip>
          <a:srcRect b="0" l="0" r="0" t="0"/>
          <a:stretch/>
        </p:blipFill>
        <p:spPr>
          <a:xfrm>
            <a:off x="257832" y="2216258"/>
            <a:ext cx="11676335" cy="324726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
          <p:cNvSpPr txBox="1"/>
          <p:nvPr>
            <p:ph type="title"/>
          </p:nvPr>
        </p:nvSpPr>
        <p:spPr>
          <a:xfrm>
            <a:off x="257175" y="146050"/>
            <a:ext cx="4010100" cy="768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1200"/>
              <a:buFont typeface="Arial"/>
              <a:buNone/>
            </a:pPr>
            <a:r>
              <a:rPr b="1" i="0" lang="pt-BR" sz="1200" u="none" cap="none" strike="noStrike">
                <a:solidFill>
                  <a:srgbClr val="000000"/>
                </a:solidFill>
                <a:latin typeface="Arial"/>
                <a:ea typeface="Arial"/>
                <a:cs typeface="Arial"/>
                <a:sym typeface="Arial"/>
              </a:rPr>
              <a:t>Fig. S</a:t>
            </a:r>
            <a:r>
              <a:rPr b="1" lang="pt-BR" sz="1200">
                <a:solidFill>
                  <a:srgbClr val="000000"/>
                </a:solidFill>
                <a:latin typeface="Arial"/>
                <a:ea typeface="Arial"/>
                <a:cs typeface="Arial"/>
                <a:sym typeface="Arial"/>
              </a:rPr>
              <a:t>4</a:t>
            </a:r>
            <a:r>
              <a:rPr b="1" i="0" lang="pt-BR" sz="1200" u="none" cap="none" strike="noStrike">
                <a:solidFill>
                  <a:srgbClr val="000000"/>
                </a:solidFill>
                <a:latin typeface="Arial"/>
                <a:ea typeface="Arial"/>
                <a:cs typeface="Arial"/>
                <a:sym typeface="Arial"/>
              </a:rPr>
              <a:t> - Statistics results to Elbow method (A.), SIlhouette coefficient (B</a:t>
            </a:r>
            <a:r>
              <a:rPr b="1" lang="pt-BR" sz="1200">
                <a:solidFill>
                  <a:srgbClr val="000000"/>
                </a:solidFill>
                <a:latin typeface="Arial"/>
                <a:ea typeface="Arial"/>
                <a:cs typeface="Arial"/>
                <a:sym typeface="Arial"/>
              </a:rPr>
              <a:t>.), Gap statistics (C.) and the k-indicated values </a:t>
            </a:r>
            <a:r>
              <a:rPr b="1" lang="pt-BR" sz="1200">
                <a:solidFill>
                  <a:srgbClr val="000000"/>
                </a:solidFill>
                <a:latin typeface="Arial"/>
                <a:ea typeface="Arial"/>
                <a:cs typeface="Arial"/>
                <a:sym typeface="Arial"/>
              </a:rPr>
              <a:t>obtained</a:t>
            </a:r>
            <a:r>
              <a:rPr b="1" lang="pt-BR" sz="1200">
                <a:solidFill>
                  <a:srgbClr val="000000"/>
                </a:solidFill>
                <a:latin typeface="Arial"/>
                <a:ea typeface="Arial"/>
                <a:cs typeface="Arial"/>
                <a:sym typeface="Arial"/>
              </a:rPr>
              <a:t> with the statistics(D.)</a:t>
            </a:r>
            <a:endParaRPr/>
          </a:p>
        </p:txBody>
      </p:sp>
      <p:pic>
        <p:nvPicPr>
          <p:cNvPr id="110" name="Google Shape;110;p2"/>
          <p:cNvPicPr preferRelativeResize="0"/>
          <p:nvPr/>
        </p:nvPicPr>
        <p:blipFill rotWithShape="1">
          <a:blip r:embed="rId3">
            <a:alphaModFix/>
          </a:blip>
          <a:srcRect b="0" l="0" r="0" t="0"/>
          <a:stretch/>
        </p:blipFill>
        <p:spPr>
          <a:xfrm>
            <a:off x="4212771" y="152391"/>
            <a:ext cx="8131630" cy="6568759"/>
          </a:xfrm>
          <a:prstGeom prst="rect">
            <a:avLst/>
          </a:prstGeom>
          <a:noFill/>
          <a:ln>
            <a:noFill/>
          </a:ln>
        </p:spPr>
      </p:pic>
      <p:graphicFrame>
        <p:nvGraphicFramePr>
          <p:cNvPr id="111" name="Google Shape;111;p2"/>
          <p:cNvGraphicFramePr/>
          <p:nvPr/>
        </p:nvGraphicFramePr>
        <p:xfrm>
          <a:off x="8334375" y="4698500"/>
          <a:ext cx="3000000" cy="3000000"/>
        </p:xfrm>
        <a:graphic>
          <a:graphicData uri="http://schemas.openxmlformats.org/drawingml/2006/table">
            <a:tbl>
              <a:tblPr>
                <a:noFill/>
                <a:tableStyleId>{7278EDF9-D0A6-41FE-8337-816AC51578A9}</a:tableStyleId>
              </a:tblPr>
              <a:tblGrid>
                <a:gridCol w="1619250"/>
                <a:gridCol w="1857375"/>
              </a:tblGrid>
              <a:tr h="190500">
                <a:tc>
                  <a:txBody>
                    <a:bodyPr/>
                    <a:lstStyle/>
                    <a:p>
                      <a:pPr indent="0" lvl="0" marL="0" rtl="0" algn="l">
                        <a:lnSpc>
                          <a:spcPct val="115000"/>
                        </a:lnSpc>
                        <a:spcBef>
                          <a:spcPts val="0"/>
                        </a:spcBef>
                        <a:spcAft>
                          <a:spcPts val="0"/>
                        </a:spcAft>
                        <a:buNone/>
                      </a:pPr>
                      <a:r>
                        <a:rPr b="1" lang="pt-BR" sz="1100">
                          <a:latin typeface="Calibri"/>
                          <a:ea typeface="Calibri"/>
                          <a:cs typeface="Calibri"/>
                          <a:sym typeface="Calibri"/>
                        </a:rPr>
                        <a:t>Statistic applied</a:t>
                      </a:r>
                      <a:endParaRPr b="1" sz="1100">
                        <a:latin typeface="Calibri"/>
                        <a:ea typeface="Calibri"/>
                        <a:cs typeface="Calibri"/>
                        <a:sym typeface="Calibri"/>
                      </a:endParaRPr>
                    </a:p>
                  </a:txBody>
                  <a:tcPr marT="91425" marB="91425" marR="28575" marL="28575" anchor="b">
                    <a:lnL cap="flat" cmpd="sng" w="19050">
                      <a:solidFill>
                        <a:srgbClr val="000000"/>
                      </a:solidFill>
                      <a:prstDash val="solid"/>
                      <a:round/>
                      <a:headEnd len="sm" w="sm" type="none"/>
                      <a:tailEnd len="sm" w="sm" type="none"/>
                    </a:lnL>
                    <a:lnR cap="flat" cmpd="sng" w="9525">
                      <a:solidFill>
                        <a:srgbClr val="CCCCCC"/>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i="1" lang="pt-BR" sz="1100">
                          <a:latin typeface="Calibri"/>
                          <a:ea typeface="Calibri"/>
                          <a:cs typeface="Calibri"/>
                          <a:sym typeface="Calibri"/>
                        </a:rPr>
                        <a:t>k</a:t>
                      </a:r>
                      <a:r>
                        <a:rPr b="1" lang="pt-BR" sz="1100">
                          <a:latin typeface="Calibri"/>
                          <a:ea typeface="Calibri"/>
                          <a:cs typeface="Calibri"/>
                          <a:sym typeface="Calibri"/>
                        </a:rPr>
                        <a:t>-indicated values (clusters)</a:t>
                      </a:r>
                      <a:endParaRPr b="1" sz="1100">
                        <a:latin typeface="Calibri"/>
                        <a:ea typeface="Calibri"/>
                        <a:cs typeface="Calibri"/>
                        <a:sym typeface="Calibri"/>
                      </a:endParaRPr>
                    </a:p>
                  </a:txBody>
                  <a:tcPr marT="91425" marB="91425" marR="28575" marL="28575" anchor="b">
                    <a:lnL cap="flat" cmpd="sng" w="9525">
                      <a:solidFill>
                        <a:srgbClr val="CCCCCC"/>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i="1" lang="pt-BR" sz="1100">
                          <a:latin typeface="Calibri"/>
                          <a:ea typeface="Calibri"/>
                          <a:cs typeface="Calibri"/>
                          <a:sym typeface="Calibri"/>
                        </a:rPr>
                        <a:t>Elbow method</a:t>
                      </a:r>
                      <a:r>
                        <a:rPr lang="pt-BR" sz="1100">
                          <a:latin typeface="Calibri"/>
                          <a:ea typeface="Calibri"/>
                          <a:cs typeface="Calibri"/>
                          <a:sym typeface="Calibri"/>
                        </a:rPr>
                        <a:t> (</a:t>
                      </a:r>
                      <a:r>
                        <a:rPr b="1" lang="pt-BR" sz="1100">
                          <a:latin typeface="Calibri"/>
                          <a:ea typeface="Calibri"/>
                          <a:cs typeface="Calibri"/>
                          <a:sym typeface="Calibri"/>
                        </a:rPr>
                        <a:t>A.</a:t>
                      </a:r>
                      <a:r>
                        <a:rPr lang="pt-BR" sz="1100">
                          <a:latin typeface="Calibri"/>
                          <a:ea typeface="Calibri"/>
                          <a:cs typeface="Calibri"/>
                          <a:sym typeface="Calibri"/>
                        </a:rPr>
                        <a:t>)</a:t>
                      </a:r>
                      <a:endParaRPr sz="1100">
                        <a:latin typeface="Calibri"/>
                        <a:ea typeface="Calibri"/>
                        <a:cs typeface="Calibri"/>
                        <a:sym typeface="Calibri"/>
                      </a:endParaRPr>
                    </a:p>
                  </a:txBody>
                  <a:tcPr marT="91425" marB="91425" marR="28575" marL="28575" anchor="b">
                    <a:lnL cap="flat" cmpd="sng" w="19050">
                      <a:solidFill>
                        <a:srgbClr val="000000"/>
                      </a:solidFill>
                      <a:prstDash val="solid"/>
                      <a:round/>
                      <a:headEnd len="sm" w="sm" type="none"/>
                      <a:tailEnd len="sm" w="sm" type="none"/>
                    </a:lnL>
                    <a:lnR cap="flat" cmpd="sng" w="9525">
                      <a:solidFill>
                        <a:srgbClr val="CCCCCC"/>
                      </a:solidFill>
                      <a:prstDash val="solid"/>
                      <a:round/>
                      <a:headEnd len="sm" w="sm" type="none"/>
                      <a:tailEnd len="sm" w="sm" type="none"/>
                    </a:lnR>
                    <a:lnT cap="flat" cmpd="sng" w="19050">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pt-BR" sz="1100">
                          <a:latin typeface="Calibri"/>
                          <a:ea typeface="Calibri"/>
                          <a:cs typeface="Calibri"/>
                          <a:sym typeface="Calibri"/>
                        </a:rPr>
                        <a:t>5, 10, 13 e 16</a:t>
                      </a:r>
                      <a:endParaRPr sz="1100">
                        <a:latin typeface="Calibri"/>
                        <a:ea typeface="Calibri"/>
                        <a:cs typeface="Calibri"/>
                        <a:sym typeface="Calibri"/>
                      </a:endParaRPr>
                    </a:p>
                  </a:txBody>
                  <a:tcPr marT="91425" marB="91425" marR="28575" marL="28575" anchor="b">
                    <a:lnL cap="flat" cmpd="sng" w="9525">
                      <a:solidFill>
                        <a:srgbClr val="CCCCCC"/>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9525">
                      <a:solidFill>
                        <a:srgbClr val="CCCCCC"/>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i="1" lang="pt-BR" sz="1100">
                          <a:latin typeface="Calibri"/>
                          <a:ea typeface="Calibri"/>
                          <a:cs typeface="Calibri"/>
                          <a:sym typeface="Calibri"/>
                        </a:rPr>
                        <a:t>silhouette coefficient</a:t>
                      </a:r>
                      <a:r>
                        <a:rPr lang="pt-BR" sz="1100">
                          <a:latin typeface="Calibri"/>
                          <a:ea typeface="Calibri"/>
                          <a:cs typeface="Calibri"/>
                          <a:sym typeface="Calibri"/>
                        </a:rPr>
                        <a:t> (</a:t>
                      </a:r>
                      <a:r>
                        <a:rPr b="1" lang="pt-BR" sz="1100">
                          <a:latin typeface="Calibri"/>
                          <a:ea typeface="Calibri"/>
                          <a:cs typeface="Calibri"/>
                          <a:sym typeface="Calibri"/>
                        </a:rPr>
                        <a:t>B.</a:t>
                      </a:r>
                      <a:r>
                        <a:rPr lang="pt-BR" sz="1100">
                          <a:latin typeface="Calibri"/>
                          <a:ea typeface="Calibri"/>
                          <a:cs typeface="Calibri"/>
                          <a:sym typeface="Calibri"/>
                        </a:rPr>
                        <a:t>)</a:t>
                      </a:r>
                      <a:endParaRPr sz="1100">
                        <a:latin typeface="Calibri"/>
                        <a:ea typeface="Calibri"/>
                        <a:cs typeface="Calibri"/>
                        <a:sym typeface="Calibri"/>
                      </a:endParaRPr>
                    </a:p>
                  </a:txBody>
                  <a:tcPr marT="91425" marB="91425" marR="28575" marL="28575" anchor="b">
                    <a:lnL cap="flat" cmpd="sng" w="19050">
                      <a:solidFill>
                        <a:srgbClr val="000000"/>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pt-BR" sz="1100">
                          <a:latin typeface="Calibri"/>
                          <a:ea typeface="Calibri"/>
                          <a:cs typeface="Calibri"/>
                          <a:sym typeface="Calibri"/>
                        </a:rPr>
                        <a:t>10, 13 e 18</a:t>
                      </a:r>
                      <a:endParaRPr sz="1100">
                        <a:latin typeface="Calibri"/>
                        <a:ea typeface="Calibri"/>
                        <a:cs typeface="Calibri"/>
                        <a:sym typeface="Calibri"/>
                      </a:endParaRPr>
                    </a:p>
                  </a:txBody>
                  <a:tcPr marT="91425" marB="91425" marR="28575" marL="28575" anchor="b">
                    <a:lnL cap="flat" cmpd="sng" w="9525">
                      <a:solidFill>
                        <a:srgbClr val="CCCCCC"/>
                      </a:solidFill>
                      <a:prstDash val="solid"/>
                      <a:round/>
                      <a:headEnd len="sm" w="sm" type="none"/>
                      <a:tailEnd len="sm" w="sm" type="none"/>
                    </a:lnL>
                    <a:lnR cap="flat" cmpd="sng" w="19050">
                      <a:solidFill>
                        <a:srgbClr val="000000"/>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i="1" lang="pt-BR" sz="1100">
                          <a:latin typeface="Calibri"/>
                          <a:ea typeface="Calibri"/>
                          <a:cs typeface="Calibri"/>
                          <a:sym typeface="Calibri"/>
                        </a:rPr>
                        <a:t>Gap statistics </a:t>
                      </a:r>
                      <a:r>
                        <a:rPr lang="pt-BR" sz="1100">
                          <a:latin typeface="Calibri"/>
                          <a:ea typeface="Calibri"/>
                          <a:cs typeface="Calibri"/>
                          <a:sym typeface="Calibri"/>
                        </a:rPr>
                        <a:t>(</a:t>
                      </a:r>
                      <a:r>
                        <a:rPr b="1" lang="pt-BR" sz="1100">
                          <a:latin typeface="Calibri"/>
                          <a:ea typeface="Calibri"/>
                          <a:cs typeface="Calibri"/>
                          <a:sym typeface="Calibri"/>
                        </a:rPr>
                        <a:t>C.</a:t>
                      </a:r>
                      <a:r>
                        <a:rPr lang="pt-BR" sz="1100">
                          <a:latin typeface="Calibri"/>
                          <a:ea typeface="Calibri"/>
                          <a:cs typeface="Calibri"/>
                          <a:sym typeface="Calibri"/>
                        </a:rPr>
                        <a:t>)</a:t>
                      </a:r>
                      <a:endParaRPr sz="1100">
                        <a:latin typeface="Calibri"/>
                        <a:ea typeface="Calibri"/>
                        <a:cs typeface="Calibri"/>
                        <a:sym typeface="Calibri"/>
                      </a:endParaRPr>
                    </a:p>
                  </a:txBody>
                  <a:tcPr marT="91425" marB="91425" marR="28575" marL="28575" anchor="b">
                    <a:lnL cap="flat" cmpd="sng" w="19050">
                      <a:solidFill>
                        <a:srgbClr val="000000"/>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pt-BR" sz="1100">
                          <a:latin typeface="Calibri"/>
                          <a:ea typeface="Calibri"/>
                          <a:cs typeface="Calibri"/>
                          <a:sym typeface="Calibri"/>
                        </a:rPr>
                        <a:t>8</a:t>
                      </a:r>
                      <a:endParaRPr sz="1100">
                        <a:latin typeface="Calibri"/>
                        <a:ea typeface="Calibri"/>
                        <a:cs typeface="Calibri"/>
                        <a:sym typeface="Calibri"/>
                      </a:endParaRPr>
                    </a:p>
                  </a:txBody>
                  <a:tcPr marT="91425" marB="91425" marR="28575" marL="28575" anchor="b">
                    <a:lnL cap="flat" cmpd="sng" w="9525">
                      <a:solidFill>
                        <a:srgbClr val="CCCCCC"/>
                      </a:solidFill>
                      <a:prstDash val="solid"/>
                      <a:round/>
                      <a:headEnd len="sm" w="sm" type="none"/>
                      <a:tailEnd len="sm" w="sm" type="none"/>
                    </a:lnL>
                    <a:lnR cap="flat" cmpd="sng" w="19050">
                      <a:solidFill>
                        <a:srgbClr val="000000"/>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12" name="Google Shape;112;p2"/>
          <p:cNvSpPr txBox="1"/>
          <p:nvPr/>
        </p:nvSpPr>
        <p:spPr>
          <a:xfrm>
            <a:off x="7862875" y="4457700"/>
            <a:ext cx="44196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sz="2000">
                <a:latin typeface="Calibri"/>
                <a:ea typeface="Calibri"/>
                <a:cs typeface="Calibri"/>
                <a:sym typeface="Calibri"/>
              </a:rPr>
              <a:t>D</a:t>
            </a:r>
            <a:r>
              <a:rPr b="1" lang="pt-BR" sz="2100">
                <a:latin typeface="Calibri"/>
                <a:ea typeface="Calibri"/>
                <a:cs typeface="Calibri"/>
                <a:sym typeface="Calibri"/>
              </a:rPr>
              <a:t>.</a:t>
            </a:r>
            <a:endParaRPr b="1" sz="21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3"/>
          <p:cNvSpPr txBox="1"/>
          <p:nvPr>
            <p:ph type="title"/>
          </p:nvPr>
        </p:nvSpPr>
        <p:spPr>
          <a:xfrm>
            <a:off x="628650" y="365125"/>
            <a:ext cx="11296800" cy="765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S5 - Consensus Matrix plot. </a:t>
            </a:r>
            <a:r>
              <a:rPr lang="pt-BR" sz="1200">
                <a:latin typeface="Times New Roman"/>
                <a:ea typeface="Times New Roman"/>
                <a:cs typeface="Times New Roman"/>
                <a:sym typeface="Times New Roman"/>
              </a:rPr>
              <a:t>Built with consensus CDF in the </a:t>
            </a:r>
            <a:r>
              <a:rPr i="1" lang="pt-BR" sz="1200">
                <a:latin typeface="Times New Roman"/>
                <a:ea typeface="Times New Roman"/>
                <a:cs typeface="Times New Roman"/>
                <a:sym typeface="Times New Roman"/>
              </a:rPr>
              <a:t>consensusclusterplus </a:t>
            </a:r>
            <a:r>
              <a:rPr lang="pt-BR" sz="1200">
                <a:latin typeface="Times New Roman"/>
                <a:ea typeface="Times New Roman"/>
                <a:cs typeface="Times New Roman"/>
                <a:sym typeface="Times New Roman"/>
              </a:rPr>
              <a:t>function for HCPC (https://bioconductor.org/packages/release/bioc/html/ConsensusClusterPlus.html) </a:t>
            </a:r>
            <a:endParaRPr/>
          </a:p>
        </p:txBody>
      </p:sp>
      <p:pic>
        <p:nvPicPr>
          <p:cNvPr id="118" name="Google Shape;118;p3"/>
          <p:cNvPicPr preferRelativeResize="0"/>
          <p:nvPr/>
        </p:nvPicPr>
        <p:blipFill rotWithShape="1">
          <a:blip r:embed="rId3">
            <a:alphaModFix/>
          </a:blip>
          <a:srcRect b="0" l="0" r="0" t="0"/>
          <a:stretch/>
        </p:blipFill>
        <p:spPr>
          <a:xfrm>
            <a:off x="6023675" y="907189"/>
            <a:ext cx="5997024" cy="57459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4"/>
          <p:cNvSpPr txBox="1"/>
          <p:nvPr>
            <p:ph type="title"/>
          </p:nvPr>
        </p:nvSpPr>
        <p:spPr>
          <a:xfrm>
            <a:off x="838200" y="365125"/>
            <a:ext cx="10515600" cy="644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S6 - Dissimilarity and Ordered DIssimilarity Matrices </a:t>
            </a:r>
            <a:r>
              <a:rPr b="1" lang="pt-BR" sz="1200">
                <a:latin typeface="Arial"/>
                <a:ea typeface="Arial"/>
                <a:cs typeface="Arial"/>
                <a:sym typeface="Arial"/>
              </a:rPr>
              <a:t>plotted</a:t>
            </a:r>
            <a:r>
              <a:rPr b="1" lang="pt-BR" sz="1200">
                <a:latin typeface="Arial"/>
                <a:ea typeface="Arial"/>
                <a:cs typeface="Arial"/>
                <a:sym typeface="Arial"/>
              </a:rPr>
              <a:t> with coldiss function. </a:t>
            </a:r>
            <a:endParaRPr/>
          </a:p>
        </p:txBody>
      </p:sp>
      <p:pic>
        <p:nvPicPr>
          <p:cNvPr descr="Diagrama, Esquemático&#10;&#10;Descrição gerada automaticamente" id="124" name="Google Shape;124;p4"/>
          <p:cNvPicPr preferRelativeResize="0"/>
          <p:nvPr>
            <p:ph idx="1" type="body"/>
          </p:nvPr>
        </p:nvPicPr>
        <p:blipFill rotWithShape="1">
          <a:blip r:embed="rId3">
            <a:alphaModFix/>
          </a:blip>
          <a:srcRect b="0" l="0" r="0" t="0"/>
          <a:stretch/>
        </p:blipFill>
        <p:spPr>
          <a:xfrm>
            <a:off x="838200" y="1133850"/>
            <a:ext cx="11091000" cy="5724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5"/>
          <p:cNvSpPr txBox="1"/>
          <p:nvPr>
            <p:ph type="title"/>
          </p:nvPr>
        </p:nvSpPr>
        <p:spPr>
          <a:xfrm>
            <a:off x="838200" y="365125"/>
            <a:ext cx="10515600" cy="53128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Arial"/>
              <a:buNone/>
            </a:pPr>
            <a:r>
              <a:rPr b="1" lang="pt-BR" sz="1200">
                <a:latin typeface="Arial"/>
                <a:ea typeface="Arial"/>
                <a:cs typeface="Arial"/>
                <a:sym typeface="Arial"/>
              </a:rPr>
              <a:t>Fig. S7</a:t>
            </a:r>
            <a:r>
              <a:rPr lang="pt-BR" sz="1200">
                <a:latin typeface="Arial"/>
                <a:ea typeface="Arial"/>
                <a:cs typeface="Arial"/>
                <a:sym typeface="Arial"/>
              </a:rPr>
              <a:t> – </a:t>
            </a:r>
            <a:r>
              <a:rPr b="1" lang="pt-BR" sz="1200">
                <a:latin typeface="Arial"/>
                <a:ea typeface="Arial"/>
                <a:cs typeface="Arial"/>
                <a:sym typeface="Arial"/>
              </a:rPr>
              <a:t>Plots of 2D (A.)  and 3D (B.) PCA </a:t>
            </a:r>
            <a:r>
              <a:rPr b="1" lang="pt-BR" sz="1200">
                <a:latin typeface="Arial"/>
                <a:ea typeface="Arial"/>
                <a:cs typeface="Arial"/>
                <a:sym typeface="Arial"/>
              </a:rPr>
              <a:t>highlighting</a:t>
            </a:r>
            <a:r>
              <a:rPr b="1" lang="pt-BR" sz="1200">
                <a:latin typeface="Arial"/>
                <a:ea typeface="Arial"/>
                <a:cs typeface="Arial"/>
                <a:sym typeface="Arial"/>
              </a:rPr>
              <a:t> the clusters (groups) in </a:t>
            </a:r>
            <a:r>
              <a:rPr b="1" lang="pt-BR" sz="1200">
                <a:latin typeface="Arial"/>
                <a:ea typeface="Arial"/>
                <a:cs typeface="Arial"/>
                <a:sym typeface="Arial"/>
              </a:rPr>
              <a:t>different</a:t>
            </a:r>
            <a:r>
              <a:rPr b="1" lang="pt-BR" sz="1200">
                <a:latin typeface="Arial"/>
                <a:ea typeface="Arial"/>
                <a:cs typeface="Arial"/>
                <a:sym typeface="Arial"/>
              </a:rPr>
              <a:t> colours.. </a:t>
            </a:r>
            <a:r>
              <a:rPr lang="pt-BR" sz="1200">
                <a:latin typeface="Arial"/>
                <a:ea typeface="Arial"/>
                <a:cs typeface="Arial"/>
                <a:sym typeface="Arial"/>
              </a:rPr>
              <a:t>The plots were obtained in R (vers 4.1). </a:t>
            </a:r>
            <a:r>
              <a:rPr lang="pt-BR" sz="1200">
                <a:latin typeface="Arial"/>
                <a:ea typeface="Arial"/>
                <a:cs typeface="Arial"/>
                <a:sym typeface="Arial"/>
              </a:rPr>
              <a:t>To plot the PCA in 3D the RGL library is necessary.</a:t>
            </a:r>
            <a:endParaRPr>
              <a:latin typeface="Arial"/>
              <a:ea typeface="Arial"/>
              <a:cs typeface="Arial"/>
              <a:sym typeface="Arial"/>
            </a:endParaRPr>
          </a:p>
        </p:txBody>
      </p:sp>
      <p:pic>
        <p:nvPicPr>
          <p:cNvPr id="130" name="Google Shape;130;p5"/>
          <p:cNvPicPr preferRelativeResize="0"/>
          <p:nvPr>
            <p:ph idx="1" type="body"/>
          </p:nvPr>
        </p:nvPicPr>
        <p:blipFill rotWithShape="1">
          <a:blip r:embed="rId3">
            <a:alphaModFix/>
          </a:blip>
          <a:srcRect b="0" l="0" r="0" t="0"/>
          <a:stretch/>
        </p:blipFill>
        <p:spPr>
          <a:xfrm>
            <a:off x="173104" y="1549831"/>
            <a:ext cx="11832974" cy="441176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b="1" lang="pt-BR" sz="1200">
                <a:latin typeface="Arial"/>
                <a:ea typeface="Arial"/>
                <a:cs typeface="Arial"/>
                <a:sym typeface="Arial"/>
              </a:rPr>
              <a:t>Fig. S8</a:t>
            </a:r>
            <a:r>
              <a:rPr lang="pt-BR" sz="1200">
                <a:latin typeface="Arial"/>
                <a:ea typeface="Arial"/>
                <a:cs typeface="Arial"/>
                <a:sym typeface="Arial"/>
              </a:rPr>
              <a:t> – Genomic synteny obtained to G1 with SyntTax web tool.</a:t>
            </a:r>
            <a:endParaRPr/>
          </a:p>
        </p:txBody>
      </p:sp>
      <p:pic>
        <p:nvPicPr>
          <p:cNvPr descr="Uma imagem contendo Linha do tempo&#10;&#10;Descrição gerada automaticamente" id="136" name="Google Shape;136;p7"/>
          <p:cNvPicPr preferRelativeResize="0"/>
          <p:nvPr>
            <p:ph idx="1" type="body"/>
          </p:nvPr>
        </p:nvPicPr>
        <p:blipFill rotWithShape="1">
          <a:blip r:embed="rId3">
            <a:alphaModFix/>
          </a:blip>
          <a:srcRect b="0" l="0" r="0" t="0"/>
          <a:stretch/>
        </p:blipFill>
        <p:spPr>
          <a:xfrm>
            <a:off x="838200" y="1804989"/>
            <a:ext cx="10515600" cy="2622625"/>
          </a:xfrm>
          <a:prstGeom prst="rect">
            <a:avLst/>
          </a:prstGeom>
          <a:noFill/>
          <a:ln>
            <a:noFill/>
          </a:ln>
        </p:spPr>
      </p:pic>
      <p:sp>
        <p:nvSpPr>
          <p:cNvPr id="137" name="Google Shape;137;p7"/>
          <p:cNvSpPr txBox="1"/>
          <p:nvPr/>
        </p:nvSpPr>
        <p:spPr>
          <a:xfrm>
            <a:off x="10009413" y="1804989"/>
            <a:ext cx="5388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pt-BR" sz="2000" u="none" cap="none" strike="noStrike">
                <a:solidFill>
                  <a:schemeClr val="dk1"/>
                </a:solidFill>
                <a:latin typeface="Arial"/>
                <a:ea typeface="Arial"/>
                <a:cs typeface="Arial"/>
                <a:sym typeface="Arial"/>
              </a:rPr>
              <a:t>G1</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2022-07-14T19:58:06Z</dcterms:created>
  <dc:creator>Bruno Nichio</dc:creator>
</cp:coreProperties>
</file>