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3" d="100"/>
          <a:sy n="63" d="100"/>
        </p:scale>
        <p:origin x="-2021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921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718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110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000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041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099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5713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4660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403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558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348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1F361-B478-4B91-AE32-237052652F24}" type="datetimeFigureOut">
              <a:rPr lang="fa-IR" smtClean="0"/>
              <a:t>09/02/1444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D710B-1107-48F2-956C-50A78A914CA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7186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Synonymous Codon Pattern of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Cauliflower Mosaic Virus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phylogeny and evolution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3" r="77883"/>
          <a:stretch/>
        </p:blipFill>
        <p:spPr bwMode="auto">
          <a:xfrm>
            <a:off x="0" y="2127774"/>
            <a:ext cx="1152144" cy="460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896985"/>
              </p:ext>
            </p:extLst>
          </p:nvPr>
        </p:nvGraphicFramePr>
        <p:xfrm>
          <a:off x="9168" y="791808"/>
          <a:ext cx="9134832" cy="1125023"/>
        </p:xfrm>
        <a:graphic>
          <a:graphicData uri="http://schemas.openxmlformats.org/drawingml/2006/table">
            <a:tbl>
              <a:tblPr rtl="1" firstRow="1" bandRow="1">
                <a:tableStyleId>{8A107856-5554-42FB-B03E-39F5DBC370BA}</a:tableStyleId>
              </a:tblPr>
              <a:tblGrid>
                <a:gridCol w="6609162"/>
                <a:gridCol w="2525670"/>
              </a:tblGrid>
              <a:tr h="1125023">
                <a:tc>
                  <a:txBody>
                    <a:bodyPr/>
                    <a:lstStyle/>
                    <a:p>
                      <a:pPr algn="l" rtl="1"/>
                      <a:r>
                        <a:rPr lang="en-US" sz="1200" dirty="0" smtClean="0"/>
                        <a:t>Multiple sequence alignment</a:t>
                      </a:r>
                      <a:endParaRPr lang="fa-I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 Sequence Acquisition</a:t>
                      </a:r>
                      <a:endParaRPr lang="fa-I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Left Brace 17"/>
          <p:cNvSpPr/>
          <p:nvPr/>
        </p:nvSpPr>
        <p:spPr>
          <a:xfrm>
            <a:off x="920772" y="2502065"/>
            <a:ext cx="284417" cy="1024042"/>
          </a:xfrm>
          <a:prstGeom prst="leftBrac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9" name="Rectangle 18"/>
          <p:cNvSpPr/>
          <p:nvPr/>
        </p:nvSpPr>
        <p:spPr>
          <a:xfrm>
            <a:off x="1115773" y="2510444"/>
            <a:ext cx="12046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Isolates from: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Irananin 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Japanese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eft Brace 19"/>
          <p:cNvSpPr/>
          <p:nvPr/>
        </p:nvSpPr>
        <p:spPr>
          <a:xfrm>
            <a:off x="958420" y="4873067"/>
            <a:ext cx="314706" cy="964527"/>
          </a:xfrm>
          <a:prstGeom prst="leftBrac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Rectangle 20"/>
          <p:cNvSpPr/>
          <p:nvPr/>
        </p:nvSpPr>
        <p:spPr>
          <a:xfrm>
            <a:off x="1152144" y="4939831"/>
            <a:ext cx="1204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Isolates from: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Grecian 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Iranian </a:t>
            </a:r>
          </a:p>
        </p:txBody>
      </p:sp>
      <p:sp>
        <p:nvSpPr>
          <p:cNvPr id="48" name="Freeform 3"/>
          <p:cNvSpPr>
            <a:spLocks/>
          </p:cNvSpPr>
          <p:nvPr/>
        </p:nvSpPr>
        <p:spPr bwMode="gray">
          <a:xfrm>
            <a:off x="2742294" y="2252801"/>
            <a:ext cx="1528984" cy="959054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1352052873 h 532"/>
              <a:gd name="T4" fmla="*/ 2147483647 w 735"/>
              <a:gd name="T5" fmla="*/ 1352052873 h 532"/>
              <a:gd name="T6" fmla="*/ 2147483647 w 735"/>
              <a:gd name="T7" fmla="*/ 1666637145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1512691644 h 532"/>
              <a:gd name="T20" fmla="*/ 2147483647 w 735"/>
              <a:gd name="T21" fmla="*/ 1003999024 h 532"/>
              <a:gd name="T22" fmla="*/ 2147483647 w 735"/>
              <a:gd name="T23" fmla="*/ 997306079 h 532"/>
              <a:gd name="T24" fmla="*/ 461201748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49" name="Freeform 4"/>
          <p:cNvSpPr>
            <a:spLocks/>
          </p:cNvSpPr>
          <p:nvPr/>
        </p:nvSpPr>
        <p:spPr bwMode="gray">
          <a:xfrm>
            <a:off x="5317610" y="2273183"/>
            <a:ext cx="303135" cy="1079704"/>
          </a:xfrm>
          <a:custGeom>
            <a:avLst/>
            <a:gdLst>
              <a:gd name="T0" fmla="*/ 246761669 w 142"/>
              <a:gd name="T1" fmla="*/ 6688064 h 604"/>
              <a:gd name="T2" fmla="*/ 300115805 w 142"/>
              <a:gd name="T3" fmla="*/ 2147483647 h 604"/>
              <a:gd name="T4" fmla="*/ 0 w 142"/>
              <a:gd name="T5" fmla="*/ 2147483647 h 604"/>
              <a:gd name="T6" fmla="*/ 480184804 w 142"/>
              <a:gd name="T7" fmla="*/ 2147483647 h 604"/>
              <a:gd name="T8" fmla="*/ 947031073 w 142"/>
              <a:gd name="T9" fmla="*/ 2147483647 h 604"/>
              <a:gd name="T10" fmla="*/ 666924280 w 142"/>
              <a:gd name="T11" fmla="*/ 2147483647 h 604"/>
              <a:gd name="T12" fmla="*/ 660253722 w 142"/>
              <a:gd name="T13" fmla="*/ 0 h 604"/>
              <a:gd name="T14" fmla="*/ 246761669 w 142"/>
              <a:gd name="T15" fmla="*/ 6688064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50" name="Freeform 5"/>
          <p:cNvSpPr>
            <a:spLocks/>
          </p:cNvSpPr>
          <p:nvPr/>
        </p:nvSpPr>
        <p:spPr bwMode="gray">
          <a:xfrm flipH="1">
            <a:off x="6723926" y="2298813"/>
            <a:ext cx="1566862" cy="959054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1352052873 h 532"/>
              <a:gd name="T4" fmla="*/ 2147483647 w 735"/>
              <a:gd name="T5" fmla="*/ 1352052873 h 532"/>
              <a:gd name="T6" fmla="*/ 2147483647 w 735"/>
              <a:gd name="T7" fmla="*/ 1666637145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1512691644 h 532"/>
              <a:gd name="T20" fmla="*/ 2147483647 w 735"/>
              <a:gd name="T21" fmla="*/ 1003999024 h 532"/>
              <a:gd name="T22" fmla="*/ 2147483647 w 735"/>
              <a:gd name="T23" fmla="*/ 997306079 h 532"/>
              <a:gd name="T24" fmla="*/ 461201990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80808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52" name="AutoShape 7"/>
          <p:cNvSpPr>
            <a:spLocks noChangeArrowheads="1"/>
          </p:cNvSpPr>
          <p:nvPr/>
        </p:nvSpPr>
        <p:spPr bwMode="gray">
          <a:xfrm>
            <a:off x="1894732" y="3347086"/>
            <a:ext cx="2200623" cy="843664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ea typeface="宋体" charset="-122"/>
            </a:endParaRPr>
          </a:p>
        </p:txBody>
      </p:sp>
      <p:sp>
        <p:nvSpPr>
          <p:cNvPr id="55" name="AutoShape 11"/>
          <p:cNvSpPr>
            <a:spLocks noChangeArrowheads="1"/>
          </p:cNvSpPr>
          <p:nvPr/>
        </p:nvSpPr>
        <p:spPr bwMode="gray">
          <a:xfrm>
            <a:off x="4136201" y="3347086"/>
            <a:ext cx="2419625" cy="843664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US" altLang="zh-CN" sz="1200" dirty="0">
              <a:latin typeface="Times New Roman" panose="02020603050405020304" pitchFamily="18" charset="0"/>
              <a:ea typeface="宋体" charset="-122"/>
              <a:cs typeface="Times New Roman" panose="02020603050405020304" pitchFamily="18" charset="0"/>
            </a:endParaRPr>
          </a:p>
        </p:txBody>
      </p:sp>
      <p:sp>
        <p:nvSpPr>
          <p:cNvPr id="58" name="AutoShape 14"/>
          <p:cNvSpPr>
            <a:spLocks noChangeArrowheads="1"/>
          </p:cNvSpPr>
          <p:nvPr/>
        </p:nvSpPr>
        <p:spPr bwMode="gray">
          <a:xfrm>
            <a:off x="6593757" y="3354906"/>
            <a:ext cx="2465263" cy="835844"/>
          </a:xfrm>
          <a:prstGeom prst="roundRect">
            <a:avLst>
              <a:gd name="adj" fmla="val 11921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zh-CN" altLang="en-US" dirty="0">
              <a:ea typeface="宋体" charset="-122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921156" y="5842337"/>
            <a:ext cx="6156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 of codon use in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auliflower Mosaic Virus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influenced by selection, translation, and other factors. Briefly, the study provides useful information on the codon usage analysis of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may be utilized to understand the host's adaptation to the virus environment and its evolution. this is the first study on codon usage bias of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world.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860486" y="3449662"/>
            <a:ext cx="227571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RSCU in </a:t>
            </a:r>
            <a:r>
              <a:rPr lang="en-US" sz="1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l" rtl="0">
              <a:buFont typeface="Wingdings" panose="05000000000000000000" pitchFamily="2" charset="2"/>
              <a:buChar char="§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Prefers A-ending  codons </a:t>
            </a:r>
          </a:p>
          <a:p>
            <a:pPr marL="285750" indent="-285750" algn="l" rtl="0">
              <a:buFont typeface="Wingdings" panose="05000000000000000000" pitchFamily="2" charset="2"/>
              <a:buChar char="§"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Codon GGA overrepresented</a:t>
            </a:r>
            <a:endParaRPr lang="fa-I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AutoShape 19"/>
          <p:cNvSpPr>
            <a:spLocks noChangeArrowheads="1"/>
          </p:cNvSpPr>
          <p:nvPr/>
        </p:nvSpPr>
        <p:spPr bwMode="ltGray">
          <a:xfrm>
            <a:off x="2763984" y="5837594"/>
            <a:ext cx="6234403" cy="102040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ea typeface="宋体" charset="-122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882655" y="5871212"/>
            <a:ext cx="6156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r>
              <a:rPr lang="en-US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 of codon use in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auliflower Mosaic Virus 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influenced by selection, translation, and other factors. Briefly, the study provides useful information on the codon usage analysis of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may be utilized to understand the host's adaptation to the virus environment and its evolution. this is the first study on codon usage bias of 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world.</a:t>
            </a:r>
          </a:p>
        </p:txBody>
      </p:sp>
      <p:sp>
        <p:nvSpPr>
          <p:cNvPr id="70" name="Oval 15"/>
          <p:cNvSpPr>
            <a:spLocks noChangeArrowheads="1"/>
          </p:cNvSpPr>
          <p:nvPr/>
        </p:nvSpPr>
        <p:spPr bwMode="gray">
          <a:xfrm>
            <a:off x="2212724" y="1916832"/>
            <a:ext cx="6266577" cy="46459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Codon usage bias analysis</a:t>
            </a:r>
            <a:endParaRPr lang="en-US" sz="1400" dirty="0">
              <a:solidFill>
                <a:srgbClr val="1D528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59805" y="3454382"/>
            <a:ext cx="276746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host adaptation: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greatest adaptation for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oleracea </a:t>
            </a:r>
          </a:p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lowest for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 sativus </a:t>
            </a:r>
            <a:endParaRPr lang="fa-IR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701946" y="3405261"/>
            <a:ext cx="229070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Analyze dinucleotide composition:</a:t>
            </a:r>
          </a:p>
          <a:p>
            <a:pPr algn="l"/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abundant nucleotide: A </a:t>
            </a:r>
          </a:p>
          <a:p>
            <a:pPr algn="l"/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most frequent nucleotide at the third codon position: A3S </a:t>
            </a:r>
            <a:endParaRPr lang="fa-I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TGr.h\Desktop\Untitled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904" y="4356433"/>
            <a:ext cx="2344330" cy="140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Notched Right Arrow 77"/>
          <p:cNvSpPr/>
          <p:nvPr/>
        </p:nvSpPr>
        <p:spPr bwMode="auto">
          <a:xfrm rot="10800000">
            <a:off x="5293363" y="4651298"/>
            <a:ext cx="864096" cy="648072"/>
          </a:xfrm>
          <a:prstGeom prst="notched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2490494" y="4475886"/>
            <a:ext cx="2748307" cy="9988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ENC-plot analysis suggested that codon usage in </a:t>
            </a: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CaMV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mainly influenced by natural selection and other factors.</a:t>
            </a:r>
            <a:endParaRPr lang="fa-I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C:\Users\TGr.h\Desktop\Untitl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156" y="1145937"/>
            <a:ext cx="426382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29" y="1079614"/>
            <a:ext cx="575827" cy="708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Down Arrow 75"/>
          <p:cNvSpPr/>
          <p:nvPr/>
        </p:nvSpPr>
        <p:spPr>
          <a:xfrm rot="16200000">
            <a:off x="1825574" y="1263032"/>
            <a:ext cx="462102" cy="44185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6" name="Down Arrow 85"/>
          <p:cNvSpPr/>
          <p:nvPr/>
        </p:nvSpPr>
        <p:spPr>
          <a:xfrm rot="16200000">
            <a:off x="7016187" y="1186642"/>
            <a:ext cx="462102" cy="44185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7" name="TextBox 76"/>
          <p:cNvSpPr txBox="1"/>
          <p:nvPr/>
        </p:nvSpPr>
        <p:spPr>
          <a:xfrm>
            <a:off x="7353367" y="975910"/>
            <a:ext cx="187484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Bioinformatic analysis</a:t>
            </a:r>
            <a:endParaRPr lang="fa-I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43" y="1233328"/>
            <a:ext cx="954992" cy="64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65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241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20</cp:revision>
  <dcterms:created xsi:type="dcterms:W3CDTF">2022-09-05T03:33:51Z</dcterms:created>
  <dcterms:modified xsi:type="dcterms:W3CDTF">2022-09-05T07:44:00Z</dcterms:modified>
</cp:coreProperties>
</file>