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04" r:id="rId2"/>
    <p:sldId id="303" r:id="rId3"/>
    <p:sldId id="282" r:id="rId4"/>
    <p:sldId id="305" r:id="rId5"/>
    <p:sldId id="285" r:id="rId6"/>
  </p:sldIdLst>
  <p:sldSz cx="6858000" cy="9144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9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CD0"/>
    <a:srgbClr val="FF7E79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4308"/>
    <p:restoredTop sz="95940"/>
  </p:normalViewPr>
  <p:slideViewPr>
    <p:cSldViewPr snapToObjects="1" showGuides="1">
      <p:cViewPr varScale="1">
        <p:scale>
          <a:sx n="72" d="100"/>
          <a:sy n="72" d="100"/>
        </p:scale>
        <p:origin x="200" y="800"/>
      </p:cViewPr>
      <p:guideLst>
        <p:guide orient="horz" pos="3696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87" d="100"/>
          <a:sy n="87" d="100"/>
        </p:scale>
        <p:origin x="366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7D6CAFD2-EF14-5E4B-9736-2A113BD61B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875171A-6F7B-7840-A932-25C7ABBCC3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D1554B-9536-E443-A7A2-632EA085140C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49D0F7D-BB5C-8947-81AE-E5BCE11826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5953803-3216-E84F-ADC4-3BC53E9740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477C4-F178-0C41-BCD5-5EFA559590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26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B1578-C6A9-3A44-8E43-5A39ACB8D84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703638" y="857250"/>
            <a:ext cx="17367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16F04-18BB-5942-BC5C-6DE45E9AC3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16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8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5" indent="0" algn="ctr">
              <a:buNone/>
              <a:defRPr sz="1500"/>
            </a:lvl2pPr>
            <a:lvl3pPr marL="685808" indent="0" algn="ctr">
              <a:buNone/>
              <a:defRPr sz="1350"/>
            </a:lvl3pPr>
            <a:lvl4pPr marL="1028713" indent="0" algn="ctr">
              <a:buNone/>
              <a:defRPr sz="1200"/>
            </a:lvl4pPr>
            <a:lvl5pPr marL="1371617" indent="0" algn="ctr">
              <a:buNone/>
              <a:defRPr sz="1200"/>
            </a:lvl5pPr>
            <a:lvl6pPr marL="1714521" indent="0" algn="ctr">
              <a:buNone/>
              <a:defRPr sz="1200"/>
            </a:lvl6pPr>
            <a:lvl7pPr marL="2057426" indent="0" algn="ctr">
              <a:buNone/>
              <a:defRPr sz="1200"/>
            </a:lvl7pPr>
            <a:lvl8pPr marL="2400330" indent="0" algn="ctr">
              <a:buNone/>
              <a:defRPr sz="1200"/>
            </a:lvl8pPr>
            <a:lvl9pPr marL="2743234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19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6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6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6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468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279655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119288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1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1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2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172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30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8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241553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5" indent="0">
              <a:buNone/>
              <a:defRPr sz="1500" b="1"/>
            </a:lvl2pPr>
            <a:lvl3pPr marL="685808" indent="0">
              <a:buNone/>
              <a:defRPr sz="1350" b="1"/>
            </a:lvl3pPr>
            <a:lvl4pPr marL="1028713" indent="0">
              <a:buNone/>
              <a:defRPr sz="1200" b="1"/>
            </a:lvl4pPr>
            <a:lvl5pPr marL="1371617" indent="0">
              <a:buNone/>
              <a:defRPr sz="1200" b="1"/>
            </a:lvl5pPr>
            <a:lvl6pPr marL="1714521" indent="0">
              <a:buNone/>
              <a:defRPr sz="1200" b="1"/>
            </a:lvl6pPr>
            <a:lvl7pPr marL="2057426" indent="0">
              <a:buNone/>
              <a:defRPr sz="1200" b="1"/>
            </a:lvl7pPr>
            <a:lvl8pPr marL="2400330" indent="0">
              <a:buNone/>
              <a:defRPr sz="1200" b="1"/>
            </a:lvl8pPr>
            <a:lvl9pPr marL="2743234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3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5" indent="0">
              <a:buNone/>
              <a:defRPr sz="1500" b="1"/>
            </a:lvl2pPr>
            <a:lvl3pPr marL="685808" indent="0">
              <a:buNone/>
              <a:defRPr sz="1350" b="1"/>
            </a:lvl3pPr>
            <a:lvl4pPr marL="1028713" indent="0">
              <a:buNone/>
              <a:defRPr sz="1200" b="1"/>
            </a:lvl4pPr>
            <a:lvl5pPr marL="1371617" indent="0">
              <a:buNone/>
              <a:defRPr sz="1200" b="1"/>
            </a:lvl5pPr>
            <a:lvl6pPr marL="1714521" indent="0">
              <a:buNone/>
              <a:defRPr sz="1200" b="1"/>
            </a:lvl6pPr>
            <a:lvl7pPr marL="2057426" indent="0">
              <a:buNone/>
              <a:defRPr sz="1200" b="1"/>
            </a:lvl7pPr>
            <a:lvl8pPr marL="2400330" indent="0">
              <a:buNone/>
              <a:defRPr sz="1200" b="1"/>
            </a:lvl8pPr>
            <a:lvl9pPr marL="2743234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55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0060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26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316571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2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5" indent="0">
              <a:buNone/>
              <a:defRPr sz="1050"/>
            </a:lvl2pPr>
            <a:lvl3pPr marL="685808" indent="0">
              <a:buNone/>
              <a:defRPr sz="900"/>
            </a:lvl3pPr>
            <a:lvl4pPr marL="1028713" indent="0">
              <a:buNone/>
              <a:defRPr sz="750"/>
            </a:lvl4pPr>
            <a:lvl5pPr marL="1371617" indent="0">
              <a:buNone/>
              <a:defRPr sz="750"/>
            </a:lvl5pPr>
            <a:lvl6pPr marL="1714521" indent="0">
              <a:buNone/>
              <a:defRPr sz="750"/>
            </a:lvl6pPr>
            <a:lvl7pPr marL="2057426" indent="0">
              <a:buNone/>
              <a:defRPr sz="750"/>
            </a:lvl7pPr>
            <a:lvl8pPr marL="2400330" indent="0">
              <a:buNone/>
              <a:defRPr sz="750"/>
            </a:lvl8pPr>
            <a:lvl9pPr marL="2743234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45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316571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5" indent="0">
              <a:buNone/>
              <a:defRPr sz="2100"/>
            </a:lvl2pPr>
            <a:lvl3pPr marL="685808" indent="0">
              <a:buNone/>
              <a:defRPr sz="1800"/>
            </a:lvl3pPr>
            <a:lvl4pPr marL="1028713" indent="0">
              <a:buNone/>
              <a:defRPr sz="1500"/>
            </a:lvl4pPr>
            <a:lvl5pPr marL="1371617" indent="0">
              <a:buNone/>
              <a:defRPr sz="1500"/>
            </a:lvl5pPr>
            <a:lvl6pPr marL="1714521" indent="0">
              <a:buNone/>
              <a:defRPr sz="1500"/>
            </a:lvl6pPr>
            <a:lvl7pPr marL="2057426" indent="0">
              <a:buNone/>
              <a:defRPr sz="1500"/>
            </a:lvl7pPr>
            <a:lvl8pPr marL="2400330" indent="0">
              <a:buNone/>
              <a:defRPr sz="1500"/>
            </a:lvl8pPr>
            <a:lvl9pPr marL="2743234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2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5" indent="0">
              <a:buNone/>
              <a:defRPr sz="1050"/>
            </a:lvl2pPr>
            <a:lvl3pPr marL="685808" indent="0">
              <a:buNone/>
              <a:defRPr sz="900"/>
            </a:lvl3pPr>
            <a:lvl4pPr marL="1028713" indent="0">
              <a:buNone/>
              <a:defRPr sz="750"/>
            </a:lvl4pPr>
            <a:lvl5pPr marL="1371617" indent="0">
              <a:buNone/>
              <a:defRPr sz="750"/>
            </a:lvl5pPr>
            <a:lvl6pPr marL="1714521" indent="0">
              <a:buNone/>
              <a:defRPr sz="750"/>
            </a:lvl6pPr>
            <a:lvl7pPr marL="2057426" indent="0">
              <a:buNone/>
              <a:defRPr sz="750"/>
            </a:lvl7pPr>
            <a:lvl8pPr marL="2400330" indent="0">
              <a:buNone/>
              <a:defRPr sz="750"/>
            </a:lvl8pPr>
            <a:lvl9pPr marL="2743234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26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486838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60A13-F521-614A-98D9-217C6CE293DE}" type="datetimeFigureOut">
              <a:rPr kumimoji="1" lang="ja-JP" altLang="en-US" smtClean="0"/>
              <a:t>2023/2/8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8475138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70F5D-04CA-6643-8919-913F8BE320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540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8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2" indent="-171452" algn="l" defTabSz="685808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6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61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65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69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74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78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82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87" indent="-171452" algn="l" defTabSz="685808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5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8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3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17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21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26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30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34" algn="l" defTabSz="685808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AC3DFA-92C3-8243-AC2C-B6BCCC59A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648" y="1547664"/>
            <a:ext cx="3744416" cy="504056"/>
          </a:xfrm>
        </p:spPr>
        <p:txBody>
          <a:bodyPr>
            <a:normAutofit/>
          </a:bodyPr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Supplemental Information</a:t>
            </a:r>
            <a:endParaRPr kumimoji="1" lang="ja-JP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6A4BFF9-7285-ED4F-8E14-29F2D35AA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688" y="2699792"/>
            <a:ext cx="5740102" cy="3878561"/>
          </a:xfrm>
        </p:spPr>
        <p:txBody>
          <a:bodyPr>
            <a:normAutofit/>
          </a:bodyPr>
          <a:lstStyle/>
          <a:p>
            <a:pPr algn="l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Three-dimensional </a:t>
            </a:r>
            <a:r>
              <a:rPr lang="en-US" altLang="ja-JP" b="1" i="1" dirty="0">
                <a:latin typeface="Arial" panose="020B0604020202020204" pitchFamily="34" charset="0"/>
                <a:cs typeface="Arial" panose="020B0604020202020204" pitchFamily="34" charset="0"/>
              </a:rPr>
              <a:t>in vivo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 monitoring of mycobacterial infections and therapeutic efficacy based on tissue-clearing technology CUBIC</a:t>
            </a:r>
            <a:endParaRPr lang="ja-JP" altLang="ja-JP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Mariko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Hakamata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 Akihito Nishiyama,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Erina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Inouchi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 Akira Yokoyama, Shaban A.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Kaboso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Gebremichal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Gebretsadik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Tomoya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Yamasaki, Hiroshi Moro, Yuriko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Ozeki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 Yoshitaka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Tateishi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Riuko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Ohashi, Todd P. Primm, Toshiaki Kikuchi,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Kazuki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Tainaka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Sohkichi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Matsumoto</a:t>
            </a:r>
            <a:endParaRPr lang="ja-JP" altLang="ja-JP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131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953D2E-B31A-434F-AC6D-32C1FA3CE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9" y="2434167"/>
            <a:ext cx="6197871" cy="5801784"/>
          </a:xfrm>
        </p:spPr>
        <p:txBody>
          <a:bodyPr/>
          <a:lstStyle/>
          <a:p>
            <a:pPr marL="0" indent="0">
              <a:buNone/>
            </a:pP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. The comparison of the three-dimensional 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animation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of the BCG infected and non-infected lungs.</a:t>
            </a:r>
          </a:p>
          <a:p>
            <a:pPr marL="0" indent="0">
              <a:buNone/>
            </a:pP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Whole-lung imaging of the experimental lung infection model by intranasal injection with PBS and </a:t>
            </a:r>
            <a:r>
              <a:rPr kumimoji="1"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DsRed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-fluorescent BCG in C57BL/6 mice. These video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 show the lungs on the day after infection. 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ja-JP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691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C#2.mp4">
            <a:hlinkClick r:id="" action="ppaction://media"/>
            <a:extLst>
              <a:ext uri="{FF2B5EF4-FFF2-40B4-BE49-F238E27FC236}">
                <a16:creationId xmlns:a16="http://schemas.microsoft.com/office/drawing/2014/main" id="{46CCAC69-41F1-5549-8B22-A6069F855A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7697" y="2710372"/>
            <a:ext cx="3243808" cy="3243808"/>
          </a:xfrm>
          <a:prstGeom prst="rect">
            <a:avLst/>
          </a:prstGeom>
        </p:spPr>
      </p:pic>
      <p:pic>
        <p:nvPicPr>
          <p:cNvPr id="5" name="BCG#3.mp4">
            <a:hlinkClick r:id="" action="ppaction://media"/>
            <a:extLst>
              <a:ext uri="{FF2B5EF4-FFF2-40B4-BE49-F238E27FC236}">
                <a16:creationId xmlns:a16="http://schemas.microsoft.com/office/drawing/2014/main" id="{11EAB0C3-11CF-D843-A08C-6060A7CD673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08140" y="2720952"/>
            <a:ext cx="3233228" cy="323322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46A580-4CE7-B247-98FB-56F660071329}"/>
              </a:ext>
            </a:extLst>
          </p:cNvPr>
          <p:cNvSpPr txBox="1"/>
          <p:nvPr/>
        </p:nvSpPr>
        <p:spPr>
          <a:xfrm>
            <a:off x="1470024" y="2195737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  <a:endParaRPr lang="ja-JP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C4947F6-D798-DE47-9344-408802D9D558}"/>
              </a:ext>
            </a:extLst>
          </p:cNvPr>
          <p:cNvSpPr txBox="1"/>
          <p:nvPr/>
        </p:nvSpPr>
        <p:spPr>
          <a:xfrm>
            <a:off x="3974440" y="2011070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Intranasal infection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5356B68-7701-7E48-B3EE-FB6CCAF590FD}"/>
              </a:ext>
            </a:extLst>
          </p:cNvPr>
          <p:cNvSpPr txBox="1"/>
          <p:nvPr/>
        </p:nvSpPr>
        <p:spPr>
          <a:xfrm>
            <a:off x="4378396" y="2267745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err="1">
                <a:latin typeface="Arial" panose="020B0604020202020204" pitchFamily="34" charset="0"/>
                <a:cs typeface="Arial" panose="020B0604020202020204" pitchFamily="34" charset="0"/>
              </a:rPr>
              <a:t>DsRed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 BCG</a:t>
            </a:r>
            <a:endParaRPr lang="ja-JP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68FAFA4-3931-C846-8B50-2BC344CBB718}"/>
              </a:ext>
            </a:extLst>
          </p:cNvPr>
          <p:cNvSpPr txBox="1"/>
          <p:nvPr/>
        </p:nvSpPr>
        <p:spPr>
          <a:xfrm>
            <a:off x="1178015" y="8244408"/>
            <a:ext cx="467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err="1">
                <a:latin typeface="Arial" panose="020B0604020202020204" pitchFamily="34" charset="0"/>
                <a:cs typeface="Arial" panose="020B0604020202020204" pitchFamily="34" charset="0"/>
              </a:rPr>
              <a:t>Hakamata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 et al. Supplementary Video.</a:t>
            </a:r>
            <a:r>
              <a:rPr lang="ja-JP" alt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ja-JP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92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83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8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21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953D2E-B31A-434F-AC6D-32C1FA3CE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S2. The three-dimensional animation of the </a:t>
            </a:r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M. tuberculosis 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infected lung</a:t>
            </a:r>
          </a:p>
          <a:p>
            <a:pPr marL="0" indent="0">
              <a:buNone/>
            </a:pP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Whole-lung imaging of the experimental lung infection model by intranasal injection with </a:t>
            </a:r>
            <a:r>
              <a:rPr kumimoji="1" lang="en-US" altLang="ja-JP" sz="1400" dirty="0" err="1">
                <a:latin typeface="Arial" panose="020B0604020202020204" pitchFamily="34" charset="0"/>
                <a:cs typeface="Arial" panose="020B0604020202020204" pitchFamily="34" charset="0"/>
              </a:rPr>
              <a:t>DsRed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-fluorescent </a:t>
            </a:r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M. tuberculosis 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in C57BL/6 mice. These video</a:t>
            </a:r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 show the lungs on the day after infection. 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498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91021 Mtb Day1 #2">
            <a:hlinkClick r:id="" action="ppaction://media"/>
            <a:extLst>
              <a:ext uri="{FF2B5EF4-FFF2-40B4-BE49-F238E27FC236}">
                <a16:creationId xmlns:a16="http://schemas.microsoft.com/office/drawing/2014/main" id="{30F82086-969E-E04B-B988-415342DA28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8791" r="15020"/>
          <a:stretch/>
        </p:blipFill>
        <p:spPr>
          <a:xfrm>
            <a:off x="421304" y="2484339"/>
            <a:ext cx="6015392" cy="403244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359C5FE-B593-A54D-A0B6-61D5DA1A1973}"/>
              </a:ext>
            </a:extLst>
          </p:cNvPr>
          <p:cNvSpPr txBox="1"/>
          <p:nvPr/>
        </p:nvSpPr>
        <p:spPr>
          <a:xfrm>
            <a:off x="1178015" y="8244408"/>
            <a:ext cx="4673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err="1">
                <a:latin typeface="Arial" panose="020B0604020202020204" pitchFamily="34" charset="0"/>
                <a:cs typeface="Arial" panose="020B0604020202020204" pitchFamily="34" charset="0"/>
              </a:rPr>
              <a:t>Hakamata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 et al. Supplementary Video.</a:t>
            </a:r>
            <a:r>
              <a:rPr lang="ja-JP" alt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ja-JP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75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25758" mute="1">
                <p:cTn id="12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142891</TotalTime>
  <Words>184</Words>
  <Application>Microsoft Macintosh PowerPoint</Application>
  <PresentationFormat>画面に合わせる (4:3)</PresentationFormat>
  <Paragraphs>17</Paragraphs>
  <Slides>5</Slides>
  <Notes>0</Notes>
  <HiddenSlides>0</HiddenSlides>
  <MMClips>3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游ゴシック</vt:lpstr>
      <vt:lpstr>Arial</vt:lpstr>
      <vt:lpstr>Calibri</vt:lpstr>
      <vt:lpstr>Calibri Light</vt:lpstr>
      <vt:lpstr>Office テーマ</vt:lpstr>
      <vt:lpstr>Supplemental Information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里方真理子</dc:creator>
  <cp:lastModifiedBy>真理子 里方</cp:lastModifiedBy>
  <cp:revision>171</cp:revision>
  <cp:lastPrinted>2020-08-11T08:22:24Z</cp:lastPrinted>
  <dcterms:created xsi:type="dcterms:W3CDTF">2020-06-22T07:06:38Z</dcterms:created>
  <dcterms:modified xsi:type="dcterms:W3CDTF">2023-02-08T06:36:16Z</dcterms:modified>
</cp:coreProperties>
</file>