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6" r:id="rId2"/>
    <p:sldId id="457" r:id="rId3"/>
    <p:sldId id="454" r:id="rId4"/>
    <p:sldId id="458" r:id="rId5"/>
  </p:sldIdLst>
  <p:sldSz cx="6858000" cy="9906000" type="A4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3" d="100"/>
          <a:sy n="43" d="100"/>
        </p:scale>
        <p:origin x="24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4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75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54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9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5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3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9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36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5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49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7DC92-41F1-4D07-AA3C-01F7147F7C8C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92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"/><Relationship Id="rId4" Type="http://schemas.openxmlformats.org/officeDocument/2006/relationships/image" Target="../media/image11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9D9B1C05-3321-46A1-A831-B546A0CC7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45" y="3666177"/>
            <a:ext cx="6511915" cy="2573634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330752F3-FB02-4557-86D5-1ADBE24202CD}"/>
              </a:ext>
            </a:extLst>
          </p:cNvPr>
          <p:cNvSpPr txBox="1"/>
          <p:nvPr/>
        </p:nvSpPr>
        <p:spPr>
          <a:xfrm>
            <a:off x="57150" y="1105776"/>
            <a:ext cx="4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21CF628-ABF2-4231-90F0-A37EDB2BE2C3}"/>
              </a:ext>
            </a:extLst>
          </p:cNvPr>
          <p:cNvSpPr txBox="1"/>
          <p:nvPr/>
        </p:nvSpPr>
        <p:spPr>
          <a:xfrm>
            <a:off x="114300" y="369657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6D6AE5B-8573-46F3-A062-B2468153220E}"/>
              </a:ext>
            </a:extLst>
          </p:cNvPr>
          <p:cNvSpPr txBox="1"/>
          <p:nvPr/>
        </p:nvSpPr>
        <p:spPr>
          <a:xfrm>
            <a:off x="114300" y="637554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9F56789-38D0-43BF-BFD3-8A743491A7F5}"/>
              </a:ext>
            </a:extLst>
          </p:cNvPr>
          <p:cNvSpPr txBox="1"/>
          <p:nvPr/>
        </p:nvSpPr>
        <p:spPr>
          <a:xfrm>
            <a:off x="173042" y="26053"/>
            <a:ext cx="6511914" cy="616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Supplemental Figure 2 -  </a:t>
            </a: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UBE4B depletion strongly reduces </a:t>
            </a:r>
            <a:r>
              <a:rPr lang="en-US" sz="12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Saha</a:t>
            </a: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induced neuroblastoma cell apoptosis and caspase 3/7 activation</a:t>
            </a:r>
            <a:endParaRPr lang="en-US" sz="1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46D1CA-E9D9-4DE7-AD82-C7631A87653D}"/>
              </a:ext>
            </a:extLst>
          </p:cNvPr>
          <p:cNvGrpSpPr/>
          <p:nvPr/>
        </p:nvGrpSpPr>
        <p:grpSpPr>
          <a:xfrm>
            <a:off x="988933" y="809693"/>
            <a:ext cx="4778938" cy="2845724"/>
            <a:chOff x="988933" y="809693"/>
            <a:chExt cx="4778938" cy="2845724"/>
          </a:xfrm>
        </p:grpSpPr>
        <p:pic>
          <p:nvPicPr>
            <p:cNvPr id="9" name="Picture 8" descr="Chart, line chart&#10;&#10;Description automatically generated">
              <a:extLst>
                <a:ext uri="{FF2B5EF4-FFF2-40B4-BE49-F238E27FC236}">
                  <a16:creationId xmlns:a16="http://schemas.microsoft.com/office/drawing/2014/main" id="{369571EF-D5A4-43BC-B601-C42003C02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933" y="809693"/>
              <a:ext cx="4778938" cy="2845724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280BDC3-AB6F-40AF-8C97-156DC9B6E8E5}"/>
                </a:ext>
              </a:extLst>
            </p:cNvPr>
            <p:cNvSpPr txBox="1"/>
            <p:nvPr/>
          </p:nvSpPr>
          <p:spPr>
            <a:xfrm>
              <a:off x="2873494" y="850504"/>
              <a:ext cx="1009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SH-SY5Y</a:t>
              </a:r>
            </a:p>
          </p:txBody>
        </p:sp>
      </p:grpSp>
      <p:pic>
        <p:nvPicPr>
          <p:cNvPr id="12" name="Picture 11" descr="Chart, bar chart&#10;&#10;Description automatically generated">
            <a:extLst>
              <a:ext uri="{FF2B5EF4-FFF2-40B4-BE49-F238E27FC236}">
                <a16:creationId xmlns:a16="http://schemas.microsoft.com/office/drawing/2014/main" id="{E3FDDB42-E2D6-46DF-AAA6-0EFE0AB0C7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43" y="6679026"/>
            <a:ext cx="5185757" cy="3115219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323EEA8-5E0C-4843-870F-0944E0E8D4BC}"/>
              </a:ext>
            </a:extLst>
          </p:cNvPr>
          <p:cNvCxnSpPr/>
          <p:nvPr/>
        </p:nvCxnSpPr>
        <p:spPr>
          <a:xfrm flipH="1">
            <a:off x="1821976" y="6960356"/>
            <a:ext cx="1607024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4B96BF3-2384-4B0E-B90C-6AF55717EF86}"/>
              </a:ext>
            </a:extLst>
          </p:cNvPr>
          <p:cNvSpPr txBox="1"/>
          <p:nvPr/>
        </p:nvSpPr>
        <p:spPr>
          <a:xfrm>
            <a:off x="2333767" y="6711020"/>
            <a:ext cx="6005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***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7744C26-4DEE-4CB8-9181-695D7F85F1DF}"/>
              </a:ext>
            </a:extLst>
          </p:cNvPr>
          <p:cNvCxnSpPr/>
          <p:nvPr/>
        </p:nvCxnSpPr>
        <p:spPr>
          <a:xfrm flipH="1">
            <a:off x="1821976" y="7085456"/>
            <a:ext cx="374904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4E51DC9-E324-4C8C-9CB6-15717725220D}"/>
              </a:ext>
            </a:extLst>
          </p:cNvPr>
          <p:cNvSpPr txBox="1"/>
          <p:nvPr/>
        </p:nvSpPr>
        <p:spPr>
          <a:xfrm>
            <a:off x="4485573" y="6836120"/>
            <a:ext cx="6005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***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B97627-16C7-4E72-A132-0560F94B4296}"/>
              </a:ext>
            </a:extLst>
          </p:cNvPr>
          <p:cNvCxnSpPr/>
          <p:nvPr/>
        </p:nvCxnSpPr>
        <p:spPr>
          <a:xfrm flipH="1">
            <a:off x="1796952" y="7638194"/>
            <a:ext cx="146304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42BE5AE-D8C1-48EB-B525-EEC0F7BEF83D}"/>
              </a:ext>
            </a:extLst>
          </p:cNvPr>
          <p:cNvSpPr txBox="1"/>
          <p:nvPr/>
        </p:nvSpPr>
        <p:spPr>
          <a:xfrm>
            <a:off x="2411102" y="7395682"/>
            <a:ext cx="605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C56E721-0DB4-4E4E-83C0-470280B67A24}"/>
              </a:ext>
            </a:extLst>
          </p:cNvPr>
          <p:cNvCxnSpPr/>
          <p:nvPr/>
        </p:nvCxnSpPr>
        <p:spPr>
          <a:xfrm flipH="1">
            <a:off x="1828800" y="7820671"/>
            <a:ext cx="356616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962D247-CF20-48E4-8823-5FBAF210D6EF}"/>
              </a:ext>
            </a:extLst>
          </p:cNvPr>
          <p:cNvSpPr txBox="1"/>
          <p:nvPr/>
        </p:nvSpPr>
        <p:spPr>
          <a:xfrm>
            <a:off x="4207150" y="7582202"/>
            <a:ext cx="544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4279433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F785666E-68A6-41CF-AB9C-7BDDADBF2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9" y="3949905"/>
            <a:ext cx="6552250" cy="253959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A9F1676-37AC-4D83-85C4-4C967219219A}"/>
              </a:ext>
            </a:extLst>
          </p:cNvPr>
          <p:cNvSpPr txBox="1"/>
          <p:nvPr/>
        </p:nvSpPr>
        <p:spPr>
          <a:xfrm>
            <a:off x="57150" y="1143876"/>
            <a:ext cx="4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D049E2C-B962-4859-9A8C-5A0D025BF240}"/>
              </a:ext>
            </a:extLst>
          </p:cNvPr>
          <p:cNvSpPr txBox="1"/>
          <p:nvPr/>
        </p:nvSpPr>
        <p:spPr>
          <a:xfrm>
            <a:off x="114300" y="373467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1C215AD-D270-43DC-84E4-B7C4C8C87D33}"/>
              </a:ext>
            </a:extLst>
          </p:cNvPr>
          <p:cNvSpPr txBox="1"/>
          <p:nvPr/>
        </p:nvSpPr>
        <p:spPr>
          <a:xfrm>
            <a:off x="114300" y="6509439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31BE80F-EDB4-4366-9C24-C598428DED8E}"/>
              </a:ext>
            </a:extLst>
          </p:cNvPr>
          <p:cNvSpPr txBox="1"/>
          <p:nvPr/>
        </p:nvSpPr>
        <p:spPr>
          <a:xfrm>
            <a:off x="122445" y="22390"/>
            <a:ext cx="6511914" cy="616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Supplemental Figure 2 -  </a:t>
            </a: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UBE4B depletion strongly reduces </a:t>
            </a:r>
            <a:r>
              <a:rPr lang="en-US" sz="12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Saha</a:t>
            </a: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induced neuroblastoma cell apoptosis and caspase 3/7 activation</a:t>
            </a:r>
            <a:endParaRPr lang="en-US" sz="1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3F706B-E2AD-434B-B8BF-A200719F2105}"/>
              </a:ext>
            </a:extLst>
          </p:cNvPr>
          <p:cNvGrpSpPr/>
          <p:nvPr/>
        </p:nvGrpSpPr>
        <p:grpSpPr>
          <a:xfrm>
            <a:off x="929045" y="1004505"/>
            <a:ext cx="4999909" cy="2837786"/>
            <a:chOff x="929045" y="1004505"/>
            <a:chExt cx="4999909" cy="2837786"/>
          </a:xfrm>
        </p:grpSpPr>
        <p:pic>
          <p:nvPicPr>
            <p:cNvPr id="7" name="Picture 6" descr="Chart, line chart&#10;&#10;Description automatically generated">
              <a:extLst>
                <a:ext uri="{FF2B5EF4-FFF2-40B4-BE49-F238E27FC236}">
                  <a16:creationId xmlns:a16="http://schemas.microsoft.com/office/drawing/2014/main" id="{C3805BF1-A264-44AA-B4FD-05B296D6A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045" y="1004505"/>
              <a:ext cx="4999909" cy="283778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5B73B99-C83F-445B-99BA-283C8EF3CAC1}"/>
                </a:ext>
              </a:extLst>
            </p:cNvPr>
            <p:cNvSpPr txBox="1"/>
            <p:nvPr/>
          </p:nvSpPr>
          <p:spPr>
            <a:xfrm>
              <a:off x="2873494" y="1081581"/>
              <a:ext cx="1009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SK-N-SH</a:t>
              </a:r>
            </a:p>
          </p:txBody>
        </p:sp>
      </p:grpSp>
      <p:pic>
        <p:nvPicPr>
          <p:cNvPr id="9" name="Picture 8" descr="Chart, bar chart&#10;&#10;Description automatically generated">
            <a:extLst>
              <a:ext uri="{FF2B5EF4-FFF2-40B4-BE49-F238E27FC236}">
                <a16:creationId xmlns:a16="http://schemas.microsoft.com/office/drawing/2014/main" id="{D16893DF-4920-4A38-9F27-AC2637C291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15" y="6863331"/>
            <a:ext cx="5660967" cy="2937164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2356A62-A98A-4408-9A04-6B3B97144055}"/>
              </a:ext>
            </a:extLst>
          </p:cNvPr>
          <p:cNvCxnSpPr/>
          <p:nvPr/>
        </p:nvCxnSpPr>
        <p:spPr>
          <a:xfrm flipH="1">
            <a:off x="1743601" y="6890684"/>
            <a:ext cx="173736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1B6C638-9EBD-4089-B84B-BD5D44E95087}"/>
              </a:ext>
            </a:extLst>
          </p:cNvPr>
          <p:cNvSpPr txBox="1"/>
          <p:nvPr/>
        </p:nvSpPr>
        <p:spPr>
          <a:xfrm>
            <a:off x="2272993" y="6615023"/>
            <a:ext cx="6005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***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B48BF18-5096-4F16-894D-F58C7B42F2A4}"/>
              </a:ext>
            </a:extLst>
          </p:cNvPr>
          <p:cNvCxnSpPr/>
          <p:nvPr/>
        </p:nvCxnSpPr>
        <p:spPr>
          <a:xfrm flipH="1">
            <a:off x="1743601" y="7015784"/>
            <a:ext cx="411480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2EBFD60-7834-427D-877A-1A60AE4F42F3}"/>
              </a:ext>
            </a:extLst>
          </p:cNvPr>
          <p:cNvSpPr txBox="1"/>
          <p:nvPr/>
        </p:nvSpPr>
        <p:spPr>
          <a:xfrm>
            <a:off x="4407198" y="6766448"/>
            <a:ext cx="6005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***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B393377-4782-4479-9791-AE6FAF176130}"/>
              </a:ext>
            </a:extLst>
          </p:cNvPr>
          <p:cNvCxnSpPr/>
          <p:nvPr/>
        </p:nvCxnSpPr>
        <p:spPr>
          <a:xfrm flipH="1">
            <a:off x="1691343" y="7321707"/>
            <a:ext cx="155448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6202961-4E26-4D7A-899E-5FAECE399394}"/>
              </a:ext>
            </a:extLst>
          </p:cNvPr>
          <p:cNvSpPr txBox="1"/>
          <p:nvPr/>
        </p:nvSpPr>
        <p:spPr>
          <a:xfrm>
            <a:off x="2428518" y="7108292"/>
            <a:ext cx="605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7DD1B3D-32F6-421E-BEFC-161A1EC491B1}"/>
              </a:ext>
            </a:extLst>
          </p:cNvPr>
          <p:cNvCxnSpPr/>
          <p:nvPr/>
        </p:nvCxnSpPr>
        <p:spPr>
          <a:xfrm flipH="1">
            <a:off x="1706873" y="7533281"/>
            <a:ext cx="402336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92B7ECE-91F2-439B-ABB3-C2FB3F6B1016}"/>
              </a:ext>
            </a:extLst>
          </p:cNvPr>
          <p:cNvSpPr txBox="1"/>
          <p:nvPr/>
        </p:nvSpPr>
        <p:spPr>
          <a:xfrm>
            <a:off x="4224566" y="7294812"/>
            <a:ext cx="544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1305947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D22DA85-2458-4A37-8347-CA8B253E7445}"/>
              </a:ext>
            </a:extLst>
          </p:cNvPr>
          <p:cNvSpPr txBox="1"/>
          <p:nvPr/>
        </p:nvSpPr>
        <p:spPr>
          <a:xfrm>
            <a:off x="122445" y="22390"/>
            <a:ext cx="6511914" cy="616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Supplemental Figure 2 -  </a:t>
            </a: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UBE4B depletion strongly reduces </a:t>
            </a:r>
            <a:r>
              <a:rPr lang="en-US" sz="12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Saha</a:t>
            </a: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induced neuroblastoma cell apoptosis and caspase 3/7 activation</a:t>
            </a:r>
            <a:endParaRPr lang="en-US" sz="1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705CAD-4655-4FE5-A986-8A1DAFA9DF74}"/>
              </a:ext>
            </a:extLst>
          </p:cNvPr>
          <p:cNvSpPr txBox="1"/>
          <p:nvPr/>
        </p:nvSpPr>
        <p:spPr>
          <a:xfrm>
            <a:off x="57150" y="1143876"/>
            <a:ext cx="4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43B854-AA0E-46A0-BB63-6AF888050867}"/>
              </a:ext>
            </a:extLst>
          </p:cNvPr>
          <p:cNvSpPr txBox="1"/>
          <p:nvPr/>
        </p:nvSpPr>
        <p:spPr>
          <a:xfrm>
            <a:off x="114300" y="373467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E567AF-E9E2-42A6-8FE5-55D5E73A0558}"/>
              </a:ext>
            </a:extLst>
          </p:cNvPr>
          <p:cNvSpPr txBox="1"/>
          <p:nvPr/>
        </p:nvSpPr>
        <p:spPr>
          <a:xfrm>
            <a:off x="114300" y="656169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C01B099-F575-4417-9486-3BFD0F2E0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8" y="3927417"/>
            <a:ext cx="6601991" cy="254823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A22FC33-5387-4AC4-953A-EDED1E2CE784}"/>
              </a:ext>
            </a:extLst>
          </p:cNvPr>
          <p:cNvGrpSpPr/>
          <p:nvPr/>
        </p:nvGrpSpPr>
        <p:grpSpPr>
          <a:xfrm>
            <a:off x="724246" y="831646"/>
            <a:ext cx="5409508" cy="2929953"/>
            <a:chOff x="724246" y="831646"/>
            <a:chExt cx="5409508" cy="2929953"/>
          </a:xfrm>
        </p:grpSpPr>
        <p:pic>
          <p:nvPicPr>
            <p:cNvPr id="3" name="Picture 2" descr="Chart, line chart&#10;&#10;Description automatically generated">
              <a:extLst>
                <a:ext uri="{FF2B5EF4-FFF2-40B4-BE49-F238E27FC236}">
                  <a16:creationId xmlns:a16="http://schemas.microsoft.com/office/drawing/2014/main" id="{7DF104B9-D1C4-4089-88A8-CF06DABC7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246" y="831646"/>
              <a:ext cx="5409508" cy="292995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896C5D2-B132-4449-B014-4509C745141A}"/>
                </a:ext>
              </a:extLst>
            </p:cNvPr>
            <p:cNvSpPr txBox="1"/>
            <p:nvPr/>
          </p:nvSpPr>
          <p:spPr>
            <a:xfrm>
              <a:off x="2828455" y="866877"/>
              <a:ext cx="1009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SK-N-BE(2)</a:t>
              </a:r>
            </a:p>
          </p:txBody>
        </p:sp>
      </p:grpSp>
      <p:pic>
        <p:nvPicPr>
          <p:cNvPr id="14" name="Picture 13" descr="Chart, bar chart&#10;&#10;Description automatically generated">
            <a:extLst>
              <a:ext uri="{FF2B5EF4-FFF2-40B4-BE49-F238E27FC236}">
                <a16:creationId xmlns:a16="http://schemas.microsoft.com/office/drawing/2014/main" id="{A702D34F-92D9-4667-ACB4-7E0FAC96A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7392520"/>
            <a:ext cx="6133754" cy="214163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EA8AD5-5B24-4CD5-9705-6036716C83EC}"/>
              </a:ext>
            </a:extLst>
          </p:cNvPr>
          <p:cNvCxnSpPr/>
          <p:nvPr/>
        </p:nvCxnSpPr>
        <p:spPr>
          <a:xfrm flipH="1">
            <a:off x="1436917" y="6866053"/>
            <a:ext cx="192024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D7EC4EE-0980-4A65-859F-508B48A328EB}"/>
              </a:ext>
            </a:extLst>
          </p:cNvPr>
          <p:cNvSpPr txBox="1"/>
          <p:nvPr/>
        </p:nvSpPr>
        <p:spPr>
          <a:xfrm>
            <a:off x="2039676" y="6616408"/>
            <a:ext cx="6005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***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26BB09-61F5-4BF2-892C-3E69B8A107F6}"/>
              </a:ext>
            </a:extLst>
          </p:cNvPr>
          <p:cNvCxnSpPr/>
          <p:nvPr/>
        </p:nvCxnSpPr>
        <p:spPr>
          <a:xfrm flipH="1">
            <a:off x="1430104" y="7019926"/>
            <a:ext cx="466344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CFBEC45-ED8A-44BA-AF99-02F616F31F7F}"/>
              </a:ext>
            </a:extLst>
          </p:cNvPr>
          <p:cNvSpPr txBox="1"/>
          <p:nvPr/>
        </p:nvSpPr>
        <p:spPr>
          <a:xfrm>
            <a:off x="4567786" y="6766448"/>
            <a:ext cx="6005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***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A718E18-5A51-4DEA-BB7F-5BEB13B65DF0}"/>
              </a:ext>
            </a:extLst>
          </p:cNvPr>
          <p:cNvCxnSpPr/>
          <p:nvPr/>
        </p:nvCxnSpPr>
        <p:spPr>
          <a:xfrm flipH="1">
            <a:off x="1238506" y="7321707"/>
            <a:ext cx="192024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7819A14-7967-4301-9125-A7840461F95F}"/>
              </a:ext>
            </a:extLst>
          </p:cNvPr>
          <p:cNvSpPr txBox="1"/>
          <p:nvPr/>
        </p:nvSpPr>
        <p:spPr>
          <a:xfrm>
            <a:off x="2123728" y="7105002"/>
            <a:ext cx="605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E41BF8C-FB08-4F45-9109-057C8D0BB4DC}"/>
              </a:ext>
            </a:extLst>
          </p:cNvPr>
          <p:cNvCxnSpPr/>
          <p:nvPr/>
        </p:nvCxnSpPr>
        <p:spPr>
          <a:xfrm flipH="1">
            <a:off x="1219200" y="7533281"/>
            <a:ext cx="475488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756B0A6-4637-477A-B5A9-CBEF4DDB7200}"/>
              </a:ext>
            </a:extLst>
          </p:cNvPr>
          <p:cNvSpPr txBox="1"/>
          <p:nvPr/>
        </p:nvSpPr>
        <p:spPr>
          <a:xfrm>
            <a:off x="4517863" y="7284735"/>
            <a:ext cx="544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523186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D22DA85-2458-4A37-8347-CA8B253E7445}"/>
              </a:ext>
            </a:extLst>
          </p:cNvPr>
          <p:cNvSpPr txBox="1"/>
          <p:nvPr/>
        </p:nvSpPr>
        <p:spPr>
          <a:xfrm>
            <a:off x="114300" y="0"/>
            <a:ext cx="6511914" cy="616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Supplemental Figure 2 -  </a:t>
            </a: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UBE4B depletion strongly reduces </a:t>
            </a:r>
            <a:r>
              <a:rPr lang="en-US" sz="12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Saha</a:t>
            </a: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induced neuroblastoma cell apoptosis and caspase 3/7 activation</a:t>
            </a:r>
            <a:endParaRPr lang="en-US" sz="12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FA7E22-66B3-44AA-B1A2-8DAB4B7346BB}"/>
              </a:ext>
            </a:extLst>
          </p:cNvPr>
          <p:cNvSpPr txBox="1"/>
          <p:nvPr/>
        </p:nvSpPr>
        <p:spPr>
          <a:xfrm>
            <a:off x="57150" y="1143876"/>
            <a:ext cx="4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68D7B0-7A3F-4BC9-8915-DAA972C8186F}"/>
              </a:ext>
            </a:extLst>
          </p:cNvPr>
          <p:cNvSpPr txBox="1"/>
          <p:nvPr/>
        </p:nvSpPr>
        <p:spPr>
          <a:xfrm>
            <a:off x="114300" y="373467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609F3B-712E-4DF8-8935-F0FEDA95C9A6}"/>
              </a:ext>
            </a:extLst>
          </p:cNvPr>
          <p:cNvSpPr txBox="1"/>
          <p:nvPr/>
        </p:nvSpPr>
        <p:spPr>
          <a:xfrm>
            <a:off x="114300" y="6657489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C7524E-7B9A-4FAB-9828-CD1F496BE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8104" y="3734676"/>
            <a:ext cx="5102794" cy="292023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0A9240D-FAE1-41DE-A165-6EDD4FEEE195}"/>
              </a:ext>
            </a:extLst>
          </p:cNvPr>
          <p:cNvGrpSpPr/>
          <p:nvPr/>
        </p:nvGrpSpPr>
        <p:grpSpPr>
          <a:xfrm>
            <a:off x="609312" y="1062992"/>
            <a:ext cx="5328805" cy="2586994"/>
            <a:chOff x="609312" y="1062992"/>
            <a:chExt cx="5328805" cy="2586994"/>
          </a:xfrm>
        </p:grpSpPr>
        <p:pic>
          <p:nvPicPr>
            <p:cNvPr id="4" name="Picture 3" descr="Chart, line chart&#10;&#10;Description automatically generated">
              <a:extLst>
                <a:ext uri="{FF2B5EF4-FFF2-40B4-BE49-F238E27FC236}">
                  <a16:creationId xmlns:a16="http://schemas.microsoft.com/office/drawing/2014/main" id="{4A6CAD75-E9F5-430D-A838-6189ED1E8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312" y="1062992"/>
              <a:ext cx="5328805" cy="258699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5BCF453-CEFA-413C-AFA7-C2E09B7AF778}"/>
                </a:ext>
              </a:extLst>
            </p:cNvPr>
            <p:cNvSpPr txBox="1"/>
            <p:nvPr/>
          </p:nvSpPr>
          <p:spPr>
            <a:xfrm>
              <a:off x="2863008" y="1120142"/>
              <a:ext cx="8129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SK-N-AS</a:t>
              </a:r>
            </a:p>
          </p:txBody>
        </p:sp>
      </p:grpSp>
      <p:pic>
        <p:nvPicPr>
          <p:cNvPr id="14" name="Picture 13" descr="Chart, bar chart&#10;&#10;Description automatically generated">
            <a:extLst>
              <a:ext uri="{FF2B5EF4-FFF2-40B4-BE49-F238E27FC236}">
                <a16:creationId xmlns:a16="http://schemas.microsoft.com/office/drawing/2014/main" id="{CD8256B6-CFB4-4F67-8519-D4F5CF747C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16" y="7049376"/>
            <a:ext cx="4665970" cy="2622286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2BF0AA9-7B0C-43B7-91D3-A1860A2A1613}"/>
              </a:ext>
            </a:extLst>
          </p:cNvPr>
          <p:cNvCxnSpPr/>
          <p:nvPr/>
        </p:nvCxnSpPr>
        <p:spPr>
          <a:xfrm flipH="1">
            <a:off x="2123728" y="6993483"/>
            <a:ext cx="109728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4F035CC-A93F-42BC-AAA0-C35A287D7C90}"/>
              </a:ext>
            </a:extLst>
          </p:cNvPr>
          <p:cNvSpPr txBox="1"/>
          <p:nvPr/>
        </p:nvSpPr>
        <p:spPr>
          <a:xfrm>
            <a:off x="2476232" y="6740215"/>
            <a:ext cx="6005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***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6578497-028B-4A0F-AF99-0DFA8FB1AD36}"/>
              </a:ext>
            </a:extLst>
          </p:cNvPr>
          <p:cNvCxnSpPr/>
          <p:nvPr/>
        </p:nvCxnSpPr>
        <p:spPr>
          <a:xfrm flipH="1">
            <a:off x="2135497" y="7133129"/>
            <a:ext cx="310896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6D2BEFB-BD68-4479-87B3-A198EF761469}"/>
              </a:ext>
            </a:extLst>
          </p:cNvPr>
          <p:cNvSpPr txBox="1"/>
          <p:nvPr/>
        </p:nvSpPr>
        <p:spPr>
          <a:xfrm>
            <a:off x="3993019" y="6879651"/>
            <a:ext cx="6005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***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2E5FE-13A3-4A28-ABA5-20CBC5D9A6F8}"/>
              </a:ext>
            </a:extLst>
          </p:cNvPr>
          <p:cNvCxnSpPr/>
          <p:nvPr/>
        </p:nvCxnSpPr>
        <p:spPr>
          <a:xfrm flipH="1">
            <a:off x="1935192" y="7301511"/>
            <a:ext cx="100584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0AE2AA8-D798-43BA-8D75-1402B0299ACA}"/>
              </a:ext>
            </a:extLst>
          </p:cNvPr>
          <p:cNvSpPr txBox="1"/>
          <p:nvPr/>
        </p:nvSpPr>
        <p:spPr>
          <a:xfrm>
            <a:off x="2257412" y="7081275"/>
            <a:ext cx="605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655B7B-9065-4ECE-9ABF-49B0B477C65F}"/>
              </a:ext>
            </a:extLst>
          </p:cNvPr>
          <p:cNvCxnSpPr/>
          <p:nvPr/>
        </p:nvCxnSpPr>
        <p:spPr>
          <a:xfrm flipH="1">
            <a:off x="1933299" y="7977423"/>
            <a:ext cx="3017520" cy="0"/>
          </a:xfrm>
          <a:prstGeom prst="line">
            <a:avLst/>
          </a:prstGeom>
          <a:ln w="19050">
            <a:solidFill>
              <a:schemeClr val="tx1">
                <a:alpha val="99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90CEC1A-A850-4827-A8C2-B056FC24D4EF}"/>
              </a:ext>
            </a:extLst>
          </p:cNvPr>
          <p:cNvSpPr txBox="1"/>
          <p:nvPr/>
        </p:nvSpPr>
        <p:spPr>
          <a:xfrm>
            <a:off x="3638296" y="7711459"/>
            <a:ext cx="544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849613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128907</TotalTime>
  <Words>103</Words>
  <Application>Microsoft Office PowerPoint</Application>
  <PresentationFormat>A4 Paper (210x297 mm)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 LE CLORENNEC</dc:creator>
  <cp:lastModifiedBy>christophe LE CLORENNEC</cp:lastModifiedBy>
  <cp:revision>160</cp:revision>
  <cp:lastPrinted>2023-01-23T04:25:15Z</cp:lastPrinted>
  <dcterms:created xsi:type="dcterms:W3CDTF">2020-12-20T02:52:17Z</dcterms:created>
  <dcterms:modified xsi:type="dcterms:W3CDTF">2023-01-24T21:43:02Z</dcterms:modified>
</cp:coreProperties>
</file>