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4399895" cy="1259967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3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2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2062166"/>
            <a:ext cx="12240000" cy="4386843"/>
          </a:xfrm>
        </p:spPr>
        <p:txBody>
          <a:bodyPr anchor="b"/>
          <a:lstStyle>
            <a:lvl1pPr algn="ctr">
              <a:defRPr sz="945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00" y="6618183"/>
            <a:ext cx="10800000" cy="3042204"/>
          </a:xfrm>
        </p:spPr>
        <p:txBody>
          <a:bodyPr/>
          <a:lstStyle>
            <a:lvl1pPr marL="0" indent="0" algn="ctr">
              <a:buNone/>
              <a:defRPr sz="3775"/>
            </a:lvl1pPr>
            <a:lvl2pPr marL="720725" indent="0" algn="ctr">
              <a:buNone/>
              <a:defRPr sz="3150"/>
            </a:lvl2pPr>
            <a:lvl3pPr marL="1440180" indent="0" algn="ctr">
              <a:buNone/>
              <a:defRPr sz="2835"/>
            </a:lvl3pPr>
            <a:lvl4pPr marL="2160270" indent="0" algn="ctr">
              <a:buNone/>
              <a:defRPr sz="2525"/>
            </a:lvl4pPr>
            <a:lvl5pPr marL="2880360" indent="0" algn="ctr">
              <a:buNone/>
              <a:defRPr sz="2525"/>
            </a:lvl5pPr>
            <a:lvl6pPr marL="3600450" indent="0" algn="ctr">
              <a:buNone/>
              <a:defRPr sz="2525"/>
            </a:lvl6pPr>
            <a:lvl7pPr marL="4319905" indent="0" algn="ctr">
              <a:buNone/>
              <a:defRPr sz="2525"/>
            </a:lvl7pPr>
            <a:lvl8pPr marL="5040630" indent="0" algn="ctr">
              <a:buNone/>
              <a:defRPr sz="2525"/>
            </a:lvl8pPr>
            <a:lvl9pPr marL="5760085" indent="0" algn="ctr">
              <a:buNone/>
              <a:defRPr sz="2525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DE8-F2DE-44E1-ADB7-0D5447091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9F20-8D86-4F9C-9EB2-88BC14A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DE8-F2DE-44E1-ADB7-0D5447091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9F20-8D86-4F9C-9EB2-88BC14A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001" y="670861"/>
            <a:ext cx="3105000" cy="1067834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01" y="670861"/>
            <a:ext cx="9135000" cy="1067834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DE8-F2DE-44E1-ADB7-0D5447091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9F20-8D86-4F9C-9EB2-88BC14A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DE8-F2DE-44E1-ADB7-0D5447091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9F20-8D86-4F9C-9EB2-88BC14A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01" y="3141380"/>
            <a:ext cx="12420000" cy="5241459"/>
          </a:xfrm>
        </p:spPr>
        <p:txBody>
          <a:bodyPr anchor="b"/>
          <a:lstStyle>
            <a:lvl1pPr>
              <a:defRPr sz="945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01" y="8432425"/>
            <a:ext cx="12420000" cy="2756360"/>
          </a:xfrm>
        </p:spPr>
        <p:txBody>
          <a:bodyPr/>
          <a:lstStyle>
            <a:lvl1pPr marL="0" indent="0">
              <a:buNone/>
              <a:defRPr sz="3775">
                <a:solidFill>
                  <a:schemeClr val="tx1"/>
                </a:solidFill>
              </a:defRPr>
            </a:lvl1pPr>
            <a:lvl2pPr marL="720725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4018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60270" indent="0">
              <a:buNone/>
              <a:defRPr sz="2525">
                <a:solidFill>
                  <a:schemeClr val="tx1">
                    <a:tint val="75000"/>
                  </a:schemeClr>
                </a:solidFill>
              </a:defRPr>
            </a:lvl4pPr>
            <a:lvl5pPr marL="2880360" indent="0">
              <a:buNone/>
              <a:defRPr sz="2525">
                <a:solidFill>
                  <a:schemeClr val="tx1">
                    <a:tint val="75000"/>
                  </a:schemeClr>
                </a:solidFill>
              </a:defRPr>
            </a:lvl5pPr>
            <a:lvl6pPr marL="3600450" indent="0">
              <a:buNone/>
              <a:defRPr sz="2525">
                <a:solidFill>
                  <a:schemeClr val="tx1">
                    <a:tint val="75000"/>
                  </a:schemeClr>
                </a:solidFill>
              </a:defRPr>
            </a:lvl6pPr>
            <a:lvl7pPr marL="4319905" indent="0">
              <a:buNone/>
              <a:defRPr sz="2525">
                <a:solidFill>
                  <a:schemeClr val="tx1">
                    <a:tint val="75000"/>
                  </a:schemeClr>
                </a:solidFill>
              </a:defRPr>
            </a:lvl7pPr>
            <a:lvl8pPr marL="5040630" indent="0">
              <a:buNone/>
              <a:defRPr sz="2525">
                <a:solidFill>
                  <a:schemeClr val="tx1">
                    <a:tint val="75000"/>
                  </a:schemeClr>
                </a:solidFill>
              </a:defRPr>
            </a:lvl8pPr>
            <a:lvl9pPr marL="5760085" indent="0">
              <a:buNone/>
              <a:defRPr sz="2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DE8-F2DE-44E1-ADB7-0D5447091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9F20-8D86-4F9C-9EB2-88BC14A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00" y="3354302"/>
            <a:ext cx="6120000" cy="799490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000" y="3354302"/>
            <a:ext cx="6120000" cy="799490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DE8-F2DE-44E1-ADB7-0D5447091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9F20-8D86-4F9C-9EB2-88BC14A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76" y="670864"/>
            <a:ext cx="12420000" cy="243551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77" y="3088875"/>
            <a:ext cx="6091875" cy="1513810"/>
          </a:xfrm>
        </p:spPr>
        <p:txBody>
          <a:bodyPr anchor="b"/>
          <a:lstStyle>
            <a:lvl1pPr marL="0" indent="0">
              <a:buNone/>
              <a:defRPr sz="3775" b="1"/>
            </a:lvl1pPr>
            <a:lvl2pPr marL="720725" indent="0">
              <a:buNone/>
              <a:defRPr sz="3150" b="1"/>
            </a:lvl2pPr>
            <a:lvl3pPr marL="1440180" indent="0">
              <a:buNone/>
              <a:defRPr sz="2835" b="1"/>
            </a:lvl3pPr>
            <a:lvl4pPr marL="2160270" indent="0">
              <a:buNone/>
              <a:defRPr sz="2525" b="1"/>
            </a:lvl4pPr>
            <a:lvl5pPr marL="2880360" indent="0">
              <a:buNone/>
              <a:defRPr sz="2525" b="1"/>
            </a:lvl5pPr>
            <a:lvl6pPr marL="3600450" indent="0">
              <a:buNone/>
              <a:defRPr sz="2525" b="1"/>
            </a:lvl6pPr>
            <a:lvl7pPr marL="4319905" indent="0">
              <a:buNone/>
              <a:defRPr sz="2525" b="1"/>
            </a:lvl7pPr>
            <a:lvl8pPr marL="5040630" indent="0">
              <a:buNone/>
              <a:defRPr sz="2525" b="1"/>
            </a:lvl8pPr>
            <a:lvl9pPr marL="5760085" indent="0">
              <a:buNone/>
              <a:defRPr sz="252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77" y="4602685"/>
            <a:ext cx="6091875" cy="676985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001" y="3088875"/>
            <a:ext cx="6121876" cy="1513810"/>
          </a:xfrm>
        </p:spPr>
        <p:txBody>
          <a:bodyPr anchor="b"/>
          <a:lstStyle>
            <a:lvl1pPr marL="0" indent="0">
              <a:buNone/>
              <a:defRPr sz="3775" b="1"/>
            </a:lvl1pPr>
            <a:lvl2pPr marL="720725" indent="0">
              <a:buNone/>
              <a:defRPr sz="3150" b="1"/>
            </a:lvl2pPr>
            <a:lvl3pPr marL="1440180" indent="0">
              <a:buNone/>
              <a:defRPr sz="2835" b="1"/>
            </a:lvl3pPr>
            <a:lvl4pPr marL="2160270" indent="0">
              <a:buNone/>
              <a:defRPr sz="2525" b="1"/>
            </a:lvl4pPr>
            <a:lvl5pPr marL="2880360" indent="0">
              <a:buNone/>
              <a:defRPr sz="2525" b="1"/>
            </a:lvl5pPr>
            <a:lvl6pPr marL="3600450" indent="0">
              <a:buNone/>
              <a:defRPr sz="2525" b="1"/>
            </a:lvl6pPr>
            <a:lvl7pPr marL="4319905" indent="0">
              <a:buNone/>
              <a:defRPr sz="2525" b="1"/>
            </a:lvl7pPr>
            <a:lvl8pPr marL="5040630" indent="0">
              <a:buNone/>
              <a:defRPr sz="2525" b="1"/>
            </a:lvl8pPr>
            <a:lvl9pPr marL="5760085" indent="0">
              <a:buNone/>
              <a:defRPr sz="252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001" y="4602685"/>
            <a:ext cx="6121876" cy="676985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DE8-F2DE-44E1-ADB7-0D5447091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9F20-8D86-4F9C-9EB2-88BC14A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DE8-F2DE-44E1-ADB7-0D5447091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9F20-8D86-4F9C-9EB2-88BC14A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DE8-F2DE-44E1-ADB7-0D5447091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9F20-8D86-4F9C-9EB2-88BC14A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76" y="840033"/>
            <a:ext cx="4644375" cy="2940118"/>
          </a:xfrm>
        </p:spPr>
        <p:txBody>
          <a:bodyPr anchor="b"/>
          <a:lstStyle>
            <a:lvl1pPr>
              <a:defRPr sz="504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876" y="1814243"/>
            <a:ext cx="7290000" cy="8954526"/>
          </a:xfrm>
        </p:spPr>
        <p:txBody>
          <a:bodyPr/>
          <a:lstStyle>
            <a:lvl1pPr>
              <a:defRPr sz="5040"/>
            </a:lvl1pPr>
            <a:lvl2pPr>
              <a:defRPr sz="4410"/>
            </a:lvl2pPr>
            <a:lvl3pPr>
              <a:defRPr sz="3775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76" y="3780151"/>
            <a:ext cx="4644375" cy="7003199"/>
          </a:xfrm>
        </p:spPr>
        <p:txBody>
          <a:bodyPr/>
          <a:lstStyle>
            <a:lvl1pPr marL="0" indent="0">
              <a:buNone/>
              <a:defRPr sz="2525"/>
            </a:lvl1pPr>
            <a:lvl2pPr marL="720725" indent="0">
              <a:buNone/>
              <a:defRPr sz="2200"/>
            </a:lvl2pPr>
            <a:lvl3pPr marL="1440180" indent="0">
              <a:buNone/>
              <a:defRPr sz="1890"/>
            </a:lvl3pPr>
            <a:lvl4pPr marL="2160270" indent="0">
              <a:buNone/>
              <a:defRPr sz="1575"/>
            </a:lvl4pPr>
            <a:lvl5pPr marL="2880360" indent="0">
              <a:buNone/>
              <a:defRPr sz="1575"/>
            </a:lvl5pPr>
            <a:lvl6pPr marL="3600450" indent="0">
              <a:buNone/>
              <a:defRPr sz="1575"/>
            </a:lvl6pPr>
            <a:lvl7pPr marL="4319905" indent="0">
              <a:buNone/>
              <a:defRPr sz="1575"/>
            </a:lvl7pPr>
            <a:lvl8pPr marL="5040630" indent="0">
              <a:buNone/>
              <a:defRPr sz="1575"/>
            </a:lvl8pPr>
            <a:lvl9pPr marL="5760085" indent="0">
              <a:buNone/>
              <a:defRPr sz="15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DE8-F2DE-44E1-ADB7-0D5447091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9F20-8D86-4F9C-9EB2-88BC14A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76" y="840033"/>
            <a:ext cx="4644375" cy="2940118"/>
          </a:xfrm>
        </p:spPr>
        <p:txBody>
          <a:bodyPr anchor="b"/>
          <a:lstStyle>
            <a:lvl1pPr>
              <a:defRPr sz="504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876" y="1814243"/>
            <a:ext cx="7290000" cy="8954526"/>
          </a:xfrm>
        </p:spPr>
        <p:txBody>
          <a:bodyPr anchor="t"/>
          <a:lstStyle>
            <a:lvl1pPr marL="0" indent="0">
              <a:buNone/>
              <a:defRPr sz="5040"/>
            </a:lvl1pPr>
            <a:lvl2pPr marL="720725" indent="0">
              <a:buNone/>
              <a:defRPr sz="4410"/>
            </a:lvl2pPr>
            <a:lvl3pPr marL="1440180" indent="0">
              <a:buNone/>
              <a:defRPr sz="3775"/>
            </a:lvl3pPr>
            <a:lvl4pPr marL="2160270" indent="0">
              <a:buNone/>
              <a:defRPr sz="3150"/>
            </a:lvl4pPr>
            <a:lvl5pPr marL="2880360" indent="0">
              <a:buNone/>
              <a:defRPr sz="3150"/>
            </a:lvl5pPr>
            <a:lvl6pPr marL="3600450" indent="0">
              <a:buNone/>
              <a:defRPr sz="3150"/>
            </a:lvl6pPr>
            <a:lvl7pPr marL="4319905" indent="0">
              <a:buNone/>
              <a:defRPr sz="3150"/>
            </a:lvl7pPr>
            <a:lvl8pPr marL="5040630" indent="0">
              <a:buNone/>
              <a:defRPr sz="3150"/>
            </a:lvl8pPr>
            <a:lvl9pPr marL="5760085" indent="0">
              <a:buNone/>
              <a:defRPr sz="315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76" y="3780151"/>
            <a:ext cx="4644375" cy="7003199"/>
          </a:xfrm>
        </p:spPr>
        <p:txBody>
          <a:bodyPr/>
          <a:lstStyle>
            <a:lvl1pPr marL="0" indent="0">
              <a:buNone/>
              <a:defRPr sz="2525"/>
            </a:lvl1pPr>
            <a:lvl2pPr marL="720725" indent="0">
              <a:buNone/>
              <a:defRPr sz="2200"/>
            </a:lvl2pPr>
            <a:lvl3pPr marL="1440180" indent="0">
              <a:buNone/>
              <a:defRPr sz="1890"/>
            </a:lvl3pPr>
            <a:lvl4pPr marL="2160270" indent="0">
              <a:buNone/>
              <a:defRPr sz="1575"/>
            </a:lvl4pPr>
            <a:lvl5pPr marL="2880360" indent="0">
              <a:buNone/>
              <a:defRPr sz="1575"/>
            </a:lvl5pPr>
            <a:lvl6pPr marL="3600450" indent="0">
              <a:buNone/>
              <a:defRPr sz="1575"/>
            </a:lvl6pPr>
            <a:lvl7pPr marL="4319905" indent="0">
              <a:buNone/>
              <a:defRPr sz="1575"/>
            </a:lvl7pPr>
            <a:lvl8pPr marL="5040630" indent="0">
              <a:buNone/>
              <a:defRPr sz="1575"/>
            </a:lvl8pPr>
            <a:lvl9pPr marL="5760085" indent="0">
              <a:buNone/>
              <a:defRPr sz="15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EDE8-F2DE-44E1-ADB7-0D5447091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9F20-8D86-4F9C-9EB2-88BC14A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00" y="670864"/>
            <a:ext cx="12420000" cy="243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00" y="3354302"/>
            <a:ext cx="12420000" cy="7994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00" y="11678804"/>
            <a:ext cx="3240000" cy="670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5EDE8-F2DE-44E1-ADB7-0D5447091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00" y="11678804"/>
            <a:ext cx="4860000" cy="670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000" y="11678804"/>
            <a:ext cx="3240000" cy="670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A9F20-8D86-4F9C-9EB2-88BC14A734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440180" rtl="0" eaLnBrk="1" latinLnBrk="0" hangingPunct="1">
        <a:lnSpc>
          <a:spcPct val="90000"/>
        </a:lnSpc>
        <a:spcBef>
          <a:spcPct val="0"/>
        </a:spcBef>
        <a:buNone/>
        <a:defRPr sz="69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144018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indent="-360045" algn="l" defTabSz="1440180" rtl="0" eaLnBrk="1" latinLnBrk="0" hangingPunct="1">
        <a:lnSpc>
          <a:spcPct val="90000"/>
        </a:lnSpc>
        <a:spcBef>
          <a:spcPts val="785"/>
        </a:spcBef>
        <a:buFont typeface="Arial" panose="020B0604020202020204" pitchFamily="34" charset="0"/>
        <a:buChar char="•"/>
        <a:defRPr sz="3775" kern="1200">
          <a:solidFill>
            <a:schemeClr val="tx1"/>
          </a:solidFill>
          <a:latin typeface="+mn-lt"/>
          <a:ea typeface="+mn-ea"/>
          <a:cs typeface="+mn-cs"/>
        </a:defRPr>
      </a:lvl2pPr>
      <a:lvl3pPr marL="1800225" indent="-360045" algn="l" defTabSz="1440180" rtl="0" eaLnBrk="1" latinLnBrk="0" hangingPunct="1">
        <a:lnSpc>
          <a:spcPct val="90000"/>
        </a:lnSpc>
        <a:spcBef>
          <a:spcPts val="78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680" indent="-360045" algn="l" defTabSz="1440180" rtl="0" eaLnBrk="1" latinLnBrk="0" hangingPunct="1">
        <a:lnSpc>
          <a:spcPct val="90000"/>
        </a:lnSpc>
        <a:spcBef>
          <a:spcPts val="785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40405" indent="-360045" algn="l" defTabSz="1440180" rtl="0" eaLnBrk="1" latinLnBrk="0" hangingPunct="1">
        <a:lnSpc>
          <a:spcPct val="90000"/>
        </a:lnSpc>
        <a:spcBef>
          <a:spcPts val="785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860" indent="-360045" algn="l" defTabSz="1440180" rtl="0" eaLnBrk="1" latinLnBrk="0" hangingPunct="1">
        <a:lnSpc>
          <a:spcPct val="90000"/>
        </a:lnSpc>
        <a:spcBef>
          <a:spcPts val="785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80585" indent="-360045" algn="l" defTabSz="1440180" rtl="0" eaLnBrk="1" latinLnBrk="0" hangingPunct="1">
        <a:lnSpc>
          <a:spcPct val="90000"/>
        </a:lnSpc>
        <a:spcBef>
          <a:spcPts val="785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400040" indent="-360045" algn="l" defTabSz="1440180" rtl="0" eaLnBrk="1" latinLnBrk="0" hangingPunct="1">
        <a:lnSpc>
          <a:spcPct val="90000"/>
        </a:lnSpc>
        <a:spcBef>
          <a:spcPts val="785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20765" indent="-360045" algn="l" defTabSz="1440180" rtl="0" eaLnBrk="1" latinLnBrk="0" hangingPunct="1">
        <a:lnSpc>
          <a:spcPct val="90000"/>
        </a:lnSpc>
        <a:spcBef>
          <a:spcPts val="785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60045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0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4063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6008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4" Type="http://schemas.openxmlformats.org/officeDocument/2006/relationships/slideLayout" Target="../slideLayouts/slideLayout2.xml"/><Relationship Id="rId83" Type="http://schemas.openxmlformats.org/officeDocument/2006/relationships/image" Target="../media/image82.png"/><Relationship Id="rId82" Type="http://schemas.openxmlformats.org/officeDocument/2006/relationships/image" Target="../media/image81.png"/><Relationship Id="rId81" Type="http://schemas.openxmlformats.org/officeDocument/2006/relationships/image" Target="../media/image80.png"/><Relationship Id="rId80" Type="http://schemas.openxmlformats.org/officeDocument/2006/relationships/image" Target="../media/image79.png"/><Relationship Id="rId8" Type="http://schemas.openxmlformats.org/officeDocument/2006/relationships/image" Target="../media/image7.png"/><Relationship Id="rId79" Type="http://schemas.openxmlformats.org/officeDocument/2006/relationships/image" Target="../media/image78.png"/><Relationship Id="rId78" Type="http://schemas.openxmlformats.org/officeDocument/2006/relationships/image" Target="../media/image77.png"/><Relationship Id="rId77" Type="http://schemas.openxmlformats.org/officeDocument/2006/relationships/image" Target="../media/image76.png"/><Relationship Id="rId76" Type="http://schemas.openxmlformats.org/officeDocument/2006/relationships/image" Target="../media/image75.png"/><Relationship Id="rId75" Type="http://schemas.openxmlformats.org/officeDocument/2006/relationships/image" Target="../media/image74.png"/><Relationship Id="rId74" Type="http://schemas.openxmlformats.org/officeDocument/2006/relationships/image" Target="../media/image73.png"/><Relationship Id="rId73" Type="http://schemas.openxmlformats.org/officeDocument/2006/relationships/image" Target="../media/image72.png"/><Relationship Id="rId72" Type="http://schemas.openxmlformats.org/officeDocument/2006/relationships/image" Target="../media/image71.png"/><Relationship Id="rId71" Type="http://schemas.openxmlformats.org/officeDocument/2006/relationships/image" Target="../media/image70.png"/><Relationship Id="rId70" Type="http://schemas.openxmlformats.org/officeDocument/2006/relationships/image" Target="../media/image69.png"/><Relationship Id="rId7" Type="http://schemas.openxmlformats.org/officeDocument/2006/relationships/image" Target="../media/image6.png"/><Relationship Id="rId69" Type="http://schemas.openxmlformats.org/officeDocument/2006/relationships/image" Target="../media/image68.png"/><Relationship Id="rId68" Type="http://schemas.openxmlformats.org/officeDocument/2006/relationships/image" Target="../media/image67.png"/><Relationship Id="rId67" Type="http://schemas.openxmlformats.org/officeDocument/2006/relationships/image" Target="../media/image66.png"/><Relationship Id="rId66" Type="http://schemas.openxmlformats.org/officeDocument/2006/relationships/image" Target="../media/image65.png"/><Relationship Id="rId65" Type="http://schemas.openxmlformats.org/officeDocument/2006/relationships/image" Target="../media/image64.png"/><Relationship Id="rId64" Type="http://schemas.openxmlformats.org/officeDocument/2006/relationships/image" Target="../media/image63.png"/><Relationship Id="rId63" Type="http://schemas.openxmlformats.org/officeDocument/2006/relationships/image" Target="../media/image62.png"/><Relationship Id="rId62" Type="http://schemas.openxmlformats.org/officeDocument/2006/relationships/image" Target="../media/image61.png"/><Relationship Id="rId61" Type="http://schemas.openxmlformats.org/officeDocument/2006/relationships/image" Target="../media/image60.png"/><Relationship Id="rId60" Type="http://schemas.openxmlformats.org/officeDocument/2006/relationships/image" Target="../media/image59.png"/><Relationship Id="rId6" Type="http://schemas.openxmlformats.org/officeDocument/2006/relationships/image" Target="../media/image5.png"/><Relationship Id="rId59" Type="http://schemas.openxmlformats.org/officeDocument/2006/relationships/image" Target="../media/image58.png"/><Relationship Id="rId58" Type="http://schemas.openxmlformats.org/officeDocument/2006/relationships/image" Target="../media/image57.png"/><Relationship Id="rId57" Type="http://schemas.openxmlformats.org/officeDocument/2006/relationships/image" Target="../media/image56.png"/><Relationship Id="rId56" Type="http://schemas.openxmlformats.org/officeDocument/2006/relationships/image" Target="../media/image55.png"/><Relationship Id="rId55" Type="http://schemas.openxmlformats.org/officeDocument/2006/relationships/image" Target="../media/image54.png"/><Relationship Id="rId54" Type="http://schemas.openxmlformats.org/officeDocument/2006/relationships/image" Target="../media/image53.png"/><Relationship Id="rId53" Type="http://schemas.openxmlformats.org/officeDocument/2006/relationships/image" Target="../media/image52.png"/><Relationship Id="rId52" Type="http://schemas.openxmlformats.org/officeDocument/2006/relationships/image" Target="../media/image51.png"/><Relationship Id="rId51" Type="http://schemas.openxmlformats.org/officeDocument/2006/relationships/image" Target="../media/image50.png"/><Relationship Id="rId50" Type="http://schemas.openxmlformats.org/officeDocument/2006/relationships/image" Target="../media/image49.png"/><Relationship Id="rId5" Type="http://schemas.openxmlformats.org/officeDocument/2006/relationships/image" Target="../media/image4.png"/><Relationship Id="rId49" Type="http://schemas.openxmlformats.org/officeDocument/2006/relationships/image" Target="../media/image48.png"/><Relationship Id="rId48" Type="http://schemas.openxmlformats.org/officeDocument/2006/relationships/image" Target="../media/image47.png"/><Relationship Id="rId47" Type="http://schemas.openxmlformats.org/officeDocument/2006/relationships/image" Target="../media/image46.png"/><Relationship Id="rId46" Type="http://schemas.openxmlformats.org/officeDocument/2006/relationships/image" Target="../media/image45.png"/><Relationship Id="rId45" Type="http://schemas.openxmlformats.org/officeDocument/2006/relationships/image" Target="../media/image44.png"/><Relationship Id="rId44" Type="http://schemas.openxmlformats.org/officeDocument/2006/relationships/image" Target="../media/image43.png"/><Relationship Id="rId43" Type="http://schemas.openxmlformats.org/officeDocument/2006/relationships/image" Target="../media/image42.png"/><Relationship Id="rId42" Type="http://schemas.openxmlformats.org/officeDocument/2006/relationships/image" Target="../media/image41.png"/><Relationship Id="rId41" Type="http://schemas.openxmlformats.org/officeDocument/2006/relationships/image" Target="../media/image40.png"/><Relationship Id="rId40" Type="http://schemas.openxmlformats.org/officeDocument/2006/relationships/image" Target="../media/image39.png"/><Relationship Id="rId4" Type="http://schemas.openxmlformats.org/officeDocument/2006/relationships/image" Target="../media/image3.png"/><Relationship Id="rId39" Type="http://schemas.openxmlformats.org/officeDocument/2006/relationships/image" Target="../media/image38.png"/><Relationship Id="rId38" Type="http://schemas.openxmlformats.org/officeDocument/2006/relationships/image" Target="../media/image37.png"/><Relationship Id="rId37" Type="http://schemas.openxmlformats.org/officeDocument/2006/relationships/image" Target="../media/image36.png"/><Relationship Id="rId36" Type="http://schemas.openxmlformats.org/officeDocument/2006/relationships/image" Target="../media/image35.png"/><Relationship Id="rId35" Type="http://schemas.openxmlformats.org/officeDocument/2006/relationships/image" Target="../media/image34.png"/><Relationship Id="rId34" Type="http://schemas.openxmlformats.org/officeDocument/2006/relationships/image" Target="../media/image33.png"/><Relationship Id="rId33" Type="http://schemas.openxmlformats.org/officeDocument/2006/relationships/image" Target="../media/image32.png"/><Relationship Id="rId32" Type="http://schemas.openxmlformats.org/officeDocument/2006/relationships/image" Target="../media/image31.png"/><Relationship Id="rId31" Type="http://schemas.openxmlformats.org/officeDocument/2006/relationships/image" Target="../media/image30.png"/><Relationship Id="rId30" Type="http://schemas.openxmlformats.org/officeDocument/2006/relationships/image" Target="../media/image29.png"/><Relationship Id="rId3" Type="http://schemas.openxmlformats.org/officeDocument/2006/relationships/image" Target="../media/image2.png"/><Relationship Id="rId29" Type="http://schemas.openxmlformats.org/officeDocument/2006/relationships/image" Target="../media/image28.png"/><Relationship Id="rId28" Type="http://schemas.openxmlformats.org/officeDocument/2006/relationships/image" Target="../media/image27.png"/><Relationship Id="rId27" Type="http://schemas.openxmlformats.org/officeDocument/2006/relationships/image" Target="../media/image26.png"/><Relationship Id="rId26" Type="http://schemas.openxmlformats.org/officeDocument/2006/relationships/image" Target="../media/image25.png"/><Relationship Id="rId25" Type="http://schemas.openxmlformats.org/officeDocument/2006/relationships/image" Target="../media/image24.png"/><Relationship Id="rId24" Type="http://schemas.openxmlformats.org/officeDocument/2006/relationships/image" Target="../media/image23.png"/><Relationship Id="rId23" Type="http://schemas.openxmlformats.org/officeDocument/2006/relationships/image" Target="../media/image22.png"/><Relationship Id="rId22" Type="http://schemas.openxmlformats.org/officeDocument/2006/relationships/image" Target="../media/image21.png"/><Relationship Id="rId21" Type="http://schemas.openxmlformats.org/officeDocument/2006/relationships/image" Target="../media/image20.png"/><Relationship Id="rId20" Type="http://schemas.openxmlformats.org/officeDocument/2006/relationships/image" Target="../media/image19.png"/><Relationship Id="rId2" Type="http://schemas.openxmlformats.org/officeDocument/2006/relationships/image" Target="../media/image1.png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" name="组合 39"/>
          <p:cNvGrpSpPr/>
          <p:nvPr/>
        </p:nvGrpSpPr>
        <p:grpSpPr>
          <a:xfrm>
            <a:off x="690245" y="1421130"/>
            <a:ext cx="13530580" cy="10828655"/>
            <a:chOff x="123" y="855"/>
            <a:chExt cx="21308" cy="17053"/>
          </a:xfrm>
        </p:grpSpPr>
        <p:grpSp>
          <p:nvGrpSpPr>
            <p:cNvPr id="3" name="组合 2"/>
            <p:cNvGrpSpPr/>
            <p:nvPr/>
          </p:nvGrpSpPr>
          <p:grpSpPr>
            <a:xfrm>
              <a:off x="123" y="908"/>
              <a:ext cx="20487" cy="17000"/>
              <a:chOff x="123" y="908"/>
              <a:chExt cx="20487" cy="17000"/>
            </a:xfrm>
          </p:grpSpPr>
          <p:sp>
            <p:nvSpPr>
              <p:cNvPr id="135" name="标题 1"/>
              <p:cNvSpPr>
                <a:spLocks noGrp="1"/>
              </p:cNvSpPr>
              <p:nvPr/>
            </p:nvSpPr>
            <p:spPr>
              <a:xfrm rot="16200000">
                <a:off x="9809" y="9217"/>
                <a:ext cx="2541" cy="6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/>
              <a:p>
                <a:pPr algn="ctr"/>
                <a:r>
                  <a:rPr lang="zh-CN" altLang="en-US" sz="12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AKR1</a:t>
                </a:r>
                <a:r>
                  <a:rPr lang="en-US" altLang="zh-CN" sz="12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C2</a:t>
                </a:r>
                <a:endParaRPr lang="en-US" altLang="zh-CN" sz="12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6" name="标题 1"/>
              <p:cNvSpPr>
                <a:spLocks noGrp="1"/>
              </p:cNvSpPr>
              <p:nvPr/>
            </p:nvSpPr>
            <p:spPr>
              <a:xfrm rot="16200000">
                <a:off x="-673" y="12984"/>
                <a:ext cx="2541" cy="6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/>
              <a:p>
                <a:pPr algn="ctr"/>
                <a:r>
                  <a:rPr lang="zh-CN" altLang="en-US" sz="12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AKR</a:t>
                </a:r>
                <a:r>
                  <a:rPr lang="en-US" sz="12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1C3</a:t>
                </a:r>
                <a:endParaRPr lang="en-US" sz="12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77" name="组合 176"/>
              <p:cNvGrpSpPr/>
              <p:nvPr/>
            </p:nvGrpSpPr>
            <p:grpSpPr>
              <a:xfrm>
                <a:off x="1614" y="15019"/>
                <a:ext cx="8103" cy="481"/>
                <a:chOff x="12762" y="5101"/>
                <a:chExt cx="8103" cy="481"/>
              </a:xfrm>
            </p:grpSpPr>
            <p:sp>
              <p:nvSpPr>
                <p:cNvPr id="178" name="文本框 177"/>
                <p:cNvSpPr txBox="1"/>
                <p:nvPr/>
              </p:nvSpPr>
              <p:spPr>
                <a:xfrm>
                  <a:off x="12762" y="5146"/>
                  <a:ext cx="908" cy="43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200" b="1"/>
                    <a:t>OS</a:t>
                  </a:r>
                  <a:endParaRPr lang="en-US" altLang="zh-CN" sz="1200" b="1"/>
                </a:p>
              </p:txBody>
            </p:sp>
            <p:sp>
              <p:nvSpPr>
                <p:cNvPr id="179" name="文本框 178"/>
                <p:cNvSpPr txBox="1"/>
                <p:nvPr/>
              </p:nvSpPr>
              <p:spPr>
                <a:xfrm>
                  <a:off x="15085" y="5148"/>
                  <a:ext cx="1318" cy="43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200" b="1"/>
                    <a:t>DSS</a:t>
                  </a:r>
                  <a:endParaRPr lang="en-US" altLang="zh-CN" sz="1200" b="1"/>
                </a:p>
              </p:txBody>
            </p:sp>
            <p:sp>
              <p:nvSpPr>
                <p:cNvPr id="180" name="文本框 179"/>
                <p:cNvSpPr txBox="1"/>
                <p:nvPr/>
              </p:nvSpPr>
              <p:spPr>
                <a:xfrm>
                  <a:off x="17540" y="5148"/>
                  <a:ext cx="1243" cy="43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200" b="1"/>
                    <a:t>DFI</a:t>
                  </a:r>
                  <a:endParaRPr lang="en-US" altLang="zh-CN" sz="1200" b="1"/>
                </a:p>
              </p:txBody>
            </p:sp>
            <p:sp>
              <p:nvSpPr>
                <p:cNvPr id="181" name="文本框 180"/>
                <p:cNvSpPr txBox="1"/>
                <p:nvPr/>
              </p:nvSpPr>
              <p:spPr>
                <a:xfrm>
                  <a:off x="19825" y="5101"/>
                  <a:ext cx="1040" cy="43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200" b="1"/>
                    <a:t>PFI</a:t>
                  </a:r>
                  <a:endParaRPr lang="en-US" altLang="zh-CN" sz="1200" b="1"/>
                </a:p>
              </p:txBody>
            </p:sp>
          </p:grpSp>
          <p:sp>
            <p:nvSpPr>
              <p:cNvPr id="185" name="标题 1"/>
              <p:cNvSpPr>
                <a:spLocks noGrp="1"/>
              </p:cNvSpPr>
              <p:nvPr/>
            </p:nvSpPr>
            <p:spPr>
              <a:xfrm rot="16200000">
                <a:off x="9862" y="15735"/>
                <a:ext cx="2541" cy="6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/>
              <a:p>
                <a:pPr algn="ctr"/>
                <a:r>
                  <a:rPr lang="zh-CN" altLang="en-US" sz="12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AKR</a:t>
                </a:r>
                <a:r>
                  <a:rPr lang="en-US" sz="12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1E2</a:t>
                </a:r>
                <a:endParaRPr lang="en-US" sz="12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6" name="标题 1"/>
              <p:cNvSpPr>
                <a:spLocks noGrp="1"/>
              </p:cNvSpPr>
              <p:nvPr/>
            </p:nvSpPr>
            <p:spPr>
              <a:xfrm rot="16200000">
                <a:off x="-660" y="15783"/>
                <a:ext cx="2541" cy="6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/>
              <a:p>
                <a:pPr algn="ctr"/>
                <a:r>
                  <a:rPr lang="zh-CN" altLang="en-US" sz="12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AKR</a:t>
                </a:r>
                <a:r>
                  <a:rPr lang="en-US" sz="12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1D1</a:t>
                </a:r>
                <a:endParaRPr lang="en-US" sz="12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7" name="标题 1"/>
              <p:cNvSpPr>
                <a:spLocks noGrp="1"/>
              </p:cNvSpPr>
              <p:nvPr/>
            </p:nvSpPr>
            <p:spPr>
              <a:xfrm rot="16200000">
                <a:off x="9809" y="12821"/>
                <a:ext cx="2541" cy="6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/>
              <a:p>
                <a:pPr algn="ctr"/>
                <a:r>
                  <a:rPr lang="zh-CN" altLang="en-US" sz="12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AKR</a:t>
                </a:r>
                <a:r>
                  <a:rPr lang="en-US" sz="12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1C4</a:t>
                </a:r>
                <a:endParaRPr lang="en-US" sz="12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8" name="标题 1"/>
              <p:cNvSpPr>
                <a:spLocks noGrp="1"/>
              </p:cNvSpPr>
              <p:nvPr/>
            </p:nvSpPr>
            <p:spPr>
              <a:xfrm rot="16200000">
                <a:off x="-842" y="9461"/>
                <a:ext cx="2541" cy="6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/>
              <a:p>
                <a:pPr algn="ctr"/>
                <a:r>
                  <a:rPr lang="zh-CN" altLang="en-US" sz="12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AKR</a:t>
                </a:r>
                <a:r>
                  <a:rPr lang="en-US" sz="12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1C1</a:t>
                </a:r>
                <a:endParaRPr lang="en-US" sz="12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5" name="文本框 194"/>
              <p:cNvSpPr txBox="1"/>
              <p:nvPr/>
            </p:nvSpPr>
            <p:spPr>
              <a:xfrm>
                <a:off x="8231" y="10652"/>
                <a:ext cx="2187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 b="1"/>
                  <a:t>p-value</a:t>
                </a:r>
                <a:r>
                  <a:rPr lang="en-US" sz="1200" b="1"/>
                  <a:t>= 0.2394</a:t>
                </a:r>
                <a:endParaRPr lang="en-US" sz="1200" b="1"/>
              </a:p>
            </p:txBody>
          </p:sp>
          <p:grpSp>
            <p:nvGrpSpPr>
              <p:cNvPr id="161" name="组合 160"/>
              <p:cNvGrpSpPr/>
              <p:nvPr/>
            </p:nvGrpSpPr>
            <p:grpSpPr>
              <a:xfrm>
                <a:off x="12465" y="8384"/>
                <a:ext cx="8145" cy="476"/>
                <a:chOff x="12762" y="5146"/>
                <a:chExt cx="8145" cy="476"/>
              </a:xfrm>
            </p:grpSpPr>
            <p:sp>
              <p:nvSpPr>
                <p:cNvPr id="162" name="文本框 161"/>
                <p:cNvSpPr txBox="1"/>
                <p:nvPr/>
              </p:nvSpPr>
              <p:spPr>
                <a:xfrm>
                  <a:off x="12762" y="5146"/>
                  <a:ext cx="908" cy="43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200" b="1"/>
                    <a:t>OS</a:t>
                  </a:r>
                  <a:endParaRPr lang="en-US" altLang="zh-CN" sz="1200" b="1"/>
                </a:p>
              </p:txBody>
            </p:sp>
            <p:sp>
              <p:nvSpPr>
                <p:cNvPr id="163" name="文本框 162"/>
                <p:cNvSpPr txBox="1"/>
                <p:nvPr/>
              </p:nvSpPr>
              <p:spPr>
                <a:xfrm>
                  <a:off x="15085" y="5148"/>
                  <a:ext cx="1318" cy="43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200" b="1"/>
                    <a:t>DSS</a:t>
                  </a:r>
                  <a:endParaRPr lang="en-US" altLang="zh-CN" sz="1200" b="1"/>
                </a:p>
              </p:txBody>
            </p:sp>
            <p:sp>
              <p:nvSpPr>
                <p:cNvPr id="164" name="文本框 163"/>
                <p:cNvSpPr txBox="1"/>
                <p:nvPr/>
              </p:nvSpPr>
              <p:spPr>
                <a:xfrm>
                  <a:off x="17540" y="5148"/>
                  <a:ext cx="1243" cy="43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200" b="1"/>
                    <a:t>DFI</a:t>
                  </a:r>
                  <a:endParaRPr lang="en-US" altLang="zh-CN" sz="1200" b="1"/>
                </a:p>
              </p:txBody>
            </p:sp>
            <p:sp>
              <p:nvSpPr>
                <p:cNvPr id="165" name="文本框 164"/>
                <p:cNvSpPr txBox="1"/>
                <p:nvPr/>
              </p:nvSpPr>
              <p:spPr>
                <a:xfrm>
                  <a:off x="19867" y="5188"/>
                  <a:ext cx="1040" cy="43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200" b="1"/>
                    <a:t>PFI</a:t>
                  </a:r>
                  <a:endParaRPr lang="en-US" altLang="zh-CN" sz="1200" b="1"/>
                </a:p>
              </p:txBody>
            </p:sp>
          </p:grpSp>
          <p:grpSp>
            <p:nvGrpSpPr>
              <p:cNvPr id="172" name="组合 171"/>
              <p:cNvGrpSpPr/>
              <p:nvPr/>
            </p:nvGrpSpPr>
            <p:grpSpPr>
              <a:xfrm>
                <a:off x="123" y="908"/>
                <a:ext cx="10310" cy="3632"/>
                <a:chOff x="123" y="908"/>
                <a:chExt cx="10310" cy="3632"/>
              </a:xfrm>
            </p:grpSpPr>
            <p:grpSp>
              <p:nvGrpSpPr>
                <p:cNvPr id="62" name="组合 61"/>
                <p:cNvGrpSpPr/>
                <p:nvPr/>
              </p:nvGrpSpPr>
              <p:grpSpPr>
                <a:xfrm rot="0">
                  <a:off x="123" y="908"/>
                  <a:ext cx="10311" cy="3632"/>
                  <a:chOff x="-437" y="1572"/>
                  <a:chExt cx="10311" cy="3632"/>
                </a:xfrm>
              </p:grpSpPr>
              <p:grpSp>
                <p:nvGrpSpPr>
                  <p:cNvPr id="32" name="组合 31"/>
                  <p:cNvGrpSpPr/>
                  <p:nvPr/>
                </p:nvGrpSpPr>
                <p:grpSpPr>
                  <a:xfrm>
                    <a:off x="-1" y="1572"/>
                    <a:ext cx="9875" cy="3632"/>
                    <a:chOff x="180" y="756"/>
                    <a:chExt cx="32050" cy="6810"/>
                  </a:xfrm>
                </p:grpSpPr>
                <p:grpSp>
                  <p:nvGrpSpPr>
                    <p:cNvPr id="10" name="组合 9"/>
                    <p:cNvGrpSpPr/>
                    <p:nvPr/>
                  </p:nvGrpSpPr>
                  <p:grpSpPr>
                    <a:xfrm>
                      <a:off x="180" y="756"/>
                      <a:ext cx="7920" cy="6810"/>
                      <a:chOff x="500" y="756"/>
                      <a:chExt cx="7920" cy="6810"/>
                    </a:xfrm>
                  </p:grpSpPr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500" y="756"/>
                        <a:ext cx="7920" cy="6810"/>
                        <a:chOff x="5640" y="3316"/>
                        <a:chExt cx="7920" cy="6810"/>
                      </a:xfrm>
                    </p:grpSpPr>
                    <p:grpSp>
                      <p:nvGrpSpPr>
                        <p:cNvPr id="6" name="组合 5"/>
                        <p:cNvGrpSpPr/>
                        <p:nvPr/>
                      </p:nvGrpSpPr>
                      <p:grpSpPr>
                        <a:xfrm>
                          <a:off x="5640" y="3316"/>
                          <a:ext cx="7920" cy="6810"/>
                          <a:chOff x="5640" y="3316"/>
                          <a:chExt cx="7920" cy="6810"/>
                        </a:xfrm>
                      </p:grpSpPr>
                      <p:pic>
                        <p:nvPicPr>
                          <p:cNvPr id="4" name="图片 3"/>
                          <p:cNvPicPr>
                            <a:picLocks noChangeAspect="1"/>
                          </p:cNvPicPr>
                          <p:nvPr>
                            <p:custDataLst>
                              <p:tags r:id="rId1"/>
                            </p:custDataLst>
                          </p:nvPr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5640" y="3316"/>
                            <a:ext cx="7920" cy="584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5" name="图片 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5640" y="9156"/>
                            <a:ext cx="7920" cy="97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7" name="文本框 6"/>
                        <p:cNvSpPr txBox="1"/>
                        <p:nvPr/>
                      </p:nvSpPr>
                      <p:spPr>
                        <a:xfrm>
                          <a:off x="6740" y="8107"/>
                          <a:ext cx="6816" cy="81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p-value</a:t>
                          </a:r>
                          <a:r>
                            <a:rPr lang="zh-CN" altLang="en-US" sz="1200" b="1"/>
                            <a:t>= 0.6397</a:t>
                          </a:r>
                          <a:endParaRPr lang="zh-CN" altLang="en-US" sz="1200" b="1"/>
                        </a:p>
                      </p:txBody>
                    </p:sp>
                  </p:grpSp>
                  <p:sp>
                    <p:nvSpPr>
                      <p:cNvPr id="9" name="文本框 8"/>
                      <p:cNvSpPr txBox="1"/>
                      <p:nvPr/>
                    </p:nvSpPr>
                    <p:spPr>
                      <a:xfrm>
                        <a:off x="3924" y="836"/>
                        <a:ext cx="2947" cy="8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sz="1200" b="1"/>
                          <a:t>OS</a:t>
                        </a:r>
                        <a:endParaRPr lang="en-US" altLang="zh-CN" sz="1200" b="1"/>
                      </a:p>
                    </p:txBody>
                  </p:sp>
                </p:grpSp>
                <p:grpSp>
                  <p:nvGrpSpPr>
                    <p:cNvPr id="17" name="组合 16"/>
                    <p:cNvGrpSpPr/>
                    <p:nvPr/>
                  </p:nvGrpSpPr>
                  <p:grpSpPr>
                    <a:xfrm>
                      <a:off x="8020" y="806"/>
                      <a:ext cx="7880" cy="6760"/>
                      <a:chOff x="8960" y="806"/>
                      <a:chExt cx="7880" cy="6760"/>
                    </a:xfrm>
                  </p:grpSpPr>
                  <p:grpSp>
                    <p:nvGrpSpPr>
                      <p:cNvPr id="15" name="组合 14"/>
                      <p:cNvGrpSpPr/>
                      <p:nvPr/>
                    </p:nvGrpSpPr>
                    <p:grpSpPr>
                      <a:xfrm>
                        <a:off x="8960" y="806"/>
                        <a:ext cx="7880" cy="6760"/>
                        <a:chOff x="8960" y="806"/>
                        <a:chExt cx="7880" cy="6760"/>
                      </a:xfrm>
                    </p:grpSpPr>
                    <p:grpSp>
                      <p:nvGrpSpPr>
                        <p:cNvPr id="13" name="组合 12"/>
                        <p:cNvGrpSpPr/>
                        <p:nvPr/>
                      </p:nvGrpSpPr>
                      <p:grpSpPr>
                        <a:xfrm>
                          <a:off x="8960" y="806"/>
                          <a:ext cx="7880" cy="6760"/>
                          <a:chOff x="8220" y="806"/>
                          <a:chExt cx="7880" cy="6760"/>
                        </a:xfrm>
                      </p:grpSpPr>
                      <p:pic>
                        <p:nvPicPr>
                          <p:cNvPr id="11" name="图片 1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8220" y="806"/>
                            <a:ext cx="7880" cy="576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2" name="图片 1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8220" y="6596"/>
                            <a:ext cx="7879" cy="97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14" name="文本框 13"/>
                        <p:cNvSpPr txBox="1"/>
                        <p:nvPr/>
                      </p:nvSpPr>
                      <p:spPr>
                        <a:xfrm>
                          <a:off x="10119" y="5606"/>
                          <a:ext cx="6592" cy="81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</a:t>
                          </a:r>
                          <a:r>
                            <a:rPr lang="zh-CN" altLang="en-US" sz="1200" b="1"/>
                            <a:t>-value = 0.9670</a:t>
                          </a:r>
                          <a:endParaRPr lang="zh-CN" altLang="en-US" sz="1200" b="1"/>
                        </a:p>
                      </p:txBody>
                    </p:sp>
                  </p:grpSp>
                  <p:sp>
                    <p:nvSpPr>
                      <p:cNvPr id="16" name="文本框 15"/>
                      <p:cNvSpPr txBox="1"/>
                      <p:nvPr/>
                    </p:nvSpPr>
                    <p:spPr>
                      <a:xfrm>
                        <a:off x="12084" y="840"/>
                        <a:ext cx="4278" cy="8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sz="1200" b="1"/>
                          <a:t>DSS</a:t>
                        </a:r>
                        <a:endParaRPr lang="en-US" altLang="zh-CN" sz="1200" b="1"/>
                      </a:p>
                    </p:txBody>
                  </p:sp>
                </p:grpSp>
                <p:grpSp>
                  <p:nvGrpSpPr>
                    <p:cNvPr id="24" name="组合 23"/>
                    <p:cNvGrpSpPr/>
                    <p:nvPr/>
                  </p:nvGrpSpPr>
                  <p:grpSpPr>
                    <a:xfrm>
                      <a:off x="15839" y="786"/>
                      <a:ext cx="7861" cy="6690"/>
                      <a:chOff x="5670" y="3326"/>
                      <a:chExt cx="7861" cy="6690"/>
                    </a:xfrm>
                  </p:grpSpPr>
                  <p:grpSp>
                    <p:nvGrpSpPr>
                      <p:cNvPr id="22" name="组合 21"/>
                      <p:cNvGrpSpPr/>
                      <p:nvPr/>
                    </p:nvGrpSpPr>
                    <p:grpSpPr>
                      <a:xfrm>
                        <a:off x="5670" y="3326"/>
                        <a:ext cx="7861" cy="6690"/>
                        <a:chOff x="5670" y="3326"/>
                        <a:chExt cx="7861" cy="6690"/>
                      </a:xfrm>
                    </p:grpSpPr>
                    <p:grpSp>
                      <p:nvGrpSpPr>
                        <p:cNvPr id="20" name="组合 19"/>
                        <p:cNvGrpSpPr/>
                        <p:nvPr/>
                      </p:nvGrpSpPr>
                      <p:grpSpPr>
                        <a:xfrm>
                          <a:off x="5670" y="3326"/>
                          <a:ext cx="7860" cy="6690"/>
                          <a:chOff x="5670" y="3326"/>
                          <a:chExt cx="7860" cy="6690"/>
                        </a:xfrm>
                      </p:grpSpPr>
                      <p:pic>
                        <p:nvPicPr>
                          <p:cNvPr id="18" name="图片 1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670" y="3326"/>
                            <a:ext cx="7860" cy="582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9" name="图片 1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5670" y="9096"/>
                            <a:ext cx="7860" cy="92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21" name="文本框 20"/>
                        <p:cNvSpPr txBox="1"/>
                        <p:nvPr/>
                      </p:nvSpPr>
                      <p:spPr>
                        <a:xfrm>
                          <a:off x="6822" y="8117"/>
                          <a:ext cx="6709" cy="81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</a:t>
                          </a:r>
                          <a:r>
                            <a:rPr lang="zh-CN" altLang="en-US" sz="1200" b="1"/>
                            <a:t>-value = 0.9129</a:t>
                          </a:r>
                          <a:endParaRPr lang="zh-CN" altLang="en-US" sz="1200" b="1"/>
                        </a:p>
                      </p:txBody>
                    </p:sp>
                  </p:grpSp>
                  <p:sp>
                    <p:nvSpPr>
                      <p:cNvPr id="23" name="文本框 22"/>
                      <p:cNvSpPr txBox="1"/>
                      <p:nvPr/>
                    </p:nvSpPr>
                    <p:spPr>
                      <a:xfrm>
                        <a:off x="8945" y="3380"/>
                        <a:ext cx="4034" cy="8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sz="1200" b="1"/>
                          <a:t>DFI</a:t>
                        </a:r>
                        <a:endParaRPr lang="en-US" altLang="zh-CN" sz="1200" b="1"/>
                      </a:p>
                    </p:txBody>
                  </p:sp>
                </p:grpSp>
                <p:grpSp>
                  <p:nvGrpSpPr>
                    <p:cNvPr id="31" name="组合 30"/>
                    <p:cNvGrpSpPr/>
                    <p:nvPr/>
                  </p:nvGrpSpPr>
                  <p:grpSpPr>
                    <a:xfrm>
                      <a:off x="23700" y="756"/>
                      <a:ext cx="8530" cy="6641"/>
                      <a:chOff x="1540" y="4596"/>
                      <a:chExt cx="8530" cy="6641"/>
                    </a:xfrm>
                  </p:grpSpPr>
                  <p:grpSp>
                    <p:nvGrpSpPr>
                      <p:cNvPr id="29" name="组合 28"/>
                      <p:cNvGrpSpPr/>
                      <p:nvPr/>
                    </p:nvGrpSpPr>
                    <p:grpSpPr>
                      <a:xfrm>
                        <a:off x="1540" y="4646"/>
                        <a:ext cx="8530" cy="6591"/>
                        <a:chOff x="5780" y="5146"/>
                        <a:chExt cx="8530" cy="6591"/>
                      </a:xfrm>
                    </p:grpSpPr>
                    <p:grpSp>
                      <p:nvGrpSpPr>
                        <p:cNvPr id="27" name="组合 26"/>
                        <p:cNvGrpSpPr/>
                        <p:nvPr/>
                      </p:nvGrpSpPr>
                      <p:grpSpPr>
                        <a:xfrm>
                          <a:off x="5780" y="5146"/>
                          <a:ext cx="8279" cy="6591"/>
                          <a:chOff x="5680" y="3386"/>
                          <a:chExt cx="8279" cy="6591"/>
                        </a:xfrm>
                      </p:grpSpPr>
                      <p:pic>
                        <p:nvPicPr>
                          <p:cNvPr id="25" name="图片 2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5680" y="3386"/>
                            <a:ext cx="8279" cy="5702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6" name="图片 2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5680" y="9086"/>
                            <a:ext cx="7650" cy="891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28" name="文本框 27"/>
                        <p:cNvSpPr txBox="1"/>
                        <p:nvPr/>
                      </p:nvSpPr>
                      <p:spPr>
                        <a:xfrm>
                          <a:off x="6780" y="9805"/>
                          <a:ext cx="7530" cy="81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</a:t>
                          </a:r>
                          <a:r>
                            <a:rPr lang="zh-CN" altLang="en-US" sz="1200" b="1"/>
                            <a:t>-value = 0.7733</a:t>
                          </a:r>
                          <a:endParaRPr lang="zh-CN" altLang="en-US" sz="1200" b="1"/>
                        </a:p>
                      </p:txBody>
                    </p:sp>
                  </p:grpSp>
                  <p:sp>
                    <p:nvSpPr>
                      <p:cNvPr id="30" name="文本框 29"/>
                      <p:cNvSpPr txBox="1"/>
                      <p:nvPr/>
                    </p:nvSpPr>
                    <p:spPr>
                      <a:xfrm>
                        <a:off x="4685" y="4596"/>
                        <a:ext cx="3375" cy="8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sz="1200" b="1"/>
                          <a:t>PFI</a:t>
                        </a:r>
                        <a:endParaRPr lang="en-US" altLang="zh-CN" sz="1200" b="1"/>
                      </a:p>
                    </p:txBody>
                  </p:sp>
                </p:grpSp>
              </p:grpSp>
              <p:sp>
                <p:nvSpPr>
                  <p:cNvPr id="60" name="标题 1"/>
                  <p:cNvSpPr>
                    <a:spLocks noGrp="1"/>
                  </p:cNvSpPr>
                  <p:nvPr/>
                </p:nvSpPr>
                <p:spPr>
                  <a:xfrm rot="16200000">
                    <a:off x="-1407" y="2879"/>
                    <a:ext cx="2541" cy="6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 anchorCtr="0"/>
                  <a:p>
                    <a:pPr algn="ctr"/>
                    <a:r>
                      <a:rPr lang="zh-CN" altLang="en-US" sz="1200" b="1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AKR1</a:t>
                    </a:r>
                    <a:r>
                      <a:rPr lang="en-US" altLang="zh-CN" sz="1200" b="1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A1</a:t>
                    </a:r>
                    <a:endParaRPr lang="en-US" altLang="zh-CN" sz="1200" b="1">
                      <a:solidFill>
                        <a:schemeClr val="tx2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2297" y="1194"/>
                  <a:ext cx="7776" cy="343"/>
                  <a:chOff x="2297" y="970"/>
                  <a:chExt cx="7776" cy="343"/>
                </a:xfrm>
              </p:grpSpPr>
              <p:pic>
                <p:nvPicPr>
                  <p:cNvPr id="2" name="图片 1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9459" y="1030"/>
                    <a:ext cx="615" cy="275"/>
                  </a:xfrm>
                  <a:prstGeom prst="rect">
                    <a:avLst/>
                  </a:prstGeom>
                </p:spPr>
              </p:pic>
              <p:pic>
                <p:nvPicPr>
                  <p:cNvPr id="156" name="图片 155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242" y="1031"/>
                    <a:ext cx="615" cy="275"/>
                  </a:xfrm>
                  <a:prstGeom prst="rect">
                    <a:avLst/>
                  </a:prstGeom>
                </p:spPr>
              </p:pic>
              <p:pic>
                <p:nvPicPr>
                  <p:cNvPr id="157" name="图片 156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744" y="970"/>
                    <a:ext cx="615" cy="275"/>
                  </a:xfrm>
                  <a:prstGeom prst="rect">
                    <a:avLst/>
                  </a:prstGeom>
                </p:spPr>
              </p:pic>
              <p:pic>
                <p:nvPicPr>
                  <p:cNvPr id="158" name="图片 157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297" y="1039"/>
                    <a:ext cx="615" cy="275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74" name="组合 373"/>
              <p:cNvGrpSpPr/>
              <p:nvPr/>
            </p:nvGrpSpPr>
            <p:grpSpPr>
              <a:xfrm>
                <a:off x="123" y="4728"/>
                <a:ext cx="10414" cy="3302"/>
                <a:chOff x="123" y="4728"/>
                <a:chExt cx="10414" cy="3302"/>
              </a:xfrm>
            </p:grpSpPr>
            <p:grpSp>
              <p:nvGrpSpPr>
                <p:cNvPr id="98" name="组合 97"/>
                <p:cNvGrpSpPr/>
                <p:nvPr/>
              </p:nvGrpSpPr>
              <p:grpSpPr>
                <a:xfrm rot="0">
                  <a:off x="123" y="4728"/>
                  <a:ext cx="10414" cy="3303"/>
                  <a:chOff x="123" y="4728"/>
                  <a:chExt cx="10414" cy="3303"/>
                </a:xfrm>
              </p:grpSpPr>
              <p:grpSp>
                <p:nvGrpSpPr>
                  <p:cNvPr id="92" name="组合 91"/>
                  <p:cNvGrpSpPr/>
                  <p:nvPr/>
                </p:nvGrpSpPr>
                <p:grpSpPr>
                  <a:xfrm>
                    <a:off x="123" y="4861"/>
                    <a:ext cx="10414" cy="3170"/>
                    <a:chOff x="123" y="4861"/>
                    <a:chExt cx="10414" cy="3170"/>
                  </a:xfrm>
                </p:grpSpPr>
                <p:sp>
                  <p:nvSpPr>
                    <p:cNvPr id="73" name="标题 1"/>
                    <p:cNvSpPr>
                      <a:spLocks noGrp="1"/>
                    </p:cNvSpPr>
                    <p:nvPr/>
                  </p:nvSpPr>
                  <p:spPr>
                    <a:xfrm rot="16200000">
                      <a:off x="-847" y="5831"/>
                      <a:ext cx="2541" cy="601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ctr" anchorCtr="0"/>
                    <a:p>
                      <a:pPr algn="ctr"/>
                      <a:r>
                        <a:rPr lang="zh-CN" altLang="en-US" sz="12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AKR1</a:t>
                      </a: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B10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grpSp>
                  <p:nvGrpSpPr>
                    <p:cNvPr id="91" name="组合 90"/>
                    <p:cNvGrpSpPr/>
                    <p:nvPr/>
                  </p:nvGrpSpPr>
                  <p:grpSpPr>
                    <a:xfrm>
                      <a:off x="559" y="4948"/>
                      <a:ext cx="9978" cy="3083"/>
                      <a:chOff x="559" y="4948"/>
                      <a:chExt cx="9978" cy="3083"/>
                    </a:xfrm>
                  </p:grpSpPr>
                  <p:grpSp>
                    <p:nvGrpSpPr>
                      <p:cNvPr id="75" name="组合 74"/>
                      <p:cNvGrpSpPr/>
                      <p:nvPr/>
                    </p:nvGrpSpPr>
                    <p:grpSpPr>
                      <a:xfrm>
                        <a:off x="559" y="4948"/>
                        <a:ext cx="2439" cy="3074"/>
                        <a:chOff x="559" y="4948"/>
                        <a:chExt cx="2439" cy="3074"/>
                      </a:xfrm>
                    </p:grpSpPr>
                    <p:grpSp>
                      <p:nvGrpSpPr>
                        <p:cNvPr id="72" name="组合 71"/>
                        <p:cNvGrpSpPr/>
                        <p:nvPr/>
                      </p:nvGrpSpPr>
                      <p:grpSpPr>
                        <a:xfrm>
                          <a:off x="559" y="4948"/>
                          <a:ext cx="2439" cy="3074"/>
                          <a:chOff x="7423" y="4809"/>
                          <a:chExt cx="9051" cy="6770"/>
                        </a:xfrm>
                      </p:grpSpPr>
                      <p:pic>
                        <p:nvPicPr>
                          <p:cNvPr id="70" name="图片 6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7423" y="4809"/>
                            <a:ext cx="9051" cy="5841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71" name="图片 7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7423" y="10650"/>
                            <a:ext cx="8669" cy="929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74" name="文本框 73"/>
                        <p:cNvSpPr txBox="1"/>
                        <p:nvPr/>
                      </p:nvSpPr>
                      <p:spPr>
                        <a:xfrm>
                          <a:off x="729" y="6968"/>
                          <a:ext cx="2100" cy="4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p-value</a:t>
                          </a:r>
                          <a:r>
                            <a:rPr lang="zh-CN" altLang="en-US" sz="1200" b="1"/>
                            <a:t>= 0.2519</a:t>
                          </a:r>
                          <a:endParaRPr lang="zh-CN" altLang="en-US" sz="1200" b="1"/>
                        </a:p>
                      </p:txBody>
                    </p:sp>
                  </p:grpSp>
                  <p:grpSp>
                    <p:nvGrpSpPr>
                      <p:cNvPr id="80" name="组合 79"/>
                      <p:cNvGrpSpPr/>
                      <p:nvPr/>
                    </p:nvGrpSpPr>
                    <p:grpSpPr>
                      <a:xfrm>
                        <a:off x="2948" y="5144"/>
                        <a:ext cx="2767" cy="2887"/>
                        <a:chOff x="2948" y="5144"/>
                        <a:chExt cx="2767" cy="2887"/>
                      </a:xfrm>
                    </p:grpSpPr>
                    <p:grpSp>
                      <p:nvGrpSpPr>
                        <p:cNvPr id="78" name="组合 77"/>
                        <p:cNvGrpSpPr/>
                        <p:nvPr/>
                      </p:nvGrpSpPr>
                      <p:grpSpPr>
                        <a:xfrm>
                          <a:off x="2948" y="5144"/>
                          <a:ext cx="2767" cy="2887"/>
                          <a:chOff x="7715" y="5247"/>
                          <a:chExt cx="9964" cy="6776"/>
                        </a:xfrm>
                      </p:grpSpPr>
                      <p:pic>
                        <p:nvPicPr>
                          <p:cNvPr id="76" name="图片 7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7809" y="5247"/>
                            <a:ext cx="8838" cy="576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77" name="图片 7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7715" y="11103"/>
                            <a:ext cx="9964" cy="92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79" name="文本框 78"/>
                        <p:cNvSpPr txBox="1"/>
                        <p:nvPr/>
                      </p:nvSpPr>
                      <p:spPr>
                        <a:xfrm>
                          <a:off x="3138" y="7028"/>
                          <a:ext cx="2100" cy="4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p-value</a:t>
                          </a:r>
                          <a:r>
                            <a:rPr lang="zh-CN" altLang="en-US" sz="1200" b="1"/>
                            <a:t>=0.8992</a:t>
                          </a:r>
                          <a:endParaRPr lang="zh-CN" altLang="en-US" sz="1200" b="1"/>
                        </a:p>
                      </p:txBody>
                    </p:sp>
                  </p:grpSp>
                  <p:grpSp>
                    <p:nvGrpSpPr>
                      <p:cNvPr id="85" name="组合 84"/>
                      <p:cNvGrpSpPr/>
                      <p:nvPr/>
                    </p:nvGrpSpPr>
                    <p:grpSpPr>
                      <a:xfrm>
                        <a:off x="5427" y="5115"/>
                        <a:ext cx="2686" cy="2845"/>
                        <a:chOff x="5402" y="5115"/>
                        <a:chExt cx="2327" cy="2845"/>
                      </a:xfrm>
                    </p:grpSpPr>
                    <p:grpSp>
                      <p:nvGrpSpPr>
                        <p:cNvPr id="83" name="组合 82"/>
                        <p:cNvGrpSpPr/>
                        <p:nvPr/>
                      </p:nvGrpSpPr>
                      <p:grpSpPr>
                        <a:xfrm>
                          <a:off x="5402" y="5115"/>
                          <a:ext cx="1946" cy="2845"/>
                          <a:chOff x="8087" y="5539"/>
                          <a:chExt cx="7886" cy="6599"/>
                        </a:xfrm>
                      </p:grpSpPr>
                      <p:pic>
                        <p:nvPicPr>
                          <p:cNvPr id="81" name="图片 8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8087" y="5539"/>
                            <a:ext cx="7830" cy="580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82" name="图片 8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8142" y="11238"/>
                            <a:ext cx="7831" cy="90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84" name="文本框 83"/>
                        <p:cNvSpPr txBox="1"/>
                        <p:nvPr/>
                      </p:nvSpPr>
                      <p:spPr>
                        <a:xfrm>
                          <a:off x="5629" y="7049"/>
                          <a:ext cx="2100" cy="4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p-value</a:t>
                          </a:r>
                          <a:r>
                            <a:rPr lang="zh-CN" altLang="en-US" sz="1200" b="1"/>
                            <a:t>=0.03563</a:t>
                          </a:r>
                          <a:endParaRPr lang="zh-CN" altLang="en-US" sz="1200" b="1"/>
                        </a:p>
                      </p:txBody>
                    </p:sp>
                  </p:grpSp>
                  <p:grpSp>
                    <p:nvGrpSpPr>
                      <p:cNvPr id="90" name="组合 89"/>
                      <p:cNvGrpSpPr/>
                      <p:nvPr/>
                    </p:nvGrpSpPr>
                    <p:grpSpPr>
                      <a:xfrm>
                        <a:off x="7805" y="5115"/>
                        <a:ext cx="2732" cy="2845"/>
                        <a:chOff x="7805" y="5115"/>
                        <a:chExt cx="2732" cy="2845"/>
                      </a:xfrm>
                    </p:grpSpPr>
                    <p:grpSp>
                      <p:nvGrpSpPr>
                        <p:cNvPr id="88" name="组合 87"/>
                        <p:cNvGrpSpPr/>
                        <p:nvPr/>
                      </p:nvGrpSpPr>
                      <p:grpSpPr>
                        <a:xfrm>
                          <a:off x="7805" y="5115"/>
                          <a:ext cx="2358" cy="2845"/>
                          <a:chOff x="7635" y="5296"/>
                          <a:chExt cx="7820" cy="6690"/>
                        </a:xfrm>
                      </p:grpSpPr>
                      <p:pic>
                        <p:nvPicPr>
                          <p:cNvPr id="86" name="图片 8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7635" y="5296"/>
                            <a:ext cx="7820" cy="577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87" name="图片 8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7635" y="11096"/>
                            <a:ext cx="7820" cy="89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89" name="文本框 88"/>
                        <p:cNvSpPr txBox="1"/>
                        <p:nvPr/>
                      </p:nvSpPr>
                      <p:spPr>
                        <a:xfrm>
                          <a:off x="8113" y="7068"/>
                          <a:ext cx="2424" cy="4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p-value</a:t>
                          </a:r>
                          <a:r>
                            <a:rPr lang="zh-CN" altLang="en-US" sz="1200" b="1"/>
                            <a:t>=0.3467</a:t>
                          </a:r>
                          <a:endParaRPr lang="zh-CN" altLang="en-US" sz="1200" b="1"/>
                        </a:p>
                      </p:txBody>
                    </p:sp>
                  </p:grpSp>
                </p:grpSp>
              </p:grpSp>
              <p:grpSp>
                <p:nvGrpSpPr>
                  <p:cNvPr id="97" name="组合 96"/>
                  <p:cNvGrpSpPr/>
                  <p:nvPr/>
                </p:nvGrpSpPr>
                <p:grpSpPr>
                  <a:xfrm>
                    <a:off x="1372" y="4728"/>
                    <a:ext cx="8200" cy="462"/>
                    <a:chOff x="1814" y="853"/>
                    <a:chExt cx="8200" cy="462"/>
                  </a:xfrm>
                </p:grpSpPr>
                <p:sp>
                  <p:nvSpPr>
                    <p:cNvPr id="93" name="文本框 92"/>
                    <p:cNvSpPr txBox="1"/>
                    <p:nvPr/>
                  </p:nvSpPr>
                  <p:spPr>
                    <a:xfrm>
                      <a:off x="1814" y="879"/>
                      <a:ext cx="908" cy="4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p>
                      <a:r>
                        <a:rPr lang="en-US" altLang="zh-CN" sz="1200" b="1"/>
                        <a:t>OS</a:t>
                      </a:r>
                      <a:endParaRPr lang="en-US" altLang="zh-CN" sz="1200" b="1"/>
                    </a:p>
                  </p:txBody>
                </p:sp>
                <p:sp>
                  <p:nvSpPr>
                    <p:cNvPr id="94" name="文本框 93"/>
                    <p:cNvSpPr txBox="1"/>
                    <p:nvPr/>
                  </p:nvSpPr>
                  <p:spPr>
                    <a:xfrm>
                      <a:off x="4137" y="881"/>
                      <a:ext cx="1318" cy="4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p>
                      <a:r>
                        <a:rPr lang="en-US" altLang="zh-CN" sz="1200" b="1"/>
                        <a:t>DSS</a:t>
                      </a:r>
                      <a:endParaRPr lang="en-US" altLang="zh-CN" sz="1200" b="1"/>
                    </a:p>
                  </p:txBody>
                </p:sp>
                <p:sp>
                  <p:nvSpPr>
                    <p:cNvPr id="95" name="文本框 94"/>
                    <p:cNvSpPr txBox="1"/>
                    <p:nvPr/>
                  </p:nvSpPr>
                  <p:spPr>
                    <a:xfrm>
                      <a:off x="6592" y="881"/>
                      <a:ext cx="1243" cy="4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p>
                      <a:r>
                        <a:rPr lang="en-US" altLang="zh-CN" sz="1200" b="1"/>
                        <a:t>DFI</a:t>
                      </a:r>
                      <a:endParaRPr lang="en-US" altLang="zh-CN" sz="1200" b="1"/>
                    </a:p>
                  </p:txBody>
                </p:sp>
                <p:sp>
                  <p:nvSpPr>
                    <p:cNvPr id="96" name="文本框 95"/>
                    <p:cNvSpPr txBox="1"/>
                    <p:nvPr/>
                  </p:nvSpPr>
                  <p:spPr>
                    <a:xfrm>
                      <a:off x="8974" y="853"/>
                      <a:ext cx="1040" cy="4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p>
                      <a:r>
                        <a:rPr lang="en-US" altLang="zh-CN" sz="1200" b="1"/>
                        <a:t>PFI</a:t>
                      </a:r>
                      <a:endParaRPr lang="en-US" altLang="zh-CN" sz="1200" b="1"/>
                    </a:p>
                  </p:txBody>
                </p:sp>
              </p:grpSp>
            </p:grpSp>
            <p:grpSp>
              <p:nvGrpSpPr>
                <p:cNvPr id="321" name="组合 320"/>
                <p:cNvGrpSpPr/>
                <p:nvPr/>
              </p:nvGrpSpPr>
              <p:grpSpPr>
                <a:xfrm>
                  <a:off x="2214" y="5075"/>
                  <a:ext cx="7776" cy="343"/>
                  <a:chOff x="2497" y="1394"/>
                  <a:chExt cx="7776" cy="343"/>
                </a:xfrm>
              </p:grpSpPr>
              <p:pic>
                <p:nvPicPr>
                  <p:cNvPr id="173" name="图片 172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9659" y="1454"/>
                    <a:ext cx="615" cy="275"/>
                  </a:xfrm>
                  <a:prstGeom prst="rect">
                    <a:avLst/>
                  </a:prstGeom>
                </p:spPr>
              </p:pic>
              <p:pic>
                <p:nvPicPr>
                  <p:cNvPr id="174" name="图片 173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442" y="1455"/>
                    <a:ext cx="615" cy="275"/>
                  </a:xfrm>
                  <a:prstGeom prst="rect">
                    <a:avLst/>
                  </a:prstGeom>
                </p:spPr>
              </p:pic>
              <p:pic>
                <p:nvPicPr>
                  <p:cNvPr id="175" name="图片 174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944" y="1394"/>
                    <a:ext cx="615" cy="275"/>
                  </a:xfrm>
                  <a:prstGeom prst="rect">
                    <a:avLst/>
                  </a:prstGeom>
                </p:spPr>
              </p:pic>
              <p:pic>
                <p:nvPicPr>
                  <p:cNvPr id="176" name="图片 175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497" y="1463"/>
                    <a:ext cx="615" cy="275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86" name="组合 385"/>
              <p:cNvGrpSpPr/>
              <p:nvPr/>
            </p:nvGrpSpPr>
            <p:grpSpPr>
              <a:xfrm>
                <a:off x="629" y="8149"/>
                <a:ext cx="9789" cy="3387"/>
                <a:chOff x="629" y="8149"/>
                <a:chExt cx="9789" cy="3387"/>
              </a:xfrm>
            </p:grpSpPr>
            <p:grpSp>
              <p:nvGrpSpPr>
                <p:cNvPr id="380" name="组合 379"/>
                <p:cNvGrpSpPr/>
                <p:nvPr/>
              </p:nvGrpSpPr>
              <p:grpSpPr>
                <a:xfrm>
                  <a:off x="629" y="8504"/>
                  <a:ext cx="9789" cy="3032"/>
                  <a:chOff x="629" y="8504"/>
                  <a:chExt cx="9789" cy="3032"/>
                </a:xfrm>
              </p:grpSpPr>
              <p:grpSp>
                <p:nvGrpSpPr>
                  <p:cNvPr id="318" name="组合 317"/>
                  <p:cNvGrpSpPr/>
                  <p:nvPr/>
                </p:nvGrpSpPr>
                <p:grpSpPr>
                  <a:xfrm>
                    <a:off x="629" y="8504"/>
                    <a:ext cx="9789" cy="3032"/>
                    <a:chOff x="629" y="8504"/>
                    <a:chExt cx="9789" cy="3032"/>
                  </a:xfrm>
                </p:grpSpPr>
                <p:grpSp>
                  <p:nvGrpSpPr>
                    <p:cNvPr id="219" name="组合 218"/>
                    <p:cNvGrpSpPr/>
                    <p:nvPr/>
                  </p:nvGrpSpPr>
                  <p:grpSpPr>
                    <a:xfrm>
                      <a:off x="629" y="8504"/>
                      <a:ext cx="9789" cy="3032"/>
                      <a:chOff x="629" y="8504"/>
                      <a:chExt cx="9789" cy="3032"/>
                    </a:xfrm>
                  </p:grpSpPr>
                  <p:grpSp>
                    <p:nvGrpSpPr>
                      <p:cNvPr id="210" name="组合 209"/>
                      <p:cNvGrpSpPr/>
                      <p:nvPr/>
                    </p:nvGrpSpPr>
                    <p:grpSpPr>
                      <a:xfrm>
                        <a:off x="5402" y="8511"/>
                        <a:ext cx="2403" cy="3025"/>
                        <a:chOff x="5402" y="8511"/>
                        <a:chExt cx="2403" cy="3370"/>
                      </a:xfrm>
                    </p:grpSpPr>
                    <p:grpSp>
                      <p:nvGrpSpPr>
                        <p:cNvPr id="209" name="组合 208"/>
                        <p:cNvGrpSpPr/>
                        <p:nvPr/>
                      </p:nvGrpSpPr>
                      <p:grpSpPr>
                        <a:xfrm>
                          <a:off x="5402" y="8511"/>
                          <a:ext cx="2216" cy="3370"/>
                          <a:chOff x="7413" y="7076"/>
                          <a:chExt cx="7850" cy="6420"/>
                        </a:xfrm>
                      </p:grpSpPr>
                      <p:pic>
                        <p:nvPicPr>
                          <p:cNvPr id="207" name="图片 20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7413" y="7076"/>
                            <a:ext cx="7850" cy="569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08" name="图片 20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7413" y="12819"/>
                            <a:ext cx="7705" cy="677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196" name="文本框 195"/>
                        <p:cNvSpPr txBox="1"/>
                        <p:nvPr/>
                      </p:nvSpPr>
                      <p:spPr>
                        <a:xfrm>
                          <a:off x="5618" y="10892"/>
                          <a:ext cx="2187" cy="48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p-value</a:t>
                          </a:r>
                          <a:r>
                            <a:rPr lang="en-US" sz="1200" b="1"/>
                            <a:t>=0.1104</a:t>
                          </a:r>
                          <a:endParaRPr lang="en-US" sz="1200" b="1"/>
                        </a:p>
                      </p:txBody>
                    </p:sp>
                  </p:grpSp>
                  <p:grpSp>
                    <p:nvGrpSpPr>
                      <p:cNvPr id="202" name="组合 201"/>
                      <p:cNvGrpSpPr/>
                      <p:nvPr/>
                    </p:nvGrpSpPr>
                    <p:grpSpPr>
                      <a:xfrm>
                        <a:off x="629" y="8629"/>
                        <a:ext cx="2433" cy="2901"/>
                        <a:chOff x="729" y="8949"/>
                        <a:chExt cx="2433" cy="2901"/>
                      </a:xfrm>
                    </p:grpSpPr>
                    <p:grpSp>
                      <p:nvGrpSpPr>
                        <p:cNvPr id="201" name="组合 200"/>
                        <p:cNvGrpSpPr/>
                        <p:nvPr/>
                      </p:nvGrpSpPr>
                      <p:grpSpPr>
                        <a:xfrm>
                          <a:off x="729" y="8949"/>
                          <a:ext cx="2271" cy="2901"/>
                          <a:chOff x="7438" y="6233"/>
                          <a:chExt cx="7875" cy="7403"/>
                        </a:xfrm>
                      </p:grpSpPr>
                      <p:pic>
                        <p:nvPicPr>
                          <p:cNvPr id="199" name="图片 19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7438" y="6233"/>
                            <a:ext cx="7801" cy="6604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00" name="图片 19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7468" y="12726"/>
                            <a:ext cx="7845" cy="91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198" name="文本框 197"/>
                        <p:cNvSpPr txBox="1"/>
                        <p:nvPr/>
                      </p:nvSpPr>
                      <p:spPr>
                        <a:xfrm>
                          <a:off x="975" y="10936"/>
                          <a:ext cx="2187" cy="4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p-value</a:t>
                          </a:r>
                          <a:r>
                            <a:rPr lang="en-US" sz="1200" b="1"/>
                            <a:t>= 0.1458</a:t>
                          </a:r>
                          <a:endParaRPr lang="en-US" sz="1200" b="1"/>
                        </a:p>
                      </p:txBody>
                    </p:sp>
                  </p:grpSp>
                  <p:grpSp>
                    <p:nvGrpSpPr>
                      <p:cNvPr id="206" name="组合 205"/>
                      <p:cNvGrpSpPr/>
                      <p:nvPr/>
                    </p:nvGrpSpPr>
                    <p:grpSpPr>
                      <a:xfrm>
                        <a:off x="2998" y="8551"/>
                        <a:ext cx="2310" cy="2946"/>
                        <a:chOff x="3138" y="8731"/>
                        <a:chExt cx="2310" cy="2946"/>
                      </a:xfrm>
                    </p:grpSpPr>
                    <p:grpSp>
                      <p:nvGrpSpPr>
                        <p:cNvPr id="205" name="组合 204"/>
                        <p:cNvGrpSpPr/>
                        <p:nvPr/>
                      </p:nvGrpSpPr>
                      <p:grpSpPr>
                        <a:xfrm>
                          <a:off x="3138" y="8731"/>
                          <a:ext cx="2102" cy="2946"/>
                          <a:chOff x="7415" y="6646"/>
                          <a:chExt cx="7957" cy="6500"/>
                        </a:xfrm>
                      </p:grpSpPr>
                      <p:pic>
                        <p:nvPicPr>
                          <p:cNvPr id="203" name="图片 20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7415" y="6646"/>
                            <a:ext cx="7841" cy="5763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04" name="图片 20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7508" y="12296"/>
                            <a:ext cx="7864" cy="85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197" name="文本框 196"/>
                        <p:cNvSpPr txBox="1"/>
                        <p:nvPr/>
                      </p:nvSpPr>
                      <p:spPr>
                        <a:xfrm>
                          <a:off x="3261" y="10825"/>
                          <a:ext cx="2187" cy="4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p-value</a:t>
                          </a:r>
                          <a:r>
                            <a:rPr lang="en-US" sz="1200" b="1"/>
                            <a:t>= 0.05485</a:t>
                          </a:r>
                          <a:endParaRPr lang="en-US" sz="1200" b="1"/>
                        </a:p>
                      </p:txBody>
                    </p:sp>
                  </p:grpSp>
                  <p:grpSp>
                    <p:nvGrpSpPr>
                      <p:cNvPr id="218" name="组合 217"/>
                      <p:cNvGrpSpPr/>
                      <p:nvPr/>
                    </p:nvGrpSpPr>
                    <p:grpSpPr>
                      <a:xfrm>
                        <a:off x="8031" y="8504"/>
                        <a:ext cx="2387" cy="3024"/>
                        <a:chOff x="8031" y="8504"/>
                        <a:chExt cx="2387" cy="3024"/>
                      </a:xfrm>
                    </p:grpSpPr>
                    <p:grpSp>
                      <p:nvGrpSpPr>
                        <p:cNvPr id="214" name="组合 213"/>
                        <p:cNvGrpSpPr/>
                        <p:nvPr/>
                      </p:nvGrpSpPr>
                      <p:grpSpPr>
                        <a:xfrm>
                          <a:off x="8031" y="8504"/>
                          <a:ext cx="1907" cy="3024"/>
                          <a:chOff x="7438" y="7086"/>
                          <a:chExt cx="7800" cy="6584"/>
                        </a:xfrm>
                      </p:grpSpPr>
                      <p:pic>
                        <p:nvPicPr>
                          <p:cNvPr id="215" name="图片 21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5"/>
                          <a:stretch>
                            <a:fillRect/>
                          </a:stretch>
                        </p:blipFill>
                        <p:spPr>
                          <a:xfrm>
                            <a:off x="7438" y="7086"/>
                            <a:ext cx="7800" cy="567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16" name="图片 21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6"/>
                          <a:stretch>
                            <a:fillRect/>
                          </a:stretch>
                        </p:blipFill>
                        <p:spPr>
                          <a:xfrm>
                            <a:off x="7468" y="12820"/>
                            <a:ext cx="7690" cy="85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217" name="文本框 216"/>
                        <p:cNvSpPr txBox="1"/>
                        <p:nvPr/>
                      </p:nvSpPr>
                      <p:spPr>
                        <a:xfrm>
                          <a:off x="8231" y="10585"/>
                          <a:ext cx="2187" cy="4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p-value</a:t>
                          </a:r>
                          <a:r>
                            <a:rPr lang="en-US" sz="1200" b="1"/>
                            <a:t>= 0.2394</a:t>
                          </a:r>
                          <a:endParaRPr lang="en-US" sz="1200" b="1"/>
                        </a:p>
                      </p:txBody>
                    </p:sp>
                  </p:grpSp>
                </p:grpSp>
                <p:pic>
                  <p:nvPicPr>
                    <p:cNvPr id="316" name="图片 315"/>
                    <p:cNvPicPr>
                      <a:picLocks noChangeAspect="1"/>
                    </p:cNvPicPr>
                    <p:nvPr/>
                  </p:nvPicPr>
                  <p:blipFill>
                    <a:blip r:embed="rId27"/>
                    <a:stretch>
                      <a:fillRect/>
                    </a:stretch>
                  </p:blipFill>
                  <p:spPr>
                    <a:xfrm>
                      <a:off x="9334" y="8551"/>
                      <a:ext cx="740" cy="35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13" name="组合 212"/>
                  <p:cNvGrpSpPr/>
                  <p:nvPr/>
                </p:nvGrpSpPr>
                <p:grpSpPr>
                  <a:xfrm rot="0">
                    <a:off x="7757" y="8611"/>
                    <a:ext cx="2461" cy="2885"/>
                    <a:chOff x="7438" y="7086"/>
                    <a:chExt cx="7800" cy="6281"/>
                  </a:xfrm>
                </p:grpSpPr>
                <p:pic>
                  <p:nvPicPr>
                    <p:cNvPr id="211" name="图片 210"/>
                    <p:cNvPicPr>
                      <a:picLocks noChangeAspect="1"/>
                    </p:cNvPicPr>
                    <p:nvPr/>
                  </p:nvPicPr>
                  <p:blipFill>
                    <a:blip r:embed="rId25"/>
                    <a:stretch>
                      <a:fillRect/>
                    </a:stretch>
                  </p:blipFill>
                  <p:spPr>
                    <a:xfrm>
                      <a:off x="7438" y="7086"/>
                      <a:ext cx="7800" cy="567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12" name="图片 211"/>
                    <p:cNvPicPr>
                      <a:picLocks noChangeAspect="1"/>
                    </p:cNvPicPr>
                    <p:nvPr/>
                  </p:nvPicPr>
                  <p:blipFill>
                    <a:blip r:embed="rId26"/>
                    <a:stretch>
                      <a:fillRect/>
                    </a:stretch>
                  </p:blipFill>
                  <p:spPr>
                    <a:xfrm>
                      <a:off x="7467" y="12733"/>
                      <a:ext cx="7689" cy="63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75" name="组合 374"/>
                  <p:cNvGrpSpPr/>
                  <p:nvPr/>
                </p:nvGrpSpPr>
                <p:grpSpPr>
                  <a:xfrm>
                    <a:off x="2206" y="8663"/>
                    <a:ext cx="7782" cy="373"/>
                    <a:chOff x="2561" y="1428"/>
                    <a:chExt cx="7782" cy="373"/>
                  </a:xfrm>
                </p:grpSpPr>
                <p:pic>
                  <p:nvPicPr>
                    <p:cNvPr id="376" name="图片 375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9728" y="1526"/>
                      <a:ext cx="615" cy="2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7" name="图片 376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7530" y="1519"/>
                      <a:ext cx="615" cy="2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8" name="图片 377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5052" y="1428"/>
                      <a:ext cx="615" cy="2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9" name="图片 378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2561" y="1495"/>
                      <a:ext cx="615" cy="275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385" name="组合 384"/>
                <p:cNvGrpSpPr/>
                <p:nvPr/>
              </p:nvGrpSpPr>
              <p:grpSpPr>
                <a:xfrm>
                  <a:off x="1444" y="8149"/>
                  <a:ext cx="8200" cy="462"/>
                  <a:chOff x="1444" y="8149"/>
                  <a:chExt cx="8200" cy="462"/>
                </a:xfrm>
              </p:grpSpPr>
              <p:sp>
                <p:nvSpPr>
                  <p:cNvPr id="381" name="文本框 380"/>
                  <p:cNvSpPr txBox="1"/>
                  <p:nvPr/>
                </p:nvSpPr>
                <p:spPr>
                  <a:xfrm>
                    <a:off x="1444" y="8175"/>
                    <a:ext cx="908" cy="434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r>
                      <a:rPr lang="en-US" altLang="zh-CN" sz="1200" b="1"/>
                      <a:t>OS</a:t>
                    </a:r>
                    <a:endParaRPr lang="en-US" altLang="zh-CN" sz="1200" b="1"/>
                  </a:p>
                </p:txBody>
              </p:sp>
              <p:sp>
                <p:nvSpPr>
                  <p:cNvPr id="382" name="文本框 381"/>
                  <p:cNvSpPr txBox="1"/>
                  <p:nvPr/>
                </p:nvSpPr>
                <p:spPr>
                  <a:xfrm>
                    <a:off x="3767" y="8177"/>
                    <a:ext cx="1318" cy="434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r>
                      <a:rPr lang="en-US" altLang="zh-CN" sz="1200" b="1"/>
                      <a:t>DSS</a:t>
                    </a:r>
                    <a:endParaRPr lang="en-US" altLang="zh-CN" sz="1200" b="1"/>
                  </a:p>
                </p:txBody>
              </p:sp>
              <p:sp>
                <p:nvSpPr>
                  <p:cNvPr id="383" name="文本框 382"/>
                  <p:cNvSpPr txBox="1"/>
                  <p:nvPr/>
                </p:nvSpPr>
                <p:spPr>
                  <a:xfrm>
                    <a:off x="6222" y="8177"/>
                    <a:ext cx="1243" cy="434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r>
                      <a:rPr lang="en-US" altLang="zh-CN" sz="1200" b="1"/>
                      <a:t>DFI</a:t>
                    </a:r>
                    <a:endParaRPr lang="en-US" altLang="zh-CN" sz="1200" b="1"/>
                  </a:p>
                </p:txBody>
              </p:sp>
              <p:sp>
                <p:nvSpPr>
                  <p:cNvPr id="384" name="文本框 383"/>
                  <p:cNvSpPr txBox="1"/>
                  <p:nvPr/>
                </p:nvSpPr>
                <p:spPr>
                  <a:xfrm>
                    <a:off x="8604" y="8149"/>
                    <a:ext cx="1040" cy="434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r>
                      <a:rPr lang="en-US" altLang="zh-CN" sz="1200" b="1"/>
                      <a:t>PFI</a:t>
                    </a:r>
                    <a:endParaRPr lang="en-US" altLang="zh-CN" sz="1200" b="1"/>
                  </a:p>
                </p:txBody>
              </p:sp>
            </p:grpSp>
          </p:grpSp>
          <p:grpSp>
            <p:nvGrpSpPr>
              <p:cNvPr id="415" name="组合 414"/>
              <p:cNvGrpSpPr/>
              <p:nvPr/>
            </p:nvGrpSpPr>
            <p:grpSpPr>
              <a:xfrm>
                <a:off x="641" y="11918"/>
                <a:ext cx="9577" cy="3037"/>
                <a:chOff x="641" y="11918"/>
                <a:chExt cx="9577" cy="3037"/>
              </a:xfrm>
            </p:grpSpPr>
            <p:grpSp>
              <p:nvGrpSpPr>
                <p:cNvPr id="360" name="组合 359"/>
                <p:cNvGrpSpPr/>
                <p:nvPr/>
              </p:nvGrpSpPr>
              <p:grpSpPr>
                <a:xfrm>
                  <a:off x="641" y="11918"/>
                  <a:ext cx="9577" cy="3037"/>
                  <a:chOff x="641" y="11918"/>
                  <a:chExt cx="9577" cy="3037"/>
                </a:xfrm>
              </p:grpSpPr>
              <p:grpSp>
                <p:nvGrpSpPr>
                  <p:cNvPr id="235" name="组合 234"/>
                  <p:cNvGrpSpPr/>
                  <p:nvPr/>
                </p:nvGrpSpPr>
                <p:grpSpPr>
                  <a:xfrm>
                    <a:off x="7857" y="12188"/>
                    <a:ext cx="2361" cy="2604"/>
                    <a:chOff x="7857" y="12188"/>
                    <a:chExt cx="2361" cy="2604"/>
                  </a:xfrm>
                </p:grpSpPr>
                <p:grpSp>
                  <p:nvGrpSpPr>
                    <p:cNvPr id="234" name="组合 233"/>
                    <p:cNvGrpSpPr/>
                    <p:nvPr/>
                  </p:nvGrpSpPr>
                  <p:grpSpPr>
                    <a:xfrm>
                      <a:off x="7857" y="12188"/>
                      <a:ext cx="2304" cy="2604"/>
                      <a:chOff x="7423" y="7121"/>
                      <a:chExt cx="7954" cy="6464"/>
                    </a:xfrm>
                  </p:grpSpPr>
                  <p:pic>
                    <p:nvPicPr>
                      <p:cNvPr id="232" name="图片 231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423" y="7121"/>
                        <a:ext cx="7830" cy="56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33" name="图片 232"/>
                      <p:cNvPicPr>
                        <a:picLocks noChangeAspect="1"/>
                      </p:cNvPicPr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595" y="12705"/>
                        <a:ext cx="7783" cy="88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91" name="文本框 190"/>
                    <p:cNvSpPr txBox="1"/>
                    <p:nvPr/>
                  </p:nvSpPr>
                  <p:spPr>
                    <a:xfrm>
                      <a:off x="8031" y="13958"/>
                      <a:ext cx="2187" cy="4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p>
                      <a:r>
                        <a:rPr lang="en-US" altLang="zh-CN" sz="1200" b="1"/>
                        <a:t>p-value</a:t>
                      </a:r>
                      <a:r>
                        <a:rPr lang="en-US" sz="1200" b="1"/>
                        <a:t>=0.4116</a:t>
                      </a:r>
                      <a:endParaRPr lang="en-US" sz="1200" b="1"/>
                    </a:p>
                  </p:txBody>
                </p:sp>
              </p:grpSp>
              <p:grpSp>
                <p:nvGrpSpPr>
                  <p:cNvPr id="231" name="组合 230"/>
                  <p:cNvGrpSpPr/>
                  <p:nvPr/>
                </p:nvGrpSpPr>
                <p:grpSpPr>
                  <a:xfrm>
                    <a:off x="5361" y="12175"/>
                    <a:ext cx="2444" cy="2738"/>
                    <a:chOff x="5361" y="12175"/>
                    <a:chExt cx="2444" cy="2738"/>
                  </a:xfrm>
                </p:grpSpPr>
                <p:grpSp>
                  <p:nvGrpSpPr>
                    <p:cNvPr id="230" name="组合 229"/>
                    <p:cNvGrpSpPr/>
                    <p:nvPr/>
                  </p:nvGrpSpPr>
                  <p:grpSpPr>
                    <a:xfrm>
                      <a:off x="5361" y="12175"/>
                      <a:ext cx="2296" cy="2738"/>
                      <a:chOff x="7408" y="7081"/>
                      <a:chExt cx="7860" cy="6550"/>
                    </a:xfrm>
                  </p:grpSpPr>
                  <p:pic>
                    <p:nvPicPr>
                      <p:cNvPr id="228" name="图片 227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423" y="7081"/>
                        <a:ext cx="7830" cy="568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29" name="图片 228"/>
                      <p:cNvPicPr>
                        <a:picLocks noChangeAspect="1"/>
                      </p:cNvPicPr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408" y="12761"/>
                        <a:ext cx="7861" cy="87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92" name="文本框 191"/>
                    <p:cNvSpPr txBox="1"/>
                    <p:nvPr/>
                  </p:nvSpPr>
                  <p:spPr>
                    <a:xfrm>
                      <a:off x="5618" y="13958"/>
                      <a:ext cx="2187" cy="4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p>
                      <a:r>
                        <a:rPr lang="en-US" altLang="zh-CN" sz="1200" b="1"/>
                        <a:t>p-value</a:t>
                      </a:r>
                      <a:r>
                        <a:rPr lang="en-US" sz="1200" b="1"/>
                        <a:t>= 0.1747</a:t>
                      </a:r>
                      <a:endParaRPr lang="en-US" sz="1200" b="1"/>
                    </a:p>
                  </p:txBody>
                </p:sp>
              </p:grpSp>
              <p:grpSp>
                <p:nvGrpSpPr>
                  <p:cNvPr id="227" name="组合 226"/>
                  <p:cNvGrpSpPr/>
                  <p:nvPr/>
                </p:nvGrpSpPr>
                <p:grpSpPr>
                  <a:xfrm>
                    <a:off x="2900" y="12189"/>
                    <a:ext cx="2425" cy="2743"/>
                    <a:chOff x="2900" y="12189"/>
                    <a:chExt cx="2425" cy="2743"/>
                  </a:xfrm>
                </p:grpSpPr>
                <p:grpSp>
                  <p:nvGrpSpPr>
                    <p:cNvPr id="226" name="组合 225"/>
                    <p:cNvGrpSpPr/>
                    <p:nvPr/>
                  </p:nvGrpSpPr>
                  <p:grpSpPr>
                    <a:xfrm>
                      <a:off x="2900" y="12189"/>
                      <a:ext cx="2108" cy="2743"/>
                      <a:chOff x="7423" y="7026"/>
                      <a:chExt cx="7830" cy="6640"/>
                    </a:xfrm>
                  </p:grpSpPr>
                  <p:pic>
                    <p:nvPicPr>
                      <p:cNvPr id="224" name="图片 223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423" y="7026"/>
                        <a:ext cx="7830" cy="579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25" name="图片 224"/>
                      <p:cNvPicPr>
                        <a:picLocks noChangeAspect="1"/>
                      </p:cNvPicPr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468" y="12736"/>
                        <a:ext cx="7731" cy="93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93" name="文本框 192"/>
                    <p:cNvSpPr txBox="1"/>
                    <p:nvPr/>
                  </p:nvSpPr>
                  <p:spPr>
                    <a:xfrm>
                      <a:off x="3138" y="13998"/>
                      <a:ext cx="2187" cy="4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p>
                      <a:r>
                        <a:rPr lang="en-US" altLang="zh-CN" sz="1200" b="1"/>
                        <a:t>p-value</a:t>
                      </a:r>
                      <a:r>
                        <a:rPr lang="en-US" sz="1200" b="1"/>
                        <a:t>= 0.6776</a:t>
                      </a:r>
                      <a:endParaRPr lang="en-US" sz="1200" b="1"/>
                    </a:p>
                  </p:txBody>
                </p:sp>
              </p:grpSp>
              <p:grpSp>
                <p:nvGrpSpPr>
                  <p:cNvPr id="223" name="组合 222"/>
                  <p:cNvGrpSpPr/>
                  <p:nvPr/>
                </p:nvGrpSpPr>
                <p:grpSpPr>
                  <a:xfrm>
                    <a:off x="641" y="12175"/>
                    <a:ext cx="2497" cy="2780"/>
                    <a:chOff x="641" y="12175"/>
                    <a:chExt cx="2497" cy="2780"/>
                  </a:xfrm>
                </p:grpSpPr>
                <p:grpSp>
                  <p:nvGrpSpPr>
                    <p:cNvPr id="222" name="组合 221"/>
                    <p:cNvGrpSpPr/>
                    <p:nvPr/>
                  </p:nvGrpSpPr>
                  <p:grpSpPr>
                    <a:xfrm>
                      <a:off x="641" y="12175"/>
                      <a:ext cx="2277" cy="2780"/>
                      <a:chOff x="7411" y="7056"/>
                      <a:chExt cx="7854" cy="6590"/>
                    </a:xfrm>
                  </p:grpSpPr>
                  <p:pic>
                    <p:nvPicPr>
                      <p:cNvPr id="220" name="图片 219"/>
                      <p:cNvPicPr>
                        <a:picLocks noChangeAspect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428" y="7056"/>
                        <a:ext cx="7820" cy="57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21" name="图片 220"/>
                      <p:cNvPicPr>
                        <a:picLocks noChangeAspect="1"/>
                      </p:cNvPicPr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411" y="12746"/>
                        <a:ext cx="7855" cy="90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94" name="文本框 193"/>
                    <p:cNvSpPr txBox="1"/>
                    <p:nvPr/>
                  </p:nvSpPr>
                  <p:spPr>
                    <a:xfrm>
                      <a:off x="951" y="14081"/>
                      <a:ext cx="2187" cy="4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p>
                      <a:r>
                        <a:rPr lang="en-US" altLang="zh-CN" sz="1200" b="1"/>
                        <a:t>p-value</a:t>
                      </a:r>
                      <a:r>
                        <a:rPr lang="en-US" sz="1200" b="1"/>
                        <a:t>= 0.4999</a:t>
                      </a:r>
                      <a:endParaRPr lang="en-US" sz="1200" b="1"/>
                    </a:p>
                  </p:txBody>
                </p:sp>
              </p:grpSp>
              <p:grpSp>
                <p:nvGrpSpPr>
                  <p:cNvPr id="351" name="组合 350"/>
                  <p:cNvGrpSpPr/>
                  <p:nvPr/>
                </p:nvGrpSpPr>
                <p:grpSpPr>
                  <a:xfrm>
                    <a:off x="1397" y="11918"/>
                    <a:ext cx="8306" cy="480"/>
                    <a:chOff x="12274" y="4910"/>
                    <a:chExt cx="8306" cy="480"/>
                  </a:xfrm>
                </p:grpSpPr>
                <p:sp>
                  <p:nvSpPr>
                    <p:cNvPr id="352" name="文本框 351"/>
                    <p:cNvSpPr txBox="1"/>
                    <p:nvPr/>
                  </p:nvSpPr>
                  <p:spPr>
                    <a:xfrm>
                      <a:off x="12274" y="4946"/>
                      <a:ext cx="908" cy="4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p>
                      <a:r>
                        <a:rPr lang="en-US" altLang="zh-CN" sz="1200" b="1"/>
                        <a:t>OS</a:t>
                      </a:r>
                      <a:endParaRPr lang="en-US" altLang="zh-CN" sz="1200" b="1"/>
                    </a:p>
                  </p:txBody>
                </p:sp>
                <p:sp>
                  <p:nvSpPr>
                    <p:cNvPr id="353" name="文本框 352"/>
                    <p:cNvSpPr txBox="1"/>
                    <p:nvPr/>
                  </p:nvSpPr>
                  <p:spPr>
                    <a:xfrm>
                      <a:off x="14988" y="4946"/>
                      <a:ext cx="1318" cy="4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p>
                      <a:r>
                        <a:rPr lang="en-US" altLang="zh-CN" sz="1200" b="1"/>
                        <a:t>DSS</a:t>
                      </a:r>
                      <a:endParaRPr lang="en-US" altLang="zh-CN" sz="1200" b="1"/>
                    </a:p>
                  </p:txBody>
                </p:sp>
                <p:sp>
                  <p:nvSpPr>
                    <p:cNvPr id="354" name="文本框 353"/>
                    <p:cNvSpPr txBox="1"/>
                    <p:nvPr/>
                  </p:nvSpPr>
                  <p:spPr>
                    <a:xfrm>
                      <a:off x="17341" y="4910"/>
                      <a:ext cx="1243" cy="4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p>
                      <a:r>
                        <a:rPr lang="en-US" altLang="zh-CN" sz="1200" b="1"/>
                        <a:t>DFI</a:t>
                      </a:r>
                      <a:endParaRPr lang="en-US" altLang="zh-CN" sz="1200" b="1"/>
                    </a:p>
                  </p:txBody>
                </p:sp>
                <p:sp>
                  <p:nvSpPr>
                    <p:cNvPr id="355" name="文本框 354"/>
                    <p:cNvSpPr txBox="1"/>
                    <p:nvPr/>
                  </p:nvSpPr>
                  <p:spPr>
                    <a:xfrm>
                      <a:off x="19540" y="4956"/>
                      <a:ext cx="1040" cy="4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p>
                      <a:r>
                        <a:rPr lang="en-US" altLang="zh-CN" sz="1200" b="1"/>
                        <a:t>PFI</a:t>
                      </a:r>
                      <a:endParaRPr lang="en-US" altLang="zh-CN" sz="1200" b="1"/>
                    </a:p>
                  </p:txBody>
                </p:sp>
              </p:grpSp>
            </p:grpSp>
            <p:grpSp>
              <p:nvGrpSpPr>
                <p:cNvPr id="391" name="组合 390"/>
                <p:cNvGrpSpPr/>
                <p:nvPr/>
              </p:nvGrpSpPr>
              <p:grpSpPr>
                <a:xfrm>
                  <a:off x="2206" y="12275"/>
                  <a:ext cx="7782" cy="388"/>
                  <a:chOff x="2406" y="8668"/>
                  <a:chExt cx="7782" cy="388"/>
                </a:xfrm>
              </p:grpSpPr>
              <p:pic>
                <p:nvPicPr>
                  <p:cNvPr id="387" name="图片 386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9573" y="8781"/>
                    <a:ext cx="615" cy="275"/>
                  </a:xfrm>
                  <a:prstGeom prst="rect">
                    <a:avLst/>
                  </a:prstGeom>
                </p:spPr>
              </p:pic>
              <p:pic>
                <p:nvPicPr>
                  <p:cNvPr id="388" name="图片 387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375" y="8747"/>
                    <a:ext cx="615" cy="275"/>
                  </a:xfrm>
                  <a:prstGeom prst="rect">
                    <a:avLst/>
                  </a:prstGeom>
                </p:spPr>
              </p:pic>
              <p:pic>
                <p:nvPicPr>
                  <p:cNvPr id="389" name="图片 388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897" y="8683"/>
                    <a:ext cx="615" cy="275"/>
                  </a:xfrm>
                  <a:prstGeom prst="rect">
                    <a:avLst/>
                  </a:prstGeom>
                </p:spPr>
              </p:pic>
              <p:pic>
                <p:nvPicPr>
                  <p:cNvPr id="390" name="图片 389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406" y="8668"/>
                    <a:ext cx="615" cy="275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14" name="组合 413"/>
              <p:cNvGrpSpPr/>
              <p:nvPr/>
            </p:nvGrpSpPr>
            <p:grpSpPr>
              <a:xfrm>
                <a:off x="708" y="15391"/>
                <a:ext cx="9648" cy="2517"/>
                <a:chOff x="708" y="15391"/>
                <a:chExt cx="9648" cy="2517"/>
              </a:xfrm>
            </p:grpSpPr>
            <p:grpSp>
              <p:nvGrpSpPr>
                <p:cNvPr id="367" name="组合 366"/>
                <p:cNvGrpSpPr/>
                <p:nvPr/>
              </p:nvGrpSpPr>
              <p:grpSpPr>
                <a:xfrm>
                  <a:off x="708" y="15391"/>
                  <a:ext cx="9648" cy="2517"/>
                  <a:chOff x="708" y="15391"/>
                  <a:chExt cx="9648" cy="2517"/>
                </a:xfrm>
              </p:grpSpPr>
              <p:grpSp>
                <p:nvGrpSpPr>
                  <p:cNvPr id="277" name="组合 276"/>
                  <p:cNvGrpSpPr/>
                  <p:nvPr/>
                </p:nvGrpSpPr>
                <p:grpSpPr>
                  <a:xfrm>
                    <a:off x="5325" y="15391"/>
                    <a:ext cx="2432" cy="2506"/>
                    <a:chOff x="5325" y="15391"/>
                    <a:chExt cx="2432" cy="2506"/>
                  </a:xfrm>
                </p:grpSpPr>
                <p:grpSp>
                  <p:nvGrpSpPr>
                    <p:cNvPr id="273" name="组合 272"/>
                    <p:cNvGrpSpPr/>
                    <p:nvPr/>
                  </p:nvGrpSpPr>
                  <p:grpSpPr>
                    <a:xfrm>
                      <a:off x="5325" y="15391"/>
                      <a:ext cx="2332" cy="2506"/>
                      <a:chOff x="7438" y="7041"/>
                      <a:chExt cx="7800" cy="6370"/>
                    </a:xfrm>
                  </p:grpSpPr>
                  <p:pic>
                    <p:nvPicPr>
                      <p:cNvPr id="271" name="图片 270"/>
                      <p:cNvPicPr>
                        <a:picLocks noChangeAspect="1"/>
                      </p:cNvPicPr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438" y="7041"/>
                        <a:ext cx="7800" cy="576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72" name="图片 271"/>
                      <p:cNvPicPr>
                        <a:picLocks noChangeAspect="1"/>
                      </p:cNvPicPr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618" y="12801"/>
                        <a:ext cx="7527" cy="61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276" name="文本框 275"/>
                    <p:cNvSpPr txBox="1"/>
                    <p:nvPr/>
                  </p:nvSpPr>
                  <p:spPr>
                    <a:xfrm>
                      <a:off x="5570" y="17096"/>
                      <a:ext cx="2187" cy="4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p>
                      <a:r>
                        <a:rPr lang="en-US" altLang="zh-CN" sz="1200" b="1"/>
                        <a:t>p-value</a:t>
                      </a:r>
                      <a:r>
                        <a:rPr lang="en-US" sz="1200" b="1"/>
                        <a:t>= ∅</a:t>
                      </a:r>
                      <a:endParaRPr lang="en-US" sz="1200" b="1"/>
                    </a:p>
                  </p:txBody>
                </p:sp>
              </p:grpSp>
              <p:grpSp>
                <p:nvGrpSpPr>
                  <p:cNvPr id="270" name="组合 269"/>
                  <p:cNvGrpSpPr/>
                  <p:nvPr/>
                </p:nvGrpSpPr>
                <p:grpSpPr>
                  <a:xfrm>
                    <a:off x="2998" y="15448"/>
                    <a:ext cx="2446" cy="2449"/>
                    <a:chOff x="2998" y="15448"/>
                    <a:chExt cx="2383" cy="2449"/>
                  </a:xfrm>
                </p:grpSpPr>
                <p:grpSp>
                  <p:nvGrpSpPr>
                    <p:cNvPr id="269" name="组合 268"/>
                    <p:cNvGrpSpPr/>
                    <p:nvPr/>
                  </p:nvGrpSpPr>
                  <p:grpSpPr>
                    <a:xfrm>
                      <a:off x="2998" y="15448"/>
                      <a:ext cx="2015" cy="2449"/>
                      <a:chOff x="7433" y="7076"/>
                      <a:chExt cx="7887" cy="6300"/>
                    </a:xfrm>
                  </p:grpSpPr>
                  <p:pic>
                    <p:nvPicPr>
                      <p:cNvPr id="267" name="图片 266"/>
                      <p:cNvPicPr>
                        <a:picLocks noChangeAspect="1"/>
                      </p:cNvPicPr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7433" y="7076"/>
                        <a:ext cx="7810" cy="569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68" name="图片 267"/>
                      <p:cNvPicPr>
                        <a:picLocks noChangeAspect="1"/>
                      </p:cNvPicPr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468" y="12766"/>
                        <a:ext cx="7852" cy="61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244" name="文本框 243"/>
                    <p:cNvSpPr txBox="1"/>
                    <p:nvPr/>
                  </p:nvSpPr>
                  <p:spPr>
                    <a:xfrm>
                      <a:off x="3194" y="17096"/>
                      <a:ext cx="2187" cy="4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p>
                      <a:r>
                        <a:rPr lang="en-US" altLang="zh-CN" sz="1200" b="1"/>
                        <a:t>p-value</a:t>
                      </a:r>
                      <a:r>
                        <a:rPr lang="en-US" sz="1200" b="1"/>
                        <a:t>= ∅</a:t>
                      </a:r>
                      <a:endParaRPr lang="en-US" sz="1200" b="1"/>
                    </a:p>
                  </p:txBody>
                </p:sp>
              </p:grpSp>
              <p:grpSp>
                <p:nvGrpSpPr>
                  <p:cNvPr id="266" name="组合 265"/>
                  <p:cNvGrpSpPr/>
                  <p:nvPr/>
                </p:nvGrpSpPr>
                <p:grpSpPr>
                  <a:xfrm>
                    <a:off x="708" y="15448"/>
                    <a:ext cx="2475" cy="2411"/>
                    <a:chOff x="708" y="15448"/>
                    <a:chExt cx="2475" cy="2411"/>
                  </a:xfrm>
                </p:grpSpPr>
                <p:grpSp>
                  <p:nvGrpSpPr>
                    <p:cNvPr id="265" name="组合 264"/>
                    <p:cNvGrpSpPr/>
                    <p:nvPr/>
                  </p:nvGrpSpPr>
                  <p:grpSpPr>
                    <a:xfrm>
                      <a:off x="708" y="15448"/>
                      <a:ext cx="2186" cy="2411"/>
                      <a:chOff x="7393" y="7076"/>
                      <a:chExt cx="7850" cy="6250"/>
                    </a:xfrm>
                  </p:grpSpPr>
                  <p:pic>
                    <p:nvPicPr>
                      <p:cNvPr id="263" name="图片 262"/>
                      <p:cNvPicPr>
                        <a:picLocks noChangeAspect="1"/>
                      </p:cNvPicPr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7433" y="7076"/>
                        <a:ext cx="7810" cy="569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64" name="图片 263"/>
                      <p:cNvPicPr>
                        <a:picLocks noChangeAspect="1"/>
                      </p:cNvPicPr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7393" y="12756"/>
                        <a:ext cx="7850" cy="57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245" name="文本框 244"/>
                    <p:cNvSpPr txBox="1"/>
                    <p:nvPr/>
                  </p:nvSpPr>
                  <p:spPr>
                    <a:xfrm>
                      <a:off x="996" y="17096"/>
                      <a:ext cx="2187" cy="4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p>
                      <a:r>
                        <a:rPr lang="en-US" altLang="zh-CN" sz="1200" b="1"/>
                        <a:t>p-value</a:t>
                      </a:r>
                      <a:r>
                        <a:rPr lang="en-US" sz="1200" b="1"/>
                        <a:t>=  ∅</a:t>
                      </a:r>
                      <a:endParaRPr lang="en-US" sz="1200" b="1"/>
                    </a:p>
                  </p:txBody>
                </p:sp>
              </p:grpSp>
              <p:grpSp>
                <p:nvGrpSpPr>
                  <p:cNvPr id="281" name="组合 280"/>
                  <p:cNvGrpSpPr/>
                  <p:nvPr/>
                </p:nvGrpSpPr>
                <p:grpSpPr>
                  <a:xfrm>
                    <a:off x="7844" y="15426"/>
                    <a:ext cx="2512" cy="2482"/>
                    <a:chOff x="7844" y="15426"/>
                    <a:chExt cx="2512" cy="2482"/>
                  </a:xfrm>
                </p:grpSpPr>
                <p:grpSp>
                  <p:nvGrpSpPr>
                    <p:cNvPr id="280" name="组合 279"/>
                    <p:cNvGrpSpPr/>
                    <p:nvPr/>
                  </p:nvGrpSpPr>
                  <p:grpSpPr>
                    <a:xfrm>
                      <a:off x="7844" y="15426"/>
                      <a:ext cx="2282" cy="2482"/>
                      <a:chOff x="7393" y="7036"/>
                      <a:chExt cx="7850" cy="6330"/>
                    </a:xfrm>
                  </p:grpSpPr>
                  <p:pic>
                    <p:nvPicPr>
                      <p:cNvPr id="278" name="图片 277"/>
                      <p:cNvPicPr>
                        <a:picLocks noChangeAspect="1"/>
                      </p:cNvPicPr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7433" y="7036"/>
                        <a:ext cx="7810" cy="577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79" name="图片 278"/>
                      <p:cNvPicPr>
                        <a:picLocks noChangeAspect="1"/>
                      </p:cNvPicPr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7393" y="12746"/>
                        <a:ext cx="7851" cy="62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243" name="文本框 242"/>
                    <p:cNvSpPr txBox="1"/>
                    <p:nvPr/>
                  </p:nvSpPr>
                  <p:spPr>
                    <a:xfrm>
                      <a:off x="8169" y="17096"/>
                      <a:ext cx="2187" cy="4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p>
                      <a:r>
                        <a:rPr lang="en-US" altLang="zh-CN" sz="1200" b="1"/>
                        <a:t>p-value</a:t>
                      </a:r>
                      <a:r>
                        <a:rPr lang="en-US" sz="1200" b="1"/>
                        <a:t>=</a:t>
                      </a:r>
                      <a:r>
                        <a:rPr lang="en-US" sz="1200" b="1">
                          <a:sym typeface="+mn-ea"/>
                        </a:rPr>
                        <a:t> ∅</a:t>
                      </a:r>
                      <a:endParaRPr lang="en-US" sz="1200" b="1"/>
                    </a:p>
                  </p:txBody>
                </p:sp>
              </p:grpSp>
            </p:grpSp>
            <p:grpSp>
              <p:nvGrpSpPr>
                <p:cNvPr id="403" name="组合 402"/>
                <p:cNvGrpSpPr/>
                <p:nvPr/>
              </p:nvGrpSpPr>
              <p:grpSpPr>
                <a:xfrm>
                  <a:off x="2214" y="15509"/>
                  <a:ext cx="7781" cy="372"/>
                  <a:chOff x="2406" y="8863"/>
                  <a:chExt cx="7781" cy="372"/>
                </a:xfrm>
              </p:grpSpPr>
              <p:pic>
                <p:nvPicPr>
                  <p:cNvPr id="404" name="图片 403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9573" y="8961"/>
                    <a:ext cx="615" cy="275"/>
                  </a:xfrm>
                  <a:prstGeom prst="rect">
                    <a:avLst/>
                  </a:prstGeom>
                </p:spPr>
              </p:pic>
              <p:pic>
                <p:nvPicPr>
                  <p:cNvPr id="405" name="图片 404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375" y="8954"/>
                    <a:ext cx="615" cy="275"/>
                  </a:xfrm>
                  <a:prstGeom prst="rect">
                    <a:avLst/>
                  </a:prstGeom>
                </p:spPr>
              </p:pic>
              <p:pic>
                <p:nvPicPr>
                  <p:cNvPr id="406" name="图片 405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897" y="8863"/>
                    <a:ext cx="615" cy="275"/>
                  </a:xfrm>
                  <a:prstGeom prst="rect">
                    <a:avLst/>
                  </a:prstGeom>
                </p:spPr>
              </p:pic>
              <p:pic>
                <p:nvPicPr>
                  <p:cNvPr id="407" name="图片 406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406" y="8930"/>
                    <a:ext cx="615" cy="275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38" name="组合 37"/>
            <p:cNvGrpSpPr/>
            <p:nvPr/>
          </p:nvGrpSpPr>
          <p:grpSpPr>
            <a:xfrm>
              <a:off x="8205" y="855"/>
              <a:ext cx="13226" cy="17052"/>
              <a:chOff x="8205" y="855"/>
              <a:chExt cx="13226" cy="17052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10707" y="855"/>
                <a:ext cx="10724" cy="17053"/>
                <a:chOff x="10707" y="855"/>
                <a:chExt cx="10724" cy="17053"/>
              </a:xfrm>
            </p:grpSpPr>
            <p:grpSp>
              <p:nvGrpSpPr>
                <p:cNvPr id="171" name="组合 170"/>
                <p:cNvGrpSpPr/>
                <p:nvPr/>
              </p:nvGrpSpPr>
              <p:grpSpPr>
                <a:xfrm>
                  <a:off x="10707" y="855"/>
                  <a:ext cx="10243" cy="3723"/>
                  <a:chOff x="10707" y="855"/>
                  <a:chExt cx="10243" cy="3723"/>
                </a:xfrm>
              </p:grpSpPr>
              <p:grpSp>
                <p:nvGrpSpPr>
                  <p:cNvPr id="69" name="组合 68"/>
                  <p:cNvGrpSpPr/>
                  <p:nvPr/>
                </p:nvGrpSpPr>
                <p:grpSpPr>
                  <a:xfrm rot="0">
                    <a:off x="10707" y="855"/>
                    <a:ext cx="10243" cy="3723"/>
                    <a:chOff x="10707" y="855"/>
                    <a:chExt cx="10243" cy="3723"/>
                  </a:xfrm>
                </p:grpSpPr>
                <p:grpSp>
                  <p:nvGrpSpPr>
                    <p:cNvPr id="63" name="组合 62"/>
                    <p:cNvGrpSpPr/>
                    <p:nvPr/>
                  </p:nvGrpSpPr>
                  <p:grpSpPr>
                    <a:xfrm>
                      <a:off x="10707" y="884"/>
                      <a:ext cx="10243" cy="3694"/>
                      <a:chOff x="9887" y="1502"/>
                      <a:chExt cx="10243" cy="3694"/>
                    </a:xfrm>
                  </p:grpSpPr>
                  <p:sp>
                    <p:nvSpPr>
                      <p:cNvPr id="166" name="标题 1"/>
                      <p:cNvSpPr>
                        <a:spLocks noGrp="1"/>
                      </p:cNvSpPr>
                      <p:nvPr/>
                    </p:nvSpPr>
                    <p:spPr>
                      <a:xfrm rot="16200000">
                        <a:off x="8917" y="2715"/>
                        <a:ext cx="2541" cy="60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anchor="ctr" anchorCtr="0"/>
                      <a:p>
                        <a:pPr algn="ctr"/>
                        <a:r>
                          <a:rPr lang="zh-CN" altLang="en-US" sz="1000" b="1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AKR1</a:t>
                        </a:r>
                        <a:r>
                          <a:rPr lang="en-US" altLang="zh-CN" sz="1000" b="1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B</a:t>
                        </a:r>
                        <a:r>
                          <a:rPr lang="en-US" altLang="zh-CN" sz="1000" b="1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  <a:endParaRPr lang="en-US" altLang="zh-CN" sz="10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grpSp>
                    <p:nvGrpSpPr>
                      <p:cNvPr id="47" name="组合 46"/>
                      <p:cNvGrpSpPr/>
                      <p:nvPr/>
                    </p:nvGrpSpPr>
                    <p:grpSpPr>
                      <a:xfrm>
                        <a:off x="13076" y="1548"/>
                        <a:ext cx="2268" cy="3648"/>
                        <a:chOff x="13162" y="693"/>
                        <a:chExt cx="2209" cy="3648"/>
                      </a:xfrm>
                    </p:grpSpPr>
                    <p:grpSp>
                      <p:nvGrpSpPr>
                        <p:cNvPr id="37" name="组合 36"/>
                        <p:cNvGrpSpPr/>
                        <p:nvPr/>
                      </p:nvGrpSpPr>
                      <p:grpSpPr>
                        <a:xfrm>
                          <a:off x="13162" y="693"/>
                          <a:ext cx="2209" cy="3648"/>
                          <a:chOff x="2953" y="5015"/>
                          <a:chExt cx="2209" cy="3275"/>
                        </a:xfrm>
                      </p:grpSpPr>
                      <p:pic>
                        <p:nvPicPr>
                          <p:cNvPr id="35" name="图片 3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4"/>
                          <a:stretch>
                            <a:fillRect/>
                          </a:stretch>
                        </p:blipFill>
                        <p:spPr>
                          <a:xfrm>
                            <a:off x="2953" y="5015"/>
                            <a:ext cx="2208" cy="2733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36" name="图片 3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5"/>
                          <a:stretch>
                            <a:fillRect/>
                          </a:stretch>
                        </p:blipFill>
                        <p:spPr>
                          <a:xfrm>
                            <a:off x="2959" y="7833"/>
                            <a:ext cx="2203" cy="457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39" name="文本框 38"/>
                        <p:cNvSpPr txBox="1"/>
                        <p:nvPr/>
                      </p:nvSpPr>
                      <p:spPr>
                        <a:xfrm>
                          <a:off x="13340" y="3167"/>
                          <a:ext cx="2031" cy="4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</a:t>
                          </a:r>
                          <a:r>
                            <a:rPr lang="zh-CN" altLang="en-US" sz="1200" b="1"/>
                            <a:t>-value = 0.9</a:t>
                          </a:r>
                          <a:r>
                            <a:rPr lang="en-US" altLang="zh-CN" sz="1200" b="1"/>
                            <a:t>670</a:t>
                          </a:r>
                          <a:endParaRPr lang="en-US" altLang="zh-CN" sz="1200" b="1"/>
                        </a:p>
                      </p:txBody>
                    </p:sp>
                  </p:grpSp>
                  <p:grpSp>
                    <p:nvGrpSpPr>
                      <p:cNvPr id="46" name="组合 45"/>
                      <p:cNvGrpSpPr/>
                      <p:nvPr/>
                    </p:nvGrpSpPr>
                    <p:grpSpPr>
                      <a:xfrm>
                        <a:off x="10393" y="1502"/>
                        <a:ext cx="2580" cy="3642"/>
                        <a:chOff x="10288" y="686"/>
                        <a:chExt cx="2725" cy="3642"/>
                      </a:xfrm>
                    </p:grpSpPr>
                    <p:grpSp>
                      <p:nvGrpSpPr>
                        <p:cNvPr id="44" name="组合 43"/>
                        <p:cNvGrpSpPr/>
                        <p:nvPr/>
                      </p:nvGrpSpPr>
                      <p:grpSpPr>
                        <a:xfrm>
                          <a:off x="10288" y="686"/>
                          <a:ext cx="2725" cy="3642"/>
                          <a:chOff x="5670" y="3316"/>
                          <a:chExt cx="7860" cy="6780"/>
                        </a:xfrm>
                      </p:grpSpPr>
                      <p:pic>
                        <p:nvPicPr>
                          <p:cNvPr id="42" name="图片 4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6"/>
                          <a:stretch>
                            <a:fillRect/>
                          </a:stretch>
                        </p:blipFill>
                        <p:spPr>
                          <a:xfrm>
                            <a:off x="5670" y="3316"/>
                            <a:ext cx="7860" cy="584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43" name="图片 4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7"/>
                          <a:stretch>
                            <a:fillRect/>
                          </a:stretch>
                        </p:blipFill>
                        <p:spPr>
                          <a:xfrm>
                            <a:off x="5670" y="9156"/>
                            <a:ext cx="7861" cy="94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45" name="文本框 44"/>
                        <p:cNvSpPr txBox="1"/>
                        <p:nvPr/>
                      </p:nvSpPr>
                      <p:spPr>
                        <a:xfrm>
                          <a:off x="10600" y="3267"/>
                          <a:ext cx="2100" cy="4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p-value</a:t>
                          </a:r>
                          <a:r>
                            <a:rPr lang="zh-CN" altLang="en-US" sz="1200" b="1"/>
                            <a:t>= 0.</a:t>
                          </a:r>
                          <a:r>
                            <a:rPr lang="en-US" altLang="zh-CN" sz="1200" b="1"/>
                            <a:t>8594</a:t>
                          </a:r>
                          <a:endParaRPr lang="en-US" altLang="zh-CN" sz="1200" b="1"/>
                        </a:p>
                      </p:txBody>
                    </p:sp>
                  </p:grpSp>
                  <p:grpSp>
                    <p:nvGrpSpPr>
                      <p:cNvPr id="53" name="组合 52"/>
                      <p:cNvGrpSpPr/>
                      <p:nvPr/>
                    </p:nvGrpSpPr>
                    <p:grpSpPr>
                      <a:xfrm>
                        <a:off x="15506" y="1573"/>
                        <a:ext cx="2595" cy="3600"/>
                        <a:chOff x="15506" y="1573"/>
                        <a:chExt cx="2595" cy="3600"/>
                      </a:xfrm>
                    </p:grpSpPr>
                    <p:grpSp>
                      <p:nvGrpSpPr>
                        <p:cNvPr id="50" name="组合 49"/>
                        <p:cNvGrpSpPr/>
                        <p:nvPr/>
                      </p:nvGrpSpPr>
                      <p:grpSpPr>
                        <a:xfrm>
                          <a:off x="15506" y="1573"/>
                          <a:ext cx="2160" cy="3600"/>
                          <a:chOff x="5695" y="3351"/>
                          <a:chExt cx="8265" cy="6760"/>
                        </a:xfrm>
                      </p:grpSpPr>
                      <p:pic>
                        <p:nvPicPr>
                          <p:cNvPr id="48" name="图片 4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8"/>
                          <a:stretch>
                            <a:fillRect/>
                          </a:stretch>
                        </p:blipFill>
                        <p:spPr>
                          <a:xfrm>
                            <a:off x="5695" y="3351"/>
                            <a:ext cx="8265" cy="577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49" name="图片 4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9"/>
                          <a:stretch>
                            <a:fillRect/>
                          </a:stretch>
                        </p:blipFill>
                        <p:spPr>
                          <a:xfrm>
                            <a:off x="6014" y="9121"/>
                            <a:ext cx="7491" cy="99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52" name="文本框 51"/>
                        <p:cNvSpPr txBox="1"/>
                        <p:nvPr/>
                      </p:nvSpPr>
                      <p:spPr>
                        <a:xfrm>
                          <a:off x="15702" y="4022"/>
                          <a:ext cx="2399" cy="4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</a:t>
                          </a:r>
                          <a:r>
                            <a:rPr lang="zh-CN" altLang="en-US" sz="1200" b="1"/>
                            <a:t>-value = </a:t>
                          </a:r>
                          <a:r>
                            <a:rPr sz="1200" b="1"/>
                            <a:t> 0.09566</a:t>
                          </a:r>
                          <a:endParaRPr sz="1200" b="1"/>
                        </a:p>
                      </p:txBody>
                    </p:sp>
                  </p:grpSp>
                  <p:grpSp>
                    <p:nvGrpSpPr>
                      <p:cNvPr id="58" name="组合 57"/>
                      <p:cNvGrpSpPr/>
                      <p:nvPr/>
                    </p:nvGrpSpPr>
                    <p:grpSpPr>
                      <a:xfrm>
                        <a:off x="17763" y="1657"/>
                        <a:ext cx="2367" cy="3444"/>
                        <a:chOff x="17763" y="1657"/>
                        <a:chExt cx="2367" cy="3444"/>
                      </a:xfrm>
                    </p:grpSpPr>
                    <p:grpSp>
                      <p:nvGrpSpPr>
                        <p:cNvPr id="56" name="组合 55"/>
                        <p:cNvGrpSpPr/>
                        <p:nvPr/>
                      </p:nvGrpSpPr>
                      <p:grpSpPr>
                        <a:xfrm>
                          <a:off x="17763" y="1657"/>
                          <a:ext cx="2239" cy="3444"/>
                          <a:chOff x="7503" y="6051"/>
                          <a:chExt cx="7841" cy="6740"/>
                        </a:xfrm>
                      </p:grpSpPr>
                      <p:pic>
                        <p:nvPicPr>
                          <p:cNvPr id="54" name="图片 5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0"/>
                          <a:stretch>
                            <a:fillRect/>
                          </a:stretch>
                        </p:blipFill>
                        <p:spPr>
                          <a:xfrm>
                            <a:off x="7503" y="6051"/>
                            <a:ext cx="7840" cy="578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55" name="图片 5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1"/>
                          <a:stretch>
                            <a:fillRect/>
                          </a:stretch>
                        </p:blipFill>
                        <p:spPr>
                          <a:xfrm>
                            <a:off x="7554" y="11831"/>
                            <a:ext cx="7790" cy="96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57" name="文本框 56"/>
                        <p:cNvSpPr txBox="1"/>
                        <p:nvPr/>
                      </p:nvSpPr>
                      <p:spPr>
                        <a:xfrm>
                          <a:off x="18045" y="4022"/>
                          <a:ext cx="2085" cy="4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</a:t>
                          </a:r>
                          <a:r>
                            <a:rPr lang="zh-CN" altLang="en-US" sz="1200" b="1"/>
                            <a:t>-value = </a:t>
                          </a:r>
                          <a:r>
                            <a:rPr sz="1200" b="1"/>
                            <a:t> 0.3035</a:t>
                          </a:r>
                          <a:endParaRPr sz="1200" b="1"/>
                        </a:p>
                      </p:txBody>
                    </p:sp>
                  </p:grpSp>
                </p:grpSp>
                <p:grpSp>
                  <p:nvGrpSpPr>
                    <p:cNvPr id="68" name="组合 67"/>
                    <p:cNvGrpSpPr/>
                    <p:nvPr/>
                  </p:nvGrpSpPr>
                  <p:grpSpPr>
                    <a:xfrm>
                      <a:off x="12465" y="855"/>
                      <a:ext cx="8200" cy="483"/>
                      <a:chOff x="1814" y="1170"/>
                      <a:chExt cx="8200" cy="483"/>
                    </a:xfrm>
                  </p:grpSpPr>
                  <p:sp>
                    <p:nvSpPr>
                      <p:cNvPr id="64" name="文本框 63"/>
                      <p:cNvSpPr txBox="1"/>
                      <p:nvPr/>
                    </p:nvSpPr>
                    <p:spPr>
                      <a:xfrm>
                        <a:off x="1814" y="1211"/>
                        <a:ext cx="908" cy="4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sz="1200" b="1"/>
                          <a:t>OS</a:t>
                        </a:r>
                        <a:endParaRPr lang="en-US" altLang="zh-CN" sz="1200" b="1"/>
                      </a:p>
                    </p:txBody>
                  </p:sp>
                  <p:sp>
                    <p:nvSpPr>
                      <p:cNvPr id="65" name="文本框 64"/>
                      <p:cNvSpPr txBox="1"/>
                      <p:nvPr/>
                    </p:nvSpPr>
                    <p:spPr>
                      <a:xfrm>
                        <a:off x="4137" y="1217"/>
                        <a:ext cx="1318" cy="4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sz="1200" b="1"/>
                          <a:t>DSS</a:t>
                        </a:r>
                        <a:endParaRPr lang="en-US" altLang="zh-CN" sz="1200" b="1"/>
                      </a:p>
                    </p:txBody>
                  </p:sp>
                  <p:sp>
                    <p:nvSpPr>
                      <p:cNvPr id="66" name="文本框 65"/>
                      <p:cNvSpPr txBox="1"/>
                      <p:nvPr/>
                    </p:nvSpPr>
                    <p:spPr>
                      <a:xfrm>
                        <a:off x="6592" y="1219"/>
                        <a:ext cx="1243" cy="4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sz="1200" b="1"/>
                          <a:t>DFI</a:t>
                        </a:r>
                        <a:endParaRPr lang="en-US" altLang="zh-CN" sz="1200" b="1"/>
                      </a:p>
                    </p:txBody>
                  </p:sp>
                  <p:sp>
                    <p:nvSpPr>
                      <p:cNvPr id="67" name="文本框 66"/>
                      <p:cNvSpPr txBox="1"/>
                      <p:nvPr/>
                    </p:nvSpPr>
                    <p:spPr>
                      <a:xfrm>
                        <a:off x="8974" y="1170"/>
                        <a:ext cx="1040" cy="4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sz="1200" b="1"/>
                          <a:t>PFI</a:t>
                        </a:r>
                        <a:endParaRPr lang="en-US" altLang="zh-CN" sz="1200" b="1"/>
                      </a:p>
                    </p:txBody>
                  </p:sp>
                </p:grpSp>
              </p:grpSp>
              <p:grpSp>
                <p:nvGrpSpPr>
                  <p:cNvPr id="160" name="组合 159"/>
                  <p:cNvGrpSpPr/>
                  <p:nvPr/>
                </p:nvGrpSpPr>
                <p:grpSpPr>
                  <a:xfrm>
                    <a:off x="12834" y="1229"/>
                    <a:ext cx="7776" cy="343"/>
                    <a:chOff x="2297" y="970"/>
                    <a:chExt cx="7776" cy="343"/>
                  </a:xfrm>
                </p:grpSpPr>
                <p:pic>
                  <p:nvPicPr>
                    <p:cNvPr id="167" name="图片 166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9459" y="1030"/>
                      <a:ext cx="615" cy="2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8" name="图片 167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7242" y="1031"/>
                      <a:ext cx="615" cy="2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9" name="图片 168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4744" y="970"/>
                      <a:ext cx="615" cy="2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0" name="图片 169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2297" y="1039"/>
                      <a:ext cx="615" cy="275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397" name="组合 396"/>
                <p:cNvGrpSpPr/>
                <p:nvPr/>
              </p:nvGrpSpPr>
              <p:grpSpPr>
                <a:xfrm>
                  <a:off x="10707" y="4710"/>
                  <a:ext cx="10562" cy="6824"/>
                  <a:chOff x="10707" y="4710"/>
                  <a:chExt cx="10562" cy="6824"/>
                </a:xfrm>
              </p:grpSpPr>
              <p:grpSp>
                <p:nvGrpSpPr>
                  <p:cNvPr id="373" name="组合 372"/>
                  <p:cNvGrpSpPr/>
                  <p:nvPr/>
                </p:nvGrpSpPr>
                <p:grpSpPr>
                  <a:xfrm>
                    <a:off x="10707" y="4710"/>
                    <a:ext cx="10562" cy="6824"/>
                    <a:chOff x="10707" y="4710"/>
                    <a:chExt cx="10562" cy="6824"/>
                  </a:xfrm>
                </p:grpSpPr>
                <p:grpSp>
                  <p:nvGrpSpPr>
                    <p:cNvPr id="331" name="组合 330"/>
                    <p:cNvGrpSpPr/>
                    <p:nvPr/>
                  </p:nvGrpSpPr>
                  <p:grpSpPr>
                    <a:xfrm>
                      <a:off x="10707" y="4710"/>
                      <a:ext cx="10563" cy="6825"/>
                      <a:chOff x="10707" y="4710"/>
                      <a:chExt cx="10563" cy="6825"/>
                    </a:xfrm>
                  </p:grpSpPr>
                  <p:grpSp>
                    <p:nvGrpSpPr>
                      <p:cNvPr id="300" name="组合 299"/>
                      <p:cNvGrpSpPr/>
                      <p:nvPr/>
                    </p:nvGrpSpPr>
                    <p:grpSpPr>
                      <a:xfrm rot="0">
                        <a:off x="10707" y="4710"/>
                        <a:ext cx="10563" cy="6825"/>
                        <a:chOff x="10707" y="4710"/>
                        <a:chExt cx="10563" cy="6825"/>
                      </a:xfrm>
                    </p:grpSpPr>
                    <p:grpSp>
                      <p:nvGrpSpPr>
                        <p:cNvPr id="184" name="组合 183"/>
                        <p:cNvGrpSpPr/>
                        <p:nvPr/>
                      </p:nvGrpSpPr>
                      <p:grpSpPr>
                        <a:xfrm>
                          <a:off x="10707" y="4710"/>
                          <a:ext cx="10563" cy="6825"/>
                          <a:chOff x="10707" y="4710"/>
                          <a:chExt cx="10563" cy="6825"/>
                        </a:xfrm>
                      </p:grpSpPr>
                      <p:grpSp>
                        <p:nvGrpSpPr>
                          <p:cNvPr id="133" name="组合 132"/>
                          <p:cNvGrpSpPr/>
                          <p:nvPr/>
                        </p:nvGrpSpPr>
                        <p:grpSpPr>
                          <a:xfrm>
                            <a:off x="10707" y="4710"/>
                            <a:ext cx="10115" cy="6825"/>
                            <a:chOff x="10707" y="4710"/>
                            <a:chExt cx="10115" cy="6825"/>
                          </a:xfrm>
                        </p:grpSpPr>
                        <p:grpSp>
                          <p:nvGrpSpPr>
                            <p:cNvPr id="132" name="组合 131"/>
                            <p:cNvGrpSpPr/>
                            <p:nvPr/>
                          </p:nvGrpSpPr>
                          <p:grpSpPr>
                            <a:xfrm>
                              <a:off x="11232" y="8384"/>
                              <a:ext cx="2723" cy="3151"/>
                              <a:chOff x="7392" y="6966"/>
                              <a:chExt cx="8357" cy="6800"/>
                            </a:xfrm>
                          </p:grpSpPr>
                          <p:pic>
                            <p:nvPicPr>
                              <p:cNvPr id="130" name="图片 12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5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423" y="6966"/>
                                <a:ext cx="8073" cy="591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31" name="图片 13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5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92" y="12877"/>
                                <a:ext cx="8357" cy="889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  <p:grpSp>
                          <p:nvGrpSpPr>
                            <p:cNvPr id="129" name="组合 128"/>
                            <p:cNvGrpSpPr/>
                            <p:nvPr/>
                          </p:nvGrpSpPr>
                          <p:grpSpPr>
                            <a:xfrm>
                              <a:off x="10707" y="4710"/>
                              <a:ext cx="10115" cy="6221"/>
                              <a:chOff x="10707" y="4710"/>
                              <a:chExt cx="10115" cy="6221"/>
                            </a:xfrm>
                          </p:grpSpPr>
                          <p:grpSp>
                            <p:nvGrpSpPr>
                              <p:cNvPr id="127" name="组合 126"/>
                              <p:cNvGrpSpPr/>
                              <p:nvPr/>
                            </p:nvGrpSpPr>
                            <p:grpSpPr>
                              <a:xfrm>
                                <a:off x="10707" y="4710"/>
                                <a:ext cx="10114" cy="6221"/>
                                <a:chOff x="10707" y="4710"/>
                                <a:chExt cx="10114" cy="6221"/>
                              </a:xfrm>
                            </p:grpSpPr>
                            <p:grpSp>
                              <p:nvGrpSpPr>
                                <p:cNvPr id="124" name="组合 123"/>
                                <p:cNvGrpSpPr/>
                                <p:nvPr/>
                              </p:nvGrpSpPr>
                              <p:grpSpPr>
                                <a:xfrm>
                                  <a:off x="10707" y="4710"/>
                                  <a:ext cx="8376" cy="3311"/>
                                  <a:chOff x="10707" y="4710"/>
                                  <a:chExt cx="8376" cy="3311"/>
                                </a:xfrm>
                              </p:grpSpPr>
                              <p:sp>
                                <p:nvSpPr>
                                  <p:cNvPr id="99" name="标题 1"/>
                                  <p:cNvSpPr>
                                    <a:spLocks noGrp="1"/>
                                  </p:cNvSpPr>
                                  <p:nvPr/>
                                </p:nvSpPr>
                                <p:spPr>
                                  <a:xfrm rot="16200000">
                                    <a:off x="9737" y="5777"/>
                                    <a:ext cx="2541" cy="60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</a:ln>
                                </p:spPr>
                                <p:txBody>
                                  <a:bodyPr anchor="ctr" anchorCtr="0"/>
                                  <a:p>
                                    <a:pPr algn="ctr"/>
                                    <a:r>
                                      <a:rPr lang="zh-CN" altLang="en-US" sz="1000" b="1">
                                        <a:solidFill>
                                          <a:schemeClr val="tx2"/>
                                        </a:solidFill>
                                        <a:latin typeface="Arial" panose="020B0604020202020204" pitchFamily="34" charset="0"/>
                                        <a:ea typeface="宋体" panose="02010600030101010101" pitchFamily="2" charset="-122"/>
                                      </a:rPr>
                                      <a:t>AKR1</a:t>
                                    </a:r>
                                    <a:r>
                                      <a:rPr lang="en-US" altLang="zh-CN" sz="1000" b="1">
                                        <a:solidFill>
                                          <a:schemeClr val="tx2"/>
                                        </a:solidFill>
                                        <a:latin typeface="Arial" panose="020B0604020202020204" pitchFamily="34" charset="0"/>
                                        <a:ea typeface="宋体" panose="02010600030101010101" pitchFamily="2" charset="-122"/>
                                      </a:rPr>
                                      <a:t>B</a:t>
                                    </a:r>
                                    <a:r>
                                      <a:rPr lang="en-US" altLang="zh-CN" sz="1000" b="1">
                                        <a:solidFill>
                                          <a:schemeClr val="tx2"/>
                                        </a:solidFill>
                                        <a:latin typeface="Arial" panose="020B0604020202020204" pitchFamily="34" charset="0"/>
                                        <a:ea typeface="宋体" panose="02010600030101010101" pitchFamily="2" charset="-122"/>
                                      </a:rPr>
                                      <a:t>15</a:t>
                                    </a:r>
                                    <a:endParaRPr lang="en-US" altLang="zh-CN" sz="1000" b="1">
                                      <a:solidFill>
                                        <a:schemeClr val="tx2"/>
                                      </a:solidFill>
                                      <a:latin typeface="Arial" panose="020B0604020202020204" pitchFamily="34" charset="0"/>
                                      <a:ea typeface="宋体" panose="02010600030101010101" pitchFamily="2" charset="-122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123" name="组合 122"/>
                                  <p:cNvGrpSpPr/>
                                  <p:nvPr/>
                                </p:nvGrpSpPr>
                                <p:grpSpPr>
                                  <a:xfrm>
                                    <a:off x="11142" y="4710"/>
                                    <a:ext cx="7941" cy="3311"/>
                                    <a:chOff x="11142" y="4710"/>
                                    <a:chExt cx="7941" cy="3311"/>
                                  </a:xfrm>
                                </p:grpSpPr>
                                <p:grpSp>
                                  <p:nvGrpSpPr>
                                    <p:cNvPr id="102" name="组合 101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1142" y="4895"/>
                                      <a:ext cx="2568" cy="3126"/>
                                      <a:chOff x="9408" y="4974"/>
                                      <a:chExt cx="8712" cy="6730"/>
                                    </a:xfrm>
                                  </p:grpSpPr>
                                  <p:pic>
                                    <p:nvPicPr>
                                      <p:cNvPr id="100" name="图片 99"/>
                                      <p:cNvPicPr>
                                        <a:picLocks noChangeAspect="1"/>
                                      </p:cNvPicPr>
                                      <p:nvPr/>
                                    </p:nvPicPr>
                                    <p:blipFill>
                                      <a:blip r:embed="rId54"/>
                                      <a:stretch>
                                        <a:fillRect/>
                                      </a:stretch>
                                    </p:blipFill>
                                    <p:spPr>
                                      <a:xfrm>
                                        <a:off x="10310" y="4974"/>
                                        <a:ext cx="7810" cy="5820"/>
                                      </a:xfrm>
                                      <a:prstGeom prst="rect">
                                        <a:avLst/>
                                      </a:prstGeom>
                                    </p:spPr>
                                  </p:pic>
                                  <p:pic>
                                    <p:nvPicPr>
                                      <p:cNvPr id="101" name="图片 100"/>
                                      <p:cNvPicPr>
                                        <a:picLocks noChangeAspect="1"/>
                                      </p:cNvPicPr>
                                      <p:nvPr/>
                                    </p:nvPicPr>
                                    <p:blipFill>
                                      <a:blip r:embed="rId55"/>
                                      <a:stretch>
                                        <a:fillRect/>
                                      </a:stretch>
                                    </p:blipFill>
                                    <p:spPr>
                                      <a:xfrm>
                                        <a:off x="9408" y="10733"/>
                                        <a:ext cx="8503" cy="971"/>
                                      </a:xfrm>
                                      <a:prstGeom prst="rect">
                                        <a:avLst/>
                                      </a:prstGeom>
                                    </p:spPr>
                                  </p:pic>
                                </p:grpSp>
                                <p:sp>
                                  <p:nvSpPr>
                                    <p:cNvPr id="104" name="文本框 103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11508" y="7028"/>
                                      <a:ext cx="2424" cy="434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 anchor="t">
                                      <a:spAutoFit/>
                                    </a:bodyPr>
                                    <a:p>
                                      <a:r>
                                        <a:rPr lang="en-US" altLang="zh-CN" sz="1200" b="1"/>
                                        <a:t>p-value</a:t>
                                      </a:r>
                                      <a:r>
                                        <a:rPr lang="zh-CN" altLang="en-US" sz="1200" b="1"/>
                                        <a:t>=0.1383</a:t>
                                      </a:r>
                                      <a:endParaRPr lang="zh-CN" altLang="en-US" sz="1200" b="1"/>
                                    </a:p>
                                  </p:txBody>
                                </p:sp>
                                <p:grpSp>
                                  <p:nvGrpSpPr>
                                    <p:cNvPr id="109" name="组合 10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4035" y="4948"/>
                                      <a:ext cx="2624" cy="2970"/>
                                      <a:chOff x="14035" y="4948"/>
                                      <a:chExt cx="2624" cy="2970"/>
                                    </a:xfrm>
                                  </p:grpSpPr>
                                  <p:grpSp>
                                    <p:nvGrpSpPr>
                                      <p:cNvPr id="107" name="组合 106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4035" y="4948"/>
                                        <a:ext cx="2291" cy="2970"/>
                                        <a:chOff x="11124" y="4526"/>
                                        <a:chExt cx="7810" cy="6640"/>
                                      </a:xfrm>
                                    </p:grpSpPr>
                                    <p:pic>
                                      <p:nvPicPr>
                                        <p:cNvPr id="105" name="图片 104"/>
                                        <p:cNvPicPr>
                                          <a:picLocks noChangeAspect="1"/>
                                        </p:cNvPicPr>
                                        <p:nvPr/>
                                      </p:nvPicPr>
                                      <p:blipFill>
                                        <a:blip r:embed="rId56"/>
                                        <a:stretch>
                                          <a:fillRect/>
                                        </a:stretch>
                                      </p:blipFill>
                                      <p:spPr>
                                        <a:xfrm>
                                          <a:off x="11124" y="4526"/>
                                          <a:ext cx="7810" cy="5780"/>
                                        </a:xfrm>
                                        <a:prstGeom prst="rect">
                                          <a:avLst/>
                                        </a:prstGeom>
                                      </p:spPr>
                                    </p:pic>
                                    <p:pic>
                                      <p:nvPicPr>
                                        <p:cNvPr id="106" name="图片 105"/>
                                        <p:cNvPicPr>
                                          <a:picLocks noChangeAspect="1"/>
                                        </p:cNvPicPr>
                                        <p:nvPr/>
                                      </p:nvPicPr>
                                      <p:blipFill>
                                        <a:blip r:embed="rId57"/>
                                        <a:stretch>
                                          <a:fillRect/>
                                        </a:stretch>
                                      </p:blipFill>
                                      <p:spPr>
                                        <a:xfrm>
                                          <a:off x="11124" y="10246"/>
                                          <a:ext cx="7810" cy="920"/>
                                        </a:xfrm>
                                        <a:prstGeom prst="rect">
                                          <a:avLst/>
                                        </a:prstGeom>
                                      </p:spPr>
                                    </p:pic>
                                  </p:grpSp>
                                  <p:sp>
                                    <p:nvSpPr>
                                      <p:cNvPr id="108" name="文本框 107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14235" y="6968"/>
                                        <a:ext cx="2424" cy="434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 anchor="t">
                                        <a:spAutoFit/>
                                      </a:bodyPr>
                                      <a:p>
                                        <a:r>
                                          <a:rPr lang="en-US" altLang="zh-CN" sz="1200" b="1"/>
                                          <a:t>p-value</a:t>
                                        </a:r>
                                        <a:r>
                                          <a:rPr lang="zh-CN" altLang="en-US" sz="1200" b="1"/>
                                          <a:t>=0.1801</a:t>
                                        </a:r>
                                        <a:endParaRPr lang="zh-CN" altLang="en-US" sz="1200" b="1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14" name="组合 113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6365" y="5028"/>
                                      <a:ext cx="2718" cy="2891"/>
                                      <a:chOff x="16365" y="5028"/>
                                      <a:chExt cx="2718" cy="2891"/>
                                    </a:xfrm>
                                  </p:grpSpPr>
                                  <p:grpSp>
                                    <p:nvGrpSpPr>
                                      <p:cNvPr id="112" name="组合 11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6365" y="5028"/>
                                        <a:ext cx="2253" cy="2891"/>
                                        <a:chOff x="7047" y="5961"/>
                                        <a:chExt cx="8428" cy="6640"/>
                                      </a:xfrm>
                                    </p:grpSpPr>
                                    <p:pic>
                                      <p:nvPicPr>
                                        <p:cNvPr id="110" name="图片 109"/>
                                        <p:cNvPicPr>
                                          <a:picLocks noChangeAspect="1"/>
                                        </p:cNvPicPr>
                                        <p:nvPr/>
                                      </p:nvPicPr>
                                      <p:blipFill>
                                        <a:blip r:embed="rId58"/>
                                        <a:stretch>
                                          <a:fillRect/>
                                        </a:stretch>
                                      </p:blipFill>
                                      <p:spPr>
                                        <a:xfrm>
                                          <a:off x="7047" y="5961"/>
                                          <a:ext cx="8428" cy="5760"/>
                                        </a:xfrm>
                                        <a:prstGeom prst="rect">
                                          <a:avLst/>
                                        </a:prstGeom>
                                      </p:spPr>
                                    </p:pic>
                                    <p:pic>
                                      <p:nvPicPr>
                                        <p:cNvPr id="111" name="图片 110"/>
                                        <p:cNvPicPr>
                                          <a:picLocks noChangeAspect="1"/>
                                        </p:cNvPicPr>
                                        <p:nvPr/>
                                      </p:nvPicPr>
                                      <p:blipFill>
                                        <a:blip r:embed="rId59"/>
                                        <a:stretch>
                                          <a:fillRect/>
                                        </a:stretch>
                                      </p:blipFill>
                                      <p:spPr>
                                        <a:xfrm>
                                          <a:off x="7635" y="11681"/>
                                          <a:ext cx="7799" cy="920"/>
                                        </a:xfrm>
                                        <a:prstGeom prst="rect">
                                          <a:avLst/>
                                        </a:prstGeom>
                                      </p:spPr>
                                    </p:pic>
                                  </p:grpSp>
                                  <p:sp>
                                    <p:nvSpPr>
                                      <p:cNvPr id="113" name="文本框 112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16659" y="6968"/>
                                        <a:ext cx="2424" cy="434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 anchor="t">
                                        <a:spAutoFit/>
                                      </a:bodyPr>
                                      <a:p>
                                        <a:r>
                                          <a:rPr lang="en-US" altLang="zh-CN" sz="1200" b="1"/>
                                          <a:t>p-value</a:t>
                                        </a:r>
                                        <a:r>
                                          <a:rPr lang="zh-CN" altLang="en-US" sz="1200" b="1"/>
                                          <a:t>=0.5295</a:t>
                                        </a:r>
                                        <a:endParaRPr lang="zh-CN" altLang="en-US" sz="1200" b="1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22" name="组合 121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2074" y="4710"/>
                                      <a:ext cx="6310" cy="470"/>
                                      <a:chOff x="1084" y="4990"/>
                                      <a:chExt cx="6310" cy="470"/>
                                    </a:xfrm>
                                  </p:grpSpPr>
                                  <p:sp>
                                    <p:nvSpPr>
                                      <p:cNvPr id="118" name="文本框 117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1084" y="5026"/>
                                        <a:ext cx="908" cy="434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 anchor="t">
                                        <a:spAutoFit/>
                                      </a:bodyPr>
                                      <a:p>
                                        <a:r>
                                          <a:rPr lang="en-US" altLang="zh-CN" sz="1200" b="1"/>
                                          <a:t>OS</a:t>
                                        </a:r>
                                        <a:endParaRPr lang="en-US" altLang="zh-CN" sz="1200" b="1"/>
                                      </a:p>
                                    </p:txBody>
                                  </p:sp>
                                  <p:sp>
                                    <p:nvSpPr>
                                      <p:cNvPr id="119" name="文本框 118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3798" y="5026"/>
                                        <a:ext cx="1318" cy="434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 anchor="t">
                                        <a:spAutoFit/>
                                      </a:bodyPr>
                                      <a:p>
                                        <a:r>
                                          <a:rPr lang="en-US" altLang="zh-CN" sz="1200" b="1"/>
                                          <a:t>DSS</a:t>
                                        </a:r>
                                        <a:endParaRPr lang="en-US" altLang="zh-CN" sz="1200" b="1"/>
                                      </a:p>
                                    </p:txBody>
                                  </p:sp>
                                  <p:sp>
                                    <p:nvSpPr>
                                      <p:cNvPr id="120" name="文本框 119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151" y="4990"/>
                                        <a:ext cx="1243" cy="434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 anchor="t">
                                        <a:spAutoFit/>
                                      </a:bodyPr>
                                      <a:p>
                                        <a:r>
                                          <a:rPr lang="en-US" altLang="zh-CN" sz="1200" b="1"/>
                                          <a:t>DFI</a:t>
                                        </a:r>
                                        <a:endParaRPr lang="en-US" altLang="zh-CN" sz="1200" b="1"/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grpSp>
                              <p:nvGrpSpPr>
                                <p:cNvPr id="126" name="组合 125"/>
                                <p:cNvGrpSpPr/>
                                <p:nvPr/>
                              </p:nvGrpSpPr>
                              <p:grpSpPr>
                                <a:xfrm>
                                  <a:off x="11611" y="5026"/>
                                  <a:ext cx="9210" cy="5905"/>
                                  <a:chOff x="11611" y="5026"/>
                                  <a:chExt cx="9210" cy="5905"/>
                                </a:xfrm>
                              </p:grpSpPr>
                              <p:grpSp>
                                <p:nvGrpSpPr>
                                  <p:cNvPr id="117" name="组合 116"/>
                                  <p:cNvGrpSpPr/>
                                  <p:nvPr/>
                                </p:nvGrpSpPr>
                                <p:grpSpPr>
                                  <a:xfrm>
                                    <a:off x="18618" y="5026"/>
                                    <a:ext cx="2203" cy="2892"/>
                                    <a:chOff x="6406" y="6226"/>
                                    <a:chExt cx="8810" cy="6755"/>
                                  </a:xfrm>
                                </p:grpSpPr>
                                <p:pic>
                                  <p:nvPicPr>
                                    <p:cNvPr id="115" name="图片 114"/>
                                    <p:cNvPicPr>
                                      <a:picLocks noChangeAspect="1"/>
                                    </p:cNvPicPr>
                                    <p:nvPr/>
                                  </p:nvPicPr>
                                  <p:blipFill>
                                    <a:blip r:embed="rId60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6406" y="6226"/>
                                      <a:ext cx="8810" cy="573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  <p:pic>
                                  <p:nvPicPr>
                                    <p:cNvPr id="116" name="图片 115"/>
                                    <p:cNvPicPr>
                                      <a:picLocks noChangeAspect="1"/>
                                    </p:cNvPicPr>
                                    <p:nvPr/>
                                  </p:nvPicPr>
                                  <p:blipFill>
                                    <a:blip r:embed="rId61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7392" y="12091"/>
                                      <a:ext cx="7822" cy="890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grpSp>
                              <p:sp>
                                <p:nvSpPr>
                                  <p:cNvPr id="125" name="文本框 124"/>
                                  <p:cNvSpPr txBox="1"/>
                                  <p:nvPr/>
                                </p:nvSpPr>
                                <p:spPr>
                                  <a:xfrm>
                                    <a:off x="11611" y="10497"/>
                                    <a:ext cx="2424" cy="434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 anchor="t">
                                    <a:spAutoFit/>
                                  </a:bodyPr>
                                  <a:p>
                                    <a:r>
                                      <a:rPr lang="en-US" altLang="zh-CN" sz="1200" b="1"/>
                                      <a:t>p-value</a:t>
                                    </a:r>
                                    <a:r>
                                      <a:rPr lang="zh-CN" altLang="en-US" sz="1200" b="1"/>
                                      <a:t>=0.03456</a:t>
                                    </a:r>
                                    <a:endParaRPr lang="zh-CN" altLang="en-US" sz="1200" b="1"/>
                                  </a:p>
                                </p:txBody>
                              </p:sp>
                            </p:grpSp>
                          </p:grpSp>
                          <p:sp>
                            <p:nvSpPr>
                              <p:cNvPr id="128" name="文本框 127"/>
                              <p:cNvSpPr txBox="1"/>
                              <p:nvPr/>
                            </p:nvSpPr>
                            <p:spPr>
                              <a:xfrm>
                                <a:off x="18737" y="6988"/>
                                <a:ext cx="2085" cy="434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 anchor="t">
                                <a:spAutoFit/>
                              </a:bodyPr>
                              <a:p>
                                <a:r>
                                  <a:rPr lang="en-US" altLang="zh-CN" sz="1200" b="1"/>
                                  <a:t>p-value</a:t>
                                </a:r>
                                <a:r>
                                  <a:rPr lang="zh-CN" altLang="en-US" sz="1200" b="1"/>
                                  <a:t>=0.2909</a:t>
                                </a:r>
                                <a:endParaRPr lang="zh-CN" altLang="en-US" sz="1200" b="1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83" name="组合 182"/>
                          <p:cNvGrpSpPr/>
                          <p:nvPr/>
                        </p:nvGrpSpPr>
                        <p:grpSpPr>
                          <a:xfrm>
                            <a:off x="13759" y="8496"/>
                            <a:ext cx="7511" cy="3030"/>
                            <a:chOff x="13759" y="8496"/>
                            <a:chExt cx="7511" cy="3030"/>
                          </a:xfrm>
                        </p:grpSpPr>
                        <p:grpSp>
                          <p:nvGrpSpPr>
                            <p:cNvPr id="140" name="组合 139"/>
                            <p:cNvGrpSpPr/>
                            <p:nvPr/>
                          </p:nvGrpSpPr>
                          <p:grpSpPr>
                            <a:xfrm>
                              <a:off x="13759" y="8496"/>
                              <a:ext cx="2921" cy="3029"/>
                              <a:chOff x="13759" y="8496"/>
                              <a:chExt cx="2921" cy="3029"/>
                            </a:xfrm>
                          </p:grpSpPr>
                          <p:grpSp>
                            <p:nvGrpSpPr>
                              <p:cNvPr id="139" name="组合 138"/>
                              <p:cNvGrpSpPr/>
                              <p:nvPr/>
                            </p:nvGrpSpPr>
                            <p:grpSpPr>
                              <a:xfrm>
                                <a:off x="13759" y="8496"/>
                                <a:ext cx="2921" cy="3029"/>
                                <a:chOff x="6496" y="6998"/>
                                <a:chExt cx="9741" cy="6738"/>
                              </a:xfrm>
                            </p:grpSpPr>
                            <p:pic>
                              <p:nvPicPr>
                                <p:cNvPr id="137" name="图片 136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62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6958" y="6998"/>
                                  <a:ext cx="8764" cy="581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138" name="图片 137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63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6496" y="12826"/>
                                  <a:ext cx="9741" cy="91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  <p:sp>
                            <p:nvSpPr>
                              <p:cNvPr id="134" name="文本框 133"/>
                              <p:cNvSpPr txBox="1"/>
                              <p:nvPr/>
                            </p:nvSpPr>
                            <p:spPr>
                              <a:xfrm>
                                <a:off x="14235" y="10497"/>
                                <a:ext cx="2287" cy="434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 anchor="t">
                                <a:spAutoFit/>
                              </a:bodyPr>
                              <a:p>
                                <a:r>
                                  <a:rPr lang="en-US" altLang="zh-CN" sz="1200" b="1"/>
                                  <a:t>p-value=</a:t>
                                </a:r>
                                <a:r>
                                  <a:rPr lang="zh-CN" altLang="en-US" sz="1200" b="1"/>
                                  <a:t>0.009152</a:t>
                                </a:r>
                                <a:endParaRPr lang="zh-CN" altLang="en-US" sz="1200" b="1"/>
                              </a:p>
                            </p:txBody>
                          </p:sp>
                        </p:grpSp>
                        <p:grpSp>
                          <p:nvGrpSpPr>
                            <p:cNvPr id="145" name="组合 144"/>
                            <p:cNvGrpSpPr/>
                            <p:nvPr/>
                          </p:nvGrpSpPr>
                          <p:grpSpPr>
                            <a:xfrm>
                              <a:off x="16365" y="8551"/>
                              <a:ext cx="2459" cy="2975"/>
                              <a:chOff x="16365" y="8551"/>
                              <a:chExt cx="2459" cy="2975"/>
                            </a:xfrm>
                          </p:grpSpPr>
                          <p:grpSp>
                            <p:nvGrpSpPr>
                              <p:cNvPr id="143" name="组合 142"/>
                              <p:cNvGrpSpPr/>
                              <p:nvPr/>
                            </p:nvGrpSpPr>
                            <p:grpSpPr>
                              <a:xfrm>
                                <a:off x="16365" y="8551"/>
                                <a:ext cx="2253" cy="2975"/>
                                <a:chOff x="6226" y="6799"/>
                                <a:chExt cx="9098" cy="6892"/>
                              </a:xfrm>
                            </p:grpSpPr>
                            <p:pic>
                              <p:nvPicPr>
                                <p:cNvPr id="141" name="图片 140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64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6226" y="6799"/>
                                  <a:ext cx="9098" cy="6011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142" name="图片 141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65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413" y="12811"/>
                                  <a:ext cx="7871" cy="88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  <p:sp>
                            <p:nvSpPr>
                              <p:cNvPr id="144" name="文本框 143"/>
                              <p:cNvSpPr txBox="1"/>
                              <p:nvPr/>
                            </p:nvSpPr>
                            <p:spPr>
                              <a:xfrm>
                                <a:off x="16637" y="10616"/>
                                <a:ext cx="2187" cy="434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 anchor="t">
                                <a:spAutoFit/>
                              </a:bodyPr>
                              <a:p>
                                <a:r>
                                  <a:rPr lang="en-US" altLang="zh-CN" sz="1200" b="1"/>
                                  <a:t>p-value=</a:t>
                                </a:r>
                                <a:r>
                                  <a:rPr lang="zh-CN" altLang="en-US" sz="1200" b="1"/>
                                  <a:t>0.2501</a:t>
                                </a:r>
                                <a:endParaRPr lang="zh-CN" altLang="en-US" sz="1200" b="1"/>
                              </a:p>
                            </p:txBody>
                          </p:sp>
                        </p:grpSp>
                        <p:grpSp>
                          <p:nvGrpSpPr>
                            <p:cNvPr id="150" name="组合 149"/>
                            <p:cNvGrpSpPr/>
                            <p:nvPr/>
                          </p:nvGrpSpPr>
                          <p:grpSpPr>
                            <a:xfrm>
                              <a:off x="18619" y="8511"/>
                              <a:ext cx="2651" cy="2980"/>
                              <a:chOff x="18619" y="8511"/>
                              <a:chExt cx="2651" cy="2980"/>
                            </a:xfrm>
                          </p:grpSpPr>
                          <p:grpSp>
                            <p:nvGrpSpPr>
                              <p:cNvPr id="148" name="组合 147"/>
                              <p:cNvGrpSpPr/>
                              <p:nvPr/>
                            </p:nvGrpSpPr>
                            <p:grpSpPr>
                              <a:xfrm>
                                <a:off x="18619" y="8511"/>
                                <a:ext cx="2414" cy="2980"/>
                                <a:chOff x="6554" y="6291"/>
                                <a:chExt cx="8686" cy="7713"/>
                              </a:xfrm>
                            </p:grpSpPr>
                            <p:pic>
                              <p:nvPicPr>
                                <p:cNvPr id="146" name="图片 145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6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6554" y="6291"/>
                                  <a:ext cx="8686" cy="6821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147" name="图片 146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67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097" y="13054"/>
                                  <a:ext cx="7848" cy="95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  <p:sp>
                            <p:nvSpPr>
                              <p:cNvPr id="149" name="文本框 148"/>
                              <p:cNvSpPr txBox="1"/>
                              <p:nvPr/>
                            </p:nvSpPr>
                            <p:spPr>
                              <a:xfrm>
                                <a:off x="19083" y="10552"/>
                                <a:ext cx="2187" cy="434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 anchor="t">
                                <a:spAutoFit/>
                              </a:bodyPr>
                              <a:p>
                                <a:r>
                                  <a:rPr lang="en-US" altLang="zh-CN" sz="1200" b="1"/>
                                  <a:t>p-value</a:t>
                                </a:r>
                                <a:r>
                                  <a:rPr lang="en-US" sz="1200" b="1"/>
                                  <a:t>= 0.2771</a:t>
                                </a:r>
                                <a:endParaRPr lang="zh-CN" altLang="en-US" sz="1200" b="1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299" name="文本框 298"/>
                        <p:cNvSpPr txBox="1"/>
                        <p:nvPr/>
                      </p:nvSpPr>
                      <p:spPr>
                        <a:xfrm>
                          <a:off x="19340" y="4756"/>
                          <a:ext cx="1040" cy="4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PFI</a:t>
                          </a:r>
                          <a:endParaRPr lang="en-US" altLang="zh-CN" sz="1200" b="1"/>
                        </a:p>
                      </p:txBody>
                    </p:sp>
                  </p:grpSp>
                  <p:grpSp>
                    <p:nvGrpSpPr>
                      <p:cNvPr id="330" name="组合 329"/>
                      <p:cNvGrpSpPr/>
                      <p:nvPr/>
                    </p:nvGrpSpPr>
                    <p:grpSpPr>
                      <a:xfrm>
                        <a:off x="12122" y="8149"/>
                        <a:ext cx="8306" cy="480"/>
                        <a:chOff x="12122" y="8149"/>
                        <a:chExt cx="8306" cy="480"/>
                      </a:xfrm>
                    </p:grpSpPr>
                    <p:sp>
                      <p:nvSpPr>
                        <p:cNvPr id="322" name="文本框 321"/>
                        <p:cNvSpPr txBox="1"/>
                        <p:nvPr/>
                      </p:nvSpPr>
                      <p:spPr>
                        <a:xfrm>
                          <a:off x="12122" y="8185"/>
                          <a:ext cx="908" cy="4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OS</a:t>
                          </a:r>
                          <a:endParaRPr lang="en-US" altLang="zh-CN" sz="1200" b="1"/>
                        </a:p>
                      </p:txBody>
                    </p:sp>
                    <p:sp>
                      <p:nvSpPr>
                        <p:cNvPr id="323" name="文本框 322"/>
                        <p:cNvSpPr txBox="1"/>
                        <p:nvPr/>
                      </p:nvSpPr>
                      <p:spPr>
                        <a:xfrm>
                          <a:off x="14836" y="8185"/>
                          <a:ext cx="1318" cy="4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DSS</a:t>
                          </a:r>
                          <a:endParaRPr lang="en-US" altLang="zh-CN" sz="1200" b="1"/>
                        </a:p>
                      </p:txBody>
                    </p:sp>
                    <p:sp>
                      <p:nvSpPr>
                        <p:cNvPr id="324" name="文本框 323"/>
                        <p:cNvSpPr txBox="1"/>
                        <p:nvPr/>
                      </p:nvSpPr>
                      <p:spPr>
                        <a:xfrm>
                          <a:off x="17189" y="8149"/>
                          <a:ext cx="1243" cy="4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DFI</a:t>
                          </a:r>
                          <a:endParaRPr lang="en-US" altLang="zh-CN" sz="1200" b="1"/>
                        </a:p>
                      </p:txBody>
                    </p:sp>
                    <p:sp>
                      <p:nvSpPr>
                        <p:cNvPr id="325" name="文本框 324"/>
                        <p:cNvSpPr txBox="1"/>
                        <p:nvPr/>
                      </p:nvSpPr>
                      <p:spPr>
                        <a:xfrm>
                          <a:off x="19388" y="8195"/>
                          <a:ext cx="1040" cy="43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PFI</a:t>
                          </a:r>
                          <a:endParaRPr lang="en-US" altLang="zh-CN" sz="1200" b="1"/>
                        </a:p>
                      </p:txBody>
                    </p:sp>
                  </p:grpSp>
                </p:grpSp>
                <p:grpSp>
                  <p:nvGrpSpPr>
                    <p:cNvPr id="368" name="组合 367"/>
                    <p:cNvGrpSpPr/>
                    <p:nvPr/>
                  </p:nvGrpSpPr>
                  <p:grpSpPr>
                    <a:xfrm>
                      <a:off x="13027" y="5111"/>
                      <a:ext cx="7776" cy="343"/>
                      <a:chOff x="2497" y="1394"/>
                      <a:chExt cx="7776" cy="343"/>
                    </a:xfrm>
                  </p:grpSpPr>
                  <p:pic>
                    <p:nvPicPr>
                      <p:cNvPr id="369" name="图片 36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59" y="1454"/>
                        <a:ext cx="615" cy="27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70" name="图片 36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42" y="1455"/>
                        <a:ext cx="615" cy="27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71" name="图片 37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44" y="1394"/>
                        <a:ext cx="615" cy="27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72" name="图片 37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97" y="1463"/>
                        <a:ext cx="615" cy="275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392" name="组合 391"/>
                  <p:cNvGrpSpPr/>
                  <p:nvPr/>
                </p:nvGrpSpPr>
                <p:grpSpPr>
                  <a:xfrm>
                    <a:off x="13258" y="8543"/>
                    <a:ext cx="7775" cy="395"/>
                    <a:chOff x="2425" y="8486"/>
                    <a:chExt cx="7775" cy="395"/>
                  </a:xfrm>
                </p:grpSpPr>
                <p:pic>
                  <p:nvPicPr>
                    <p:cNvPr id="393" name="图片 392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9585" y="8587"/>
                      <a:ext cx="615" cy="2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4" name="图片 393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7271" y="8606"/>
                      <a:ext cx="615" cy="2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5" name="图片 394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4878" y="8486"/>
                      <a:ext cx="615" cy="2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6" name="图片 395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2425" y="8532"/>
                      <a:ext cx="615" cy="275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416" name="组合 415"/>
                <p:cNvGrpSpPr/>
                <p:nvPr/>
              </p:nvGrpSpPr>
              <p:grpSpPr>
                <a:xfrm>
                  <a:off x="11272" y="11918"/>
                  <a:ext cx="10159" cy="2871"/>
                  <a:chOff x="11272" y="11918"/>
                  <a:chExt cx="10159" cy="2871"/>
                </a:xfrm>
              </p:grpSpPr>
              <p:grpSp>
                <p:nvGrpSpPr>
                  <p:cNvPr id="341" name="组合 340"/>
                  <p:cNvGrpSpPr/>
                  <p:nvPr/>
                </p:nvGrpSpPr>
                <p:grpSpPr>
                  <a:xfrm>
                    <a:off x="11272" y="11918"/>
                    <a:ext cx="10159" cy="2871"/>
                    <a:chOff x="11272" y="11918"/>
                    <a:chExt cx="10159" cy="2871"/>
                  </a:xfrm>
                </p:grpSpPr>
                <p:grpSp>
                  <p:nvGrpSpPr>
                    <p:cNvPr id="262" name="组合 261"/>
                    <p:cNvGrpSpPr/>
                    <p:nvPr/>
                  </p:nvGrpSpPr>
                  <p:grpSpPr>
                    <a:xfrm>
                      <a:off x="18706" y="12174"/>
                      <a:ext cx="2725" cy="2591"/>
                      <a:chOff x="18959" y="12174"/>
                      <a:chExt cx="2375" cy="2591"/>
                    </a:xfrm>
                  </p:grpSpPr>
                  <p:grpSp>
                    <p:nvGrpSpPr>
                      <p:cNvPr id="261" name="组合 260"/>
                      <p:cNvGrpSpPr/>
                      <p:nvPr/>
                    </p:nvGrpSpPr>
                    <p:grpSpPr>
                      <a:xfrm>
                        <a:off x="18959" y="12174"/>
                        <a:ext cx="1976" cy="2591"/>
                        <a:chOff x="7428" y="7021"/>
                        <a:chExt cx="7820" cy="6613"/>
                      </a:xfrm>
                    </p:grpSpPr>
                    <p:pic>
                      <p:nvPicPr>
                        <p:cNvPr id="259" name="图片 2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8"/>
                        <a:stretch>
                          <a:fillRect/>
                        </a:stretch>
                      </p:blipFill>
                      <p:spPr>
                        <a:xfrm>
                          <a:off x="7428" y="7021"/>
                          <a:ext cx="7820" cy="58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60" name="图片 2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9"/>
                        <a:stretch>
                          <a:fillRect/>
                        </a:stretch>
                      </p:blipFill>
                      <p:spPr>
                        <a:xfrm>
                          <a:off x="7447" y="12734"/>
                          <a:ext cx="7782" cy="90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246" name="文本框 245"/>
                      <p:cNvSpPr txBox="1"/>
                      <p:nvPr/>
                    </p:nvSpPr>
                    <p:spPr>
                      <a:xfrm>
                        <a:off x="19147" y="13812"/>
                        <a:ext cx="2187" cy="4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sz="1200" b="1"/>
                          <a:t>p-value</a:t>
                        </a:r>
                        <a:r>
                          <a:rPr lang="en-US" sz="1200" b="1"/>
                          <a:t>= 0.8293</a:t>
                        </a:r>
                        <a:endParaRPr lang="en-US" sz="1200" b="1"/>
                      </a:p>
                    </p:txBody>
                  </p:sp>
                </p:grpSp>
                <p:grpSp>
                  <p:nvGrpSpPr>
                    <p:cNvPr id="254" name="组合 253"/>
                    <p:cNvGrpSpPr/>
                    <p:nvPr/>
                  </p:nvGrpSpPr>
                  <p:grpSpPr>
                    <a:xfrm>
                      <a:off x="13933" y="12153"/>
                      <a:ext cx="2476" cy="2595"/>
                      <a:chOff x="13927" y="12153"/>
                      <a:chExt cx="2459" cy="2595"/>
                    </a:xfrm>
                  </p:grpSpPr>
                  <p:grpSp>
                    <p:nvGrpSpPr>
                      <p:cNvPr id="253" name="组合 252"/>
                      <p:cNvGrpSpPr/>
                      <p:nvPr/>
                    </p:nvGrpSpPr>
                    <p:grpSpPr>
                      <a:xfrm>
                        <a:off x="13927" y="12153"/>
                        <a:ext cx="2415" cy="2595"/>
                        <a:chOff x="7412" y="7036"/>
                        <a:chExt cx="7854" cy="6688"/>
                      </a:xfrm>
                    </p:grpSpPr>
                    <p:pic>
                      <p:nvPicPr>
                        <p:cNvPr id="251" name="图片 2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0"/>
                        <a:stretch>
                          <a:fillRect/>
                        </a:stretch>
                      </p:blipFill>
                      <p:spPr>
                        <a:xfrm>
                          <a:off x="7428" y="7036"/>
                          <a:ext cx="7820" cy="577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52" name="图片 2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1"/>
                        <a:stretch>
                          <a:fillRect/>
                        </a:stretch>
                      </p:blipFill>
                      <p:spPr>
                        <a:xfrm>
                          <a:off x="7412" y="12844"/>
                          <a:ext cx="7854" cy="88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248" name="文本框 247"/>
                      <p:cNvSpPr txBox="1"/>
                      <p:nvPr/>
                    </p:nvSpPr>
                    <p:spPr>
                      <a:xfrm>
                        <a:off x="14199" y="13812"/>
                        <a:ext cx="2187" cy="4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sz="1200" b="1"/>
                          <a:t>p-value</a:t>
                        </a:r>
                        <a:r>
                          <a:rPr lang="en-US" sz="1200" b="1"/>
                          <a:t>=0.9294</a:t>
                        </a:r>
                        <a:endParaRPr lang="en-US" sz="1200" b="1"/>
                      </a:p>
                    </p:txBody>
                  </p:sp>
                </p:grpSp>
                <p:grpSp>
                  <p:nvGrpSpPr>
                    <p:cNvPr id="258" name="组合 257"/>
                    <p:cNvGrpSpPr/>
                    <p:nvPr/>
                  </p:nvGrpSpPr>
                  <p:grpSpPr>
                    <a:xfrm>
                      <a:off x="16444" y="12195"/>
                      <a:ext cx="2850" cy="2550"/>
                      <a:chOff x="16659" y="12215"/>
                      <a:chExt cx="2423" cy="2550"/>
                    </a:xfrm>
                  </p:grpSpPr>
                  <p:grpSp>
                    <p:nvGrpSpPr>
                      <p:cNvPr id="257" name="组合 256"/>
                      <p:cNvGrpSpPr/>
                      <p:nvPr/>
                    </p:nvGrpSpPr>
                    <p:grpSpPr>
                      <a:xfrm>
                        <a:off x="16659" y="12215"/>
                        <a:ext cx="1959" cy="2550"/>
                        <a:chOff x="7428" y="7041"/>
                        <a:chExt cx="7967" cy="6590"/>
                      </a:xfrm>
                    </p:grpSpPr>
                    <p:pic>
                      <p:nvPicPr>
                        <p:cNvPr id="255" name="图片 2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2"/>
                        <a:stretch>
                          <a:fillRect/>
                        </a:stretch>
                      </p:blipFill>
                      <p:spPr>
                        <a:xfrm>
                          <a:off x="7428" y="7041"/>
                          <a:ext cx="7820" cy="576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56" name="图片 2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3"/>
                        <a:stretch>
                          <a:fillRect/>
                        </a:stretch>
                      </p:blipFill>
                      <p:spPr>
                        <a:xfrm>
                          <a:off x="7577" y="12761"/>
                          <a:ext cx="7819" cy="87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247" name="文本框 246"/>
                      <p:cNvSpPr txBox="1"/>
                      <p:nvPr/>
                    </p:nvSpPr>
                    <p:spPr>
                      <a:xfrm>
                        <a:off x="16895" y="13812"/>
                        <a:ext cx="2187" cy="4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sz="1200" b="1"/>
                          <a:t>p-value</a:t>
                        </a:r>
                        <a:r>
                          <a:rPr lang="en-US" sz="1200" b="1"/>
                          <a:t>=0.1401</a:t>
                        </a:r>
                        <a:endParaRPr lang="en-US" sz="1200" b="1"/>
                      </a:p>
                    </p:txBody>
                  </p:sp>
                </p:grpSp>
                <p:grpSp>
                  <p:nvGrpSpPr>
                    <p:cNvPr id="250" name="组合 249"/>
                    <p:cNvGrpSpPr/>
                    <p:nvPr/>
                  </p:nvGrpSpPr>
                  <p:grpSpPr>
                    <a:xfrm>
                      <a:off x="11272" y="12189"/>
                      <a:ext cx="2510" cy="2600"/>
                      <a:chOff x="11392" y="12189"/>
                      <a:chExt cx="2510" cy="2600"/>
                    </a:xfrm>
                  </p:grpSpPr>
                  <p:grpSp>
                    <p:nvGrpSpPr>
                      <p:cNvPr id="238" name="组合 237"/>
                      <p:cNvGrpSpPr/>
                      <p:nvPr/>
                    </p:nvGrpSpPr>
                    <p:grpSpPr>
                      <a:xfrm>
                        <a:off x="11392" y="12189"/>
                        <a:ext cx="2503" cy="2600"/>
                        <a:chOff x="7315" y="7076"/>
                        <a:chExt cx="7943" cy="6540"/>
                      </a:xfrm>
                    </p:grpSpPr>
                    <p:pic>
                      <p:nvPicPr>
                        <p:cNvPr id="236" name="图片 2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4"/>
                        <a:stretch>
                          <a:fillRect/>
                        </a:stretch>
                      </p:blipFill>
                      <p:spPr>
                        <a:xfrm>
                          <a:off x="7418" y="7076"/>
                          <a:ext cx="7840" cy="569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37" name="图片 2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5"/>
                        <a:stretch>
                          <a:fillRect/>
                        </a:stretch>
                      </p:blipFill>
                      <p:spPr>
                        <a:xfrm>
                          <a:off x="7315" y="12706"/>
                          <a:ext cx="7865" cy="91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249" name="文本框 248"/>
                      <p:cNvSpPr txBox="1"/>
                      <p:nvPr/>
                    </p:nvSpPr>
                    <p:spPr>
                      <a:xfrm>
                        <a:off x="11715" y="13958"/>
                        <a:ext cx="2187" cy="4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sz="1200" b="1"/>
                          <a:t>p-value</a:t>
                        </a:r>
                        <a:r>
                          <a:rPr lang="en-US" sz="1200" b="1"/>
                          <a:t>= 0.3987</a:t>
                        </a:r>
                        <a:endParaRPr lang="en-US" sz="1200" b="1"/>
                      </a:p>
                    </p:txBody>
                  </p:sp>
                </p:grpSp>
                <p:grpSp>
                  <p:nvGrpSpPr>
                    <p:cNvPr id="340" name="组合 339"/>
                    <p:cNvGrpSpPr/>
                    <p:nvPr/>
                  </p:nvGrpSpPr>
                  <p:grpSpPr>
                    <a:xfrm>
                      <a:off x="12262" y="11918"/>
                      <a:ext cx="8306" cy="480"/>
                      <a:chOff x="12274" y="4910"/>
                      <a:chExt cx="8306" cy="480"/>
                    </a:xfrm>
                  </p:grpSpPr>
                  <p:sp>
                    <p:nvSpPr>
                      <p:cNvPr id="332" name="文本框 331"/>
                      <p:cNvSpPr txBox="1"/>
                      <p:nvPr/>
                    </p:nvSpPr>
                    <p:spPr>
                      <a:xfrm>
                        <a:off x="12274" y="4946"/>
                        <a:ext cx="908" cy="4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sz="1200" b="1"/>
                          <a:t>OS</a:t>
                        </a:r>
                        <a:endParaRPr lang="en-US" altLang="zh-CN" sz="1200" b="1"/>
                      </a:p>
                    </p:txBody>
                  </p:sp>
                  <p:sp>
                    <p:nvSpPr>
                      <p:cNvPr id="333" name="文本框 332"/>
                      <p:cNvSpPr txBox="1"/>
                      <p:nvPr/>
                    </p:nvSpPr>
                    <p:spPr>
                      <a:xfrm>
                        <a:off x="14988" y="4946"/>
                        <a:ext cx="1318" cy="4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sz="1200" b="1"/>
                          <a:t>DSS</a:t>
                        </a:r>
                        <a:endParaRPr lang="en-US" altLang="zh-CN" sz="1200" b="1"/>
                      </a:p>
                    </p:txBody>
                  </p:sp>
                  <p:sp>
                    <p:nvSpPr>
                      <p:cNvPr id="334" name="文本框 333"/>
                      <p:cNvSpPr txBox="1"/>
                      <p:nvPr/>
                    </p:nvSpPr>
                    <p:spPr>
                      <a:xfrm>
                        <a:off x="17341" y="4910"/>
                        <a:ext cx="1243" cy="4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sz="1200" b="1"/>
                          <a:t>DFI</a:t>
                        </a:r>
                        <a:endParaRPr lang="en-US" altLang="zh-CN" sz="1200" b="1"/>
                      </a:p>
                    </p:txBody>
                  </p:sp>
                  <p:sp>
                    <p:nvSpPr>
                      <p:cNvPr id="335" name="文本框 334"/>
                      <p:cNvSpPr txBox="1"/>
                      <p:nvPr/>
                    </p:nvSpPr>
                    <p:spPr>
                      <a:xfrm>
                        <a:off x="19540" y="4956"/>
                        <a:ext cx="1040" cy="4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sz="1200" b="1"/>
                          <a:t>PFI</a:t>
                        </a:r>
                        <a:endParaRPr lang="en-US" altLang="zh-CN" sz="1200" b="1"/>
                      </a:p>
                    </p:txBody>
                  </p:sp>
                </p:grpSp>
              </p:grpSp>
              <p:grpSp>
                <p:nvGrpSpPr>
                  <p:cNvPr id="398" name="组合 397"/>
                  <p:cNvGrpSpPr/>
                  <p:nvPr/>
                </p:nvGrpSpPr>
                <p:grpSpPr>
                  <a:xfrm>
                    <a:off x="13094" y="12226"/>
                    <a:ext cx="7782" cy="365"/>
                    <a:chOff x="2406" y="8543"/>
                    <a:chExt cx="7782" cy="365"/>
                  </a:xfrm>
                </p:grpSpPr>
                <p:pic>
                  <p:nvPicPr>
                    <p:cNvPr id="399" name="图片 398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9573" y="8543"/>
                      <a:ext cx="615" cy="2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0" name="图片 399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7375" y="8558"/>
                      <a:ext cx="615" cy="2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1" name="图片 400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4897" y="8570"/>
                      <a:ext cx="615" cy="2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2" name="图片 401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2406" y="8633"/>
                      <a:ext cx="615" cy="275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413" name="组合 412"/>
                <p:cNvGrpSpPr/>
                <p:nvPr/>
              </p:nvGrpSpPr>
              <p:grpSpPr>
                <a:xfrm>
                  <a:off x="11300" y="15030"/>
                  <a:ext cx="9884" cy="2878"/>
                  <a:chOff x="11300" y="15030"/>
                  <a:chExt cx="9884" cy="2878"/>
                </a:xfrm>
              </p:grpSpPr>
              <p:grpSp>
                <p:nvGrpSpPr>
                  <p:cNvPr id="361" name="组合 360"/>
                  <p:cNvGrpSpPr/>
                  <p:nvPr/>
                </p:nvGrpSpPr>
                <p:grpSpPr>
                  <a:xfrm>
                    <a:off x="11300" y="15030"/>
                    <a:ext cx="9884" cy="2878"/>
                    <a:chOff x="11300" y="15030"/>
                    <a:chExt cx="9884" cy="2878"/>
                  </a:xfrm>
                </p:grpSpPr>
                <p:grpSp>
                  <p:nvGrpSpPr>
                    <p:cNvPr id="301" name="组合 300"/>
                    <p:cNvGrpSpPr/>
                    <p:nvPr/>
                  </p:nvGrpSpPr>
                  <p:grpSpPr>
                    <a:xfrm>
                      <a:off x="11300" y="15390"/>
                      <a:ext cx="9884" cy="2518"/>
                      <a:chOff x="11300" y="15390"/>
                      <a:chExt cx="9884" cy="2518"/>
                    </a:xfrm>
                  </p:grpSpPr>
                  <p:grpSp>
                    <p:nvGrpSpPr>
                      <p:cNvPr id="297" name="组合 296"/>
                      <p:cNvGrpSpPr/>
                      <p:nvPr/>
                    </p:nvGrpSpPr>
                    <p:grpSpPr>
                      <a:xfrm>
                        <a:off x="18738" y="15449"/>
                        <a:ext cx="2446" cy="2410"/>
                        <a:chOff x="18738" y="15449"/>
                        <a:chExt cx="2446" cy="2377"/>
                      </a:xfrm>
                    </p:grpSpPr>
                    <p:grpSp>
                      <p:nvGrpSpPr>
                        <p:cNvPr id="296" name="组合 295"/>
                        <p:cNvGrpSpPr/>
                        <p:nvPr/>
                      </p:nvGrpSpPr>
                      <p:grpSpPr>
                        <a:xfrm>
                          <a:off x="18738" y="15449"/>
                          <a:ext cx="2213" cy="2377"/>
                          <a:chOff x="7418" y="7046"/>
                          <a:chExt cx="7841" cy="6640"/>
                        </a:xfrm>
                      </p:grpSpPr>
                      <p:pic>
                        <p:nvPicPr>
                          <p:cNvPr id="294" name="图片 29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6"/>
                          <a:stretch>
                            <a:fillRect/>
                          </a:stretch>
                        </p:blipFill>
                        <p:spPr>
                          <a:xfrm>
                            <a:off x="7418" y="7046"/>
                            <a:ext cx="7840" cy="575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95" name="图片 29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7"/>
                          <a:stretch>
                            <a:fillRect/>
                          </a:stretch>
                        </p:blipFill>
                        <p:spPr>
                          <a:xfrm>
                            <a:off x="7419" y="12796"/>
                            <a:ext cx="7840" cy="89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239" name="文本框 238"/>
                        <p:cNvSpPr txBox="1"/>
                        <p:nvPr/>
                      </p:nvSpPr>
                      <p:spPr>
                        <a:xfrm>
                          <a:off x="18997" y="17020"/>
                          <a:ext cx="2187" cy="42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p-value</a:t>
                          </a:r>
                          <a:r>
                            <a:rPr lang="en-US" sz="1200" b="1"/>
                            <a:t>= 0.4996</a:t>
                          </a:r>
                          <a:endParaRPr lang="en-US" sz="1200" b="1"/>
                        </a:p>
                      </p:txBody>
                    </p:sp>
                  </p:grpSp>
                  <p:grpSp>
                    <p:nvGrpSpPr>
                      <p:cNvPr id="293" name="组合 292"/>
                      <p:cNvGrpSpPr/>
                      <p:nvPr/>
                    </p:nvGrpSpPr>
                    <p:grpSpPr>
                      <a:xfrm>
                        <a:off x="16637" y="15449"/>
                        <a:ext cx="2446" cy="2459"/>
                        <a:chOff x="16637" y="15449"/>
                        <a:chExt cx="2464" cy="2411"/>
                      </a:xfrm>
                    </p:grpSpPr>
                    <p:grpSp>
                      <p:nvGrpSpPr>
                        <p:cNvPr id="292" name="组合 291"/>
                        <p:cNvGrpSpPr/>
                        <p:nvPr/>
                      </p:nvGrpSpPr>
                      <p:grpSpPr>
                        <a:xfrm>
                          <a:off x="16637" y="15449"/>
                          <a:ext cx="2228" cy="2411"/>
                          <a:chOff x="7269" y="7066"/>
                          <a:chExt cx="7999" cy="6624"/>
                        </a:xfrm>
                      </p:grpSpPr>
                      <p:pic>
                        <p:nvPicPr>
                          <p:cNvPr id="290" name="图片 28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8"/>
                          <a:stretch>
                            <a:fillRect/>
                          </a:stretch>
                        </p:blipFill>
                        <p:spPr>
                          <a:xfrm>
                            <a:off x="7408" y="7066"/>
                            <a:ext cx="7860" cy="571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91" name="图片 29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9"/>
                          <a:stretch>
                            <a:fillRect/>
                          </a:stretch>
                        </p:blipFill>
                        <p:spPr>
                          <a:xfrm>
                            <a:off x="7269" y="12770"/>
                            <a:ext cx="7876" cy="92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240" name="文本框 239"/>
                        <p:cNvSpPr txBox="1"/>
                        <p:nvPr/>
                      </p:nvSpPr>
                      <p:spPr>
                        <a:xfrm>
                          <a:off x="16914" y="16980"/>
                          <a:ext cx="2187" cy="42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p-value</a:t>
                          </a:r>
                          <a:r>
                            <a:rPr lang="en-US" sz="1200" b="1"/>
                            <a:t>= 0.9805</a:t>
                          </a:r>
                          <a:endParaRPr lang="en-US" sz="1200" b="1"/>
                        </a:p>
                      </p:txBody>
                    </p:sp>
                  </p:grpSp>
                  <p:grpSp>
                    <p:nvGrpSpPr>
                      <p:cNvPr id="289" name="组合 288"/>
                      <p:cNvGrpSpPr/>
                      <p:nvPr/>
                    </p:nvGrpSpPr>
                    <p:grpSpPr>
                      <a:xfrm>
                        <a:off x="14044" y="15427"/>
                        <a:ext cx="2593" cy="2470"/>
                        <a:chOff x="13875" y="15427"/>
                        <a:chExt cx="2490" cy="2434"/>
                      </a:xfrm>
                    </p:grpSpPr>
                    <p:grpSp>
                      <p:nvGrpSpPr>
                        <p:cNvPr id="288" name="组合 287"/>
                        <p:cNvGrpSpPr/>
                        <p:nvPr/>
                      </p:nvGrpSpPr>
                      <p:grpSpPr>
                        <a:xfrm>
                          <a:off x="13875" y="15427"/>
                          <a:ext cx="2490" cy="2434"/>
                          <a:chOff x="7423" y="7066"/>
                          <a:chExt cx="7981" cy="6570"/>
                        </a:xfrm>
                      </p:grpSpPr>
                      <p:pic>
                        <p:nvPicPr>
                          <p:cNvPr id="286" name="图片 28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0"/>
                          <a:stretch>
                            <a:fillRect/>
                          </a:stretch>
                        </p:blipFill>
                        <p:spPr>
                          <a:xfrm>
                            <a:off x="7423" y="7066"/>
                            <a:ext cx="7830" cy="571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87" name="图片 28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1"/>
                          <a:stretch>
                            <a:fillRect/>
                          </a:stretch>
                        </p:blipFill>
                        <p:spPr>
                          <a:xfrm>
                            <a:off x="7618" y="12776"/>
                            <a:ext cx="7786" cy="86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241" name="文本框 240"/>
                        <p:cNvSpPr txBox="1"/>
                        <p:nvPr/>
                      </p:nvSpPr>
                      <p:spPr>
                        <a:xfrm>
                          <a:off x="14087" y="17040"/>
                          <a:ext cx="2187" cy="42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p-value</a:t>
                          </a:r>
                          <a:r>
                            <a:rPr lang="en-US" sz="1200" b="1"/>
                            <a:t>= 0.9017</a:t>
                          </a:r>
                          <a:endParaRPr lang="en-US" sz="1200" b="1"/>
                        </a:p>
                      </p:txBody>
                    </p:sp>
                  </p:grpSp>
                  <p:grpSp>
                    <p:nvGrpSpPr>
                      <p:cNvPr id="285" name="组合 284"/>
                      <p:cNvGrpSpPr/>
                      <p:nvPr/>
                    </p:nvGrpSpPr>
                    <p:grpSpPr>
                      <a:xfrm>
                        <a:off x="11300" y="15390"/>
                        <a:ext cx="2472" cy="2518"/>
                        <a:chOff x="11460" y="15488"/>
                        <a:chExt cx="2472" cy="2420"/>
                      </a:xfrm>
                    </p:grpSpPr>
                    <p:grpSp>
                      <p:nvGrpSpPr>
                        <p:cNvPr id="284" name="组合 283"/>
                        <p:cNvGrpSpPr/>
                        <p:nvPr/>
                      </p:nvGrpSpPr>
                      <p:grpSpPr>
                        <a:xfrm>
                          <a:off x="11460" y="15488"/>
                          <a:ext cx="2409" cy="2420"/>
                          <a:chOff x="7393" y="7192"/>
                          <a:chExt cx="7845" cy="6419"/>
                        </a:xfrm>
                      </p:grpSpPr>
                      <p:pic>
                        <p:nvPicPr>
                          <p:cNvPr id="282" name="图片 28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2"/>
                          <a:stretch>
                            <a:fillRect/>
                          </a:stretch>
                        </p:blipFill>
                        <p:spPr>
                          <a:xfrm>
                            <a:off x="7438" y="7192"/>
                            <a:ext cx="7800" cy="567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83" name="图片 28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3"/>
                          <a:stretch>
                            <a:fillRect/>
                          </a:stretch>
                        </p:blipFill>
                        <p:spPr>
                          <a:xfrm>
                            <a:off x="7393" y="12711"/>
                            <a:ext cx="7845" cy="90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242" name="文本框 241"/>
                        <p:cNvSpPr txBox="1"/>
                        <p:nvPr/>
                      </p:nvSpPr>
                      <p:spPr>
                        <a:xfrm>
                          <a:off x="11745" y="17096"/>
                          <a:ext cx="2187" cy="41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t">
                          <a:spAutoFit/>
                        </a:bodyPr>
                        <a:p>
                          <a:r>
                            <a:rPr lang="en-US" altLang="zh-CN" sz="1200" b="1"/>
                            <a:t>p-value</a:t>
                          </a:r>
                          <a:r>
                            <a:rPr lang="en-US" sz="1200" b="1"/>
                            <a:t>=0.5843</a:t>
                          </a:r>
                          <a:endParaRPr lang="en-US" sz="1200" b="1"/>
                        </a:p>
                      </p:txBody>
                    </p:sp>
                  </p:grpSp>
                </p:grpSp>
                <p:grpSp>
                  <p:nvGrpSpPr>
                    <p:cNvPr id="350" name="组合 349"/>
                    <p:cNvGrpSpPr/>
                    <p:nvPr/>
                  </p:nvGrpSpPr>
                  <p:grpSpPr>
                    <a:xfrm>
                      <a:off x="12058" y="15030"/>
                      <a:ext cx="8306" cy="480"/>
                      <a:chOff x="12274" y="4713"/>
                      <a:chExt cx="8306" cy="480"/>
                    </a:xfrm>
                  </p:grpSpPr>
                  <p:sp>
                    <p:nvSpPr>
                      <p:cNvPr id="342" name="文本框 341"/>
                      <p:cNvSpPr txBox="1"/>
                      <p:nvPr/>
                    </p:nvSpPr>
                    <p:spPr>
                      <a:xfrm>
                        <a:off x="12274" y="4749"/>
                        <a:ext cx="908" cy="4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sz="1200" b="1"/>
                          <a:t>OS</a:t>
                        </a:r>
                        <a:endParaRPr lang="en-US" altLang="zh-CN" sz="1200" b="1"/>
                      </a:p>
                    </p:txBody>
                  </p:sp>
                  <p:sp>
                    <p:nvSpPr>
                      <p:cNvPr id="343" name="文本框 342"/>
                      <p:cNvSpPr txBox="1"/>
                      <p:nvPr/>
                    </p:nvSpPr>
                    <p:spPr>
                      <a:xfrm>
                        <a:off x="14988" y="4749"/>
                        <a:ext cx="1318" cy="4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sz="1200" b="1"/>
                          <a:t>DSS</a:t>
                        </a:r>
                        <a:endParaRPr lang="en-US" altLang="zh-CN" sz="1200" b="1"/>
                      </a:p>
                    </p:txBody>
                  </p:sp>
                  <p:sp>
                    <p:nvSpPr>
                      <p:cNvPr id="344" name="文本框 343"/>
                      <p:cNvSpPr txBox="1"/>
                      <p:nvPr/>
                    </p:nvSpPr>
                    <p:spPr>
                      <a:xfrm>
                        <a:off x="17341" y="4713"/>
                        <a:ext cx="1243" cy="4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sz="1200" b="1"/>
                          <a:t>DFI</a:t>
                        </a:r>
                        <a:endParaRPr lang="en-US" altLang="zh-CN" sz="1200" b="1"/>
                      </a:p>
                    </p:txBody>
                  </p:sp>
                  <p:sp>
                    <p:nvSpPr>
                      <p:cNvPr id="345" name="文本框 344"/>
                      <p:cNvSpPr txBox="1"/>
                      <p:nvPr/>
                    </p:nvSpPr>
                    <p:spPr>
                      <a:xfrm>
                        <a:off x="19540" y="4759"/>
                        <a:ext cx="1040" cy="4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p>
                        <a:r>
                          <a:rPr lang="en-US" altLang="zh-CN" sz="1200" b="1"/>
                          <a:t>PFI</a:t>
                        </a:r>
                        <a:endParaRPr lang="en-US" altLang="zh-CN" sz="1200" b="1"/>
                      </a:p>
                    </p:txBody>
                  </p:sp>
                </p:grpSp>
              </p:grpSp>
              <p:grpSp>
                <p:nvGrpSpPr>
                  <p:cNvPr id="408" name="组合 407"/>
                  <p:cNvGrpSpPr/>
                  <p:nvPr/>
                </p:nvGrpSpPr>
                <p:grpSpPr>
                  <a:xfrm>
                    <a:off x="13135" y="15509"/>
                    <a:ext cx="7781" cy="372"/>
                    <a:chOff x="2406" y="8863"/>
                    <a:chExt cx="7781" cy="372"/>
                  </a:xfrm>
                </p:grpSpPr>
                <p:pic>
                  <p:nvPicPr>
                    <p:cNvPr id="409" name="图片 408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9573" y="8961"/>
                      <a:ext cx="615" cy="2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0" name="图片 409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7375" y="8954"/>
                      <a:ext cx="615" cy="2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1" name="图片 410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4897" y="8863"/>
                      <a:ext cx="615" cy="2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2" name="图片 411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2406" y="8930"/>
                      <a:ext cx="615" cy="275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34" name="文本框 33"/>
              <p:cNvSpPr txBox="1"/>
              <p:nvPr/>
            </p:nvSpPr>
            <p:spPr>
              <a:xfrm>
                <a:off x="8205" y="10662"/>
                <a:ext cx="2187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 b="1"/>
                  <a:t>p-value</a:t>
                </a:r>
                <a:r>
                  <a:rPr lang="en-US" sz="1200" b="1"/>
                  <a:t>=0.2001</a:t>
                </a:r>
                <a:endParaRPr lang="en-US" sz="1200" b="1"/>
              </a:p>
            </p:txBody>
          </p:sp>
        </p:grpSp>
      </p:grpSp>
      <p:sp>
        <p:nvSpPr>
          <p:cNvPr id="41" name="文本框 40"/>
          <p:cNvSpPr txBox="1"/>
          <p:nvPr/>
        </p:nvSpPr>
        <p:spPr>
          <a:xfrm>
            <a:off x="915670" y="345440"/>
            <a:ext cx="130524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b="1">
                <a:latin typeface="Times New Roman" panose="02020603050405020304" charset="0"/>
                <a:ea typeface="宋体" panose="02010600030101010101" pitchFamily="2" charset="-122"/>
              </a:rPr>
              <a:t>Supplement 3</a:t>
            </a:r>
            <a:r>
              <a:rPr lang="en-US" b="1">
                <a:latin typeface="Times New Roman" panose="02020603050405020304" charset="0"/>
                <a:ea typeface="微软雅黑" panose="020B0503020204020204" charset="-122"/>
              </a:rPr>
              <a:t> </a:t>
            </a:r>
            <a:r>
              <a:rPr lang="en-US" b="0">
                <a:latin typeface="Times New Roman" panose="02020603050405020304" charset="0"/>
                <a:ea typeface="宋体" panose="02010600030101010101" pitchFamily="2" charset="-122"/>
              </a:rPr>
              <a:t>The prognostic value of AKR1 mRNA levels in CRC patients (Kaplan‒Meier Plotter)OS, overall survival; DSS, disease-specific survival; DFI, disease-free interval; PFI, progression-free interval.</a:t>
            </a:r>
            <a:endParaRPr lang="en-US" altLang="en-US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840,&quot;width&quot;:7920}"/>
</p:tagLst>
</file>

<file path=ppt/tags/tag2.xml><?xml version="1.0" encoding="utf-8"?>
<p:tagLst xmlns:p="http://schemas.openxmlformats.org/presentationml/2006/main">
  <p:tag name="COMMONDATA" val="eyJoZGlkIjoiZmE4YjAwMmVkYTgwM2VkNTI0ZTJkNTEwNmQ2NzZkMGEifQ=="/>
  <p:tag name="KSO_WPP_MARK_KEY" val="c5e36951-c278-43cb-96cc-d7131beb11fb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997</Words>
  <Application>WPS 演示</Application>
  <PresentationFormat>自定义</PresentationFormat>
  <Paragraphs>195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微软雅黑</vt:lpstr>
      <vt:lpstr>Calibri</vt:lpstr>
      <vt:lpstr>Arial Unicode MS</vt:lpstr>
      <vt:lpstr>Calibri Light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xtzj</dc:creator>
  <cp:lastModifiedBy>星锡</cp:lastModifiedBy>
  <cp:revision>63</cp:revision>
  <dcterms:created xsi:type="dcterms:W3CDTF">2021-01-12T02:08:00Z</dcterms:created>
  <dcterms:modified xsi:type="dcterms:W3CDTF">2023-02-04T01:22:13Z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1677DC36C1F7450BA0767748B6404AFB</vt:lpwstr>
  </property>
  <property fmtid="{D5CDD505-2E9C-101B-9397-08002B2CF9AE}" pid="3" name="KSOProductBuildVer">
    <vt:lpwstr>2052-11.1.0.13703</vt:lpwstr>
  </property>
</Properties>
</file>