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76" r:id="rId2"/>
    <p:sldId id="274" r:id="rId3"/>
    <p:sldId id="271" r:id="rId4"/>
    <p:sldId id="272" r:id="rId5"/>
    <p:sldId id="275" r:id="rId6"/>
    <p:sldId id="268" r:id="rId7"/>
  </p:sldIdLst>
  <p:sldSz cx="6858000" cy="9906000" type="A4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C0AF"/>
    <a:srgbClr val="DD2E55"/>
    <a:srgbClr val="D60030"/>
    <a:srgbClr val="E24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273" autoAdjust="0"/>
  </p:normalViewPr>
  <p:slideViewPr>
    <p:cSldViewPr snapToGrid="0">
      <p:cViewPr>
        <p:scale>
          <a:sx n="125" d="100"/>
          <a:sy n="125" d="100"/>
        </p:scale>
        <p:origin x="636" y="-4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F22B8-4187-4A36-A5B5-702F50CC019C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39D34-5EBA-4907-A783-A098118529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221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25FB5-6934-4DC8-BC36-108ACB61FBF3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F99F-6983-42E1-96B2-31AFF41323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9508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25FB5-6934-4DC8-BC36-108ACB61FBF3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F99F-6983-42E1-96B2-31AFF41323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7061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25FB5-6934-4DC8-BC36-108ACB61FBF3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F99F-6983-42E1-96B2-31AFF41323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1271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25FB5-6934-4DC8-BC36-108ACB61FBF3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F99F-6983-42E1-96B2-31AFF41323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073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25FB5-6934-4DC8-BC36-108ACB61FBF3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F99F-6983-42E1-96B2-31AFF41323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9677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25FB5-6934-4DC8-BC36-108ACB61FBF3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F99F-6983-42E1-96B2-31AFF41323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8219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25FB5-6934-4DC8-BC36-108ACB61FBF3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F99F-6983-42E1-96B2-31AFF41323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8884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25FB5-6934-4DC8-BC36-108ACB61FBF3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F99F-6983-42E1-96B2-31AFF41323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7227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25FB5-6934-4DC8-BC36-108ACB61FBF3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F99F-6983-42E1-96B2-31AFF41323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775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25FB5-6934-4DC8-BC36-108ACB61FBF3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F99F-6983-42E1-96B2-31AFF41323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2241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25FB5-6934-4DC8-BC36-108ACB61FBF3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F99F-6983-42E1-96B2-31AFF41323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8815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25FB5-6934-4DC8-BC36-108ACB61FBF3}" type="datetimeFigureOut">
              <a:rPr lang="es-ES" smtClean="0"/>
              <a:t>20/01/2023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DF99F-6983-42E1-96B2-31AFF41323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3721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16.emf"/><Relationship Id="rId7" Type="http://schemas.openxmlformats.org/officeDocument/2006/relationships/image" Target="../media/image7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10" Type="http://schemas.openxmlformats.org/officeDocument/2006/relationships/image" Target="../media/image10.emf"/><Relationship Id="rId4" Type="http://schemas.openxmlformats.org/officeDocument/2006/relationships/image" Target="../media/image17.emf"/><Relationship Id="rId9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245" y="6908587"/>
            <a:ext cx="3995065" cy="50875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4572" y="7939549"/>
            <a:ext cx="6689558" cy="586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1: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a) Time to AML progression in newly described isolated +8 MDS subgroups compared to non-trisomy 8 MDS patients with normal and complex karyotypes;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b) o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verall survival in newly defined risk subgroups in isolated +8 MDS patients compared to non-trisomy 8 MDS patients with normal and complex karyotypes.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b="19034"/>
          <a:stretch/>
        </p:blipFill>
        <p:spPr>
          <a:xfrm>
            <a:off x="1505465" y="459348"/>
            <a:ext cx="3931967" cy="297917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50456" b="19415"/>
          <a:stretch/>
        </p:blipFill>
        <p:spPr>
          <a:xfrm>
            <a:off x="1505465" y="3724755"/>
            <a:ext cx="4147465" cy="305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7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95" y="4331369"/>
            <a:ext cx="6706265" cy="25429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6" y="1051560"/>
            <a:ext cx="6666413" cy="2481912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4572" y="7470312"/>
            <a:ext cx="6689558" cy="91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2: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Multivariate analysis of patients with isolated +8 depending on number of mutations per patient (≥4) in AML progression;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b) 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Multivariate analysis of OS in isolated +8 MDS patients depending on the number of mutations per patient; c) Multivariate analysis of OS in isolated +8 MDS considering 10% of BM blasts in patients with mutations in STAG2, SRSF2 and/or RUNX1; d) Multivariate analysis of patients with isolated +8 MDS regarding percentage of BM blasts (&gt;10%) and the number of mutations per patient (≥4).</a:t>
            </a:r>
            <a:endParaRPr lang="en-US" sz="1000" i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035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5365" r="22083"/>
          <a:stretch/>
        </p:blipFill>
        <p:spPr>
          <a:xfrm>
            <a:off x="1343025" y="2410400"/>
            <a:ext cx="2168603" cy="2102568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/>
          <a:srcRect l="60574" t="150" b="88862"/>
          <a:stretch/>
        </p:blipFill>
        <p:spPr>
          <a:xfrm>
            <a:off x="4520214" y="2112770"/>
            <a:ext cx="1852476" cy="35716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80208" y="4999396"/>
            <a:ext cx="6689558" cy="586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3: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a) Percentage of patients with isolated +8 MDS with and without mutations in STAG2, SRSF2 and/or RUNX1 stratified by the IPSS-R; b) Percentage of patients with MDS and isolated +8 with and without mutations in STAG2, SRSF2 and/or RUNX1 stratified by the IPSS-M.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25040" r="23062"/>
          <a:stretch/>
        </p:blipFill>
        <p:spPr>
          <a:xfrm>
            <a:off x="4762500" y="2415931"/>
            <a:ext cx="2166131" cy="209120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3"/>
          <a:srcRect t="601" r="39740" b="88862"/>
          <a:stretch/>
        </p:blipFill>
        <p:spPr>
          <a:xfrm>
            <a:off x="523744" y="2127434"/>
            <a:ext cx="2831348" cy="34250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5"/>
          <a:srcRect l="78978" t="33597" b="58739"/>
          <a:stretch/>
        </p:blipFill>
        <p:spPr>
          <a:xfrm>
            <a:off x="3428952" y="2193362"/>
            <a:ext cx="1072550" cy="19922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6"/>
          <a:srcRect l="65043" t="46" r="1908" b="87736"/>
          <a:stretch/>
        </p:blipFill>
        <p:spPr>
          <a:xfrm>
            <a:off x="3444953" y="3508378"/>
            <a:ext cx="1287067" cy="332102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/>
          <a:srcRect l="65043" t="45" r="2005" b="85543"/>
          <a:stretch/>
        </p:blipFill>
        <p:spPr>
          <a:xfrm>
            <a:off x="35003" y="3502080"/>
            <a:ext cx="1283257" cy="39173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6"/>
          <a:srcRect l="15734" t="1983" r="53937" b="86161"/>
          <a:stretch/>
        </p:blipFill>
        <p:spPr>
          <a:xfrm>
            <a:off x="209551" y="2893017"/>
            <a:ext cx="1181099" cy="322235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6"/>
          <a:srcRect l="15734" t="1983" r="53937" b="86161"/>
          <a:stretch/>
        </p:blipFill>
        <p:spPr>
          <a:xfrm>
            <a:off x="3629026" y="2893017"/>
            <a:ext cx="1181099" cy="32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1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9"/>
          <a:stretch/>
        </p:blipFill>
        <p:spPr>
          <a:xfrm>
            <a:off x="81127" y="2082105"/>
            <a:ext cx="6730153" cy="3044626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21722" y="5509949"/>
            <a:ext cx="6689558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4: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Mutational pattern of mutated genes in more than 5% of isolated +8 MDS patients of the International Working Group for the Prognosis of MDS.</a:t>
            </a:r>
            <a:endParaRPr lang="en-US" sz="10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89" t="47001" b="44962"/>
          <a:stretch/>
        </p:blipFill>
        <p:spPr>
          <a:xfrm>
            <a:off x="6338515" y="2082105"/>
            <a:ext cx="472765" cy="2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03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48" y="1151928"/>
            <a:ext cx="6357261" cy="312043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471" y="4619061"/>
            <a:ext cx="3692615" cy="307868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0" y="7846321"/>
            <a:ext cx="668955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5: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a) Time to AML progression in newly defined prognostic subgroups in isolated +8 compared to the control MDS without +8 stratified by IPSS-R risk subgroups; b) OS of isolated +8 MDS patients reclassified in prognostic groups according to mutational profile within IPSS-R MDS control groups; c) Multivariate analysis for OS in isolated +8 patients of the validation cohort.</a:t>
            </a:r>
            <a:endParaRPr lang="en-US" sz="10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504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/>
          <a:srcRect r="-128" b="86631"/>
          <a:stretch/>
        </p:blipFill>
        <p:spPr>
          <a:xfrm>
            <a:off x="1538921" y="1378924"/>
            <a:ext cx="4518661" cy="42651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25448" r="22841"/>
          <a:stretch/>
        </p:blipFill>
        <p:spPr>
          <a:xfrm>
            <a:off x="1314450" y="4872848"/>
            <a:ext cx="2126734" cy="209548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31902" t="20835" r="12396"/>
          <a:stretch/>
        </p:blipFill>
        <p:spPr>
          <a:xfrm>
            <a:off x="4739639" y="4883905"/>
            <a:ext cx="2127885" cy="2092164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2702" y="7681213"/>
            <a:ext cx="668955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6: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a) Percentage of patients from the validation cohort stratified within IPSS-R </a:t>
            </a:r>
            <a:r>
              <a:rPr lang="en-US" sz="10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IPSS-M categories 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reconsidered as low risk and high risk based on mutational </a:t>
            </a:r>
            <a:r>
              <a:rPr lang="en-US" sz="10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profile; b) 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Percentage of patients classified by the IPSS-R </a:t>
            </a:r>
            <a:r>
              <a:rPr lang="en-US" sz="10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IPSS-M in 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patients with isolated +8 MDS depending on mutational status of STAG2, SRSF2 and </a:t>
            </a:r>
            <a:r>
              <a:rPr lang="en-US" sz="10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RUNX1</a:t>
            </a:r>
            <a:r>
              <a:rPr lang="en-US" sz="1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000" i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/>
          <a:srcRect t="13133" r="33992"/>
          <a:stretch/>
        </p:blipFill>
        <p:spPr>
          <a:xfrm>
            <a:off x="379364" y="1971596"/>
            <a:ext cx="2956924" cy="197059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6"/>
          <a:srcRect t="11026" r="33711"/>
          <a:stretch/>
        </p:blipFill>
        <p:spPr>
          <a:xfrm>
            <a:off x="3578007" y="1901745"/>
            <a:ext cx="3039641" cy="202171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 rot="16200000">
            <a:off x="2800262" y="2602869"/>
            <a:ext cx="1416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IPSS-M</a:t>
            </a:r>
          </a:p>
        </p:txBody>
      </p:sp>
      <p:sp>
        <p:nvSpPr>
          <p:cNvPr id="15" name="CuadroTexto 14"/>
          <p:cNvSpPr txBox="1"/>
          <p:nvPr/>
        </p:nvSpPr>
        <p:spPr>
          <a:xfrm rot="16200000">
            <a:off x="-399662" y="2602868"/>
            <a:ext cx="14160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IPSS-R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7"/>
          <a:srcRect l="60574" t="150" b="88862"/>
          <a:stretch/>
        </p:blipFill>
        <p:spPr>
          <a:xfrm>
            <a:off x="4119717" y="4549604"/>
            <a:ext cx="1852476" cy="357168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7"/>
          <a:srcRect t="601" r="39740" b="88862"/>
          <a:stretch/>
        </p:blipFill>
        <p:spPr>
          <a:xfrm>
            <a:off x="123247" y="4564268"/>
            <a:ext cx="2831348" cy="342504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8"/>
          <a:srcRect l="78978" t="33597" b="58739"/>
          <a:stretch/>
        </p:blipFill>
        <p:spPr>
          <a:xfrm>
            <a:off x="3028455" y="4630196"/>
            <a:ext cx="1072550" cy="19922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9"/>
          <a:srcRect l="78798" t="46807" b="45210"/>
          <a:stretch/>
        </p:blipFill>
        <p:spPr>
          <a:xfrm>
            <a:off x="5990045" y="4630196"/>
            <a:ext cx="971999" cy="186474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10"/>
          <a:srcRect l="65043" t="46" r="2044" b="85309"/>
          <a:stretch/>
        </p:blipFill>
        <p:spPr>
          <a:xfrm>
            <a:off x="13653" y="5957018"/>
            <a:ext cx="1281748" cy="398062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10"/>
          <a:srcRect l="15734" t="1979" r="55443" b="86478"/>
          <a:stretch/>
        </p:blipFill>
        <p:spPr>
          <a:xfrm>
            <a:off x="188201" y="5347955"/>
            <a:ext cx="1122440" cy="313706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10"/>
          <a:srcRect l="65043" t="46" b="86161"/>
          <a:stretch/>
        </p:blipFill>
        <p:spPr>
          <a:xfrm>
            <a:off x="3415776" y="5957018"/>
            <a:ext cx="1361349" cy="374914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10"/>
          <a:srcRect l="15734" t="1983" r="55731" b="85354"/>
          <a:stretch/>
        </p:blipFill>
        <p:spPr>
          <a:xfrm>
            <a:off x="3590325" y="5347954"/>
            <a:ext cx="1111216" cy="34418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23247" y="1378924"/>
            <a:ext cx="4228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 smtClean="0">
                <a:latin typeface="Century Gothic" panose="020B0502020202020204" pitchFamily="34" charset="0"/>
              </a:rPr>
              <a:t>a)</a:t>
            </a:r>
            <a:endParaRPr lang="es-ES" sz="1100" b="1" dirty="0">
              <a:latin typeface="Century Gothic" panose="020B0502020202020204" pitchFamily="34" charset="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123246" y="4196496"/>
            <a:ext cx="4228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 smtClean="0">
                <a:latin typeface="Century Gothic" panose="020B0502020202020204" pitchFamily="34" charset="0"/>
              </a:rPr>
              <a:t>b)</a:t>
            </a:r>
            <a:endParaRPr lang="es-ES" sz="11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3326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6899</TotalTime>
  <Words>389</Words>
  <Application>Microsoft Office PowerPoint</Application>
  <PresentationFormat>A4 (210 x 297 mm)</PresentationFormat>
  <Paragraphs>10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Sofía Toribio Castelló</dc:creator>
  <cp:lastModifiedBy>Sofía Toribio Castelló</cp:lastModifiedBy>
  <cp:revision>153</cp:revision>
  <dcterms:created xsi:type="dcterms:W3CDTF">2022-10-26T09:13:04Z</dcterms:created>
  <dcterms:modified xsi:type="dcterms:W3CDTF">2023-01-20T08:23:10Z</dcterms:modified>
</cp:coreProperties>
</file>