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6F603D-876B-4CA6-AEB7-EE7A77550C11}" name="ayuroom@gmail.com" initials="a" userId="52db80baf4e9c447" providerId="Windows Live"/>
  <p188:author id="{B29860B3-B00F-258F-49FB-67F16C19EDE4}" name="山田 康隆" initials="山田" userId="28c459bdc7e7964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 snapToGrid="0">
      <p:cViewPr>
        <p:scale>
          <a:sx n="125" d="100"/>
          <a:sy n="125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70498-B31E-0713-17F2-D8D867814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0338BB-5078-DC55-A574-76BC598E6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C2E77C-3657-CB56-F0D0-06F78EAF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1A993C-D0A6-334D-5AD3-BEF4F2086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B710AD-8BDD-34C8-9E97-A2BD74C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26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2ADE24-E927-822A-48EA-957256F5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2B20B36-37F7-44EB-6B91-3ADCD17E4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6845DC-A41B-A15B-64E4-ECAA24BAA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94F506-0537-3CDF-9D89-B7A678D85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937B02-8517-B101-A74B-ED77F453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04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74632F4-DE0C-5847-D402-DB8F872E9C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2EAED3-C8D3-8BB6-B687-E9C3577FC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64122E-D3AF-A94E-08A0-16F42BE9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F7E706-EAC5-35B1-C40B-7C122E49C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7A57DD-3FEE-0A01-8C6B-758E435B5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413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340177-AA1A-DC5A-231A-FACE8490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F0C794-2503-0A6B-0028-CBB6001DD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741176-CAD2-CB83-3806-25A54345D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90B83D-17E1-FA28-5BEF-866E8D1F4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E7B552-F024-C8CC-848B-C08CFF0F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05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FCC35C-D17A-0E1A-3E28-4A2ADE64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8F0081-8BD9-96BB-B490-1661C938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FDF49B-0A88-C56F-D738-9FE676289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C7F987-E6F0-D676-B411-BECA1C5C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84DBBF-5891-F33F-213B-BFC2D7DF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10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68F09-884F-B6A3-9AF7-E1916EDE5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370B64-5F4C-E989-53DF-1E2FFDE47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1AEDF5-E1CF-75EC-BAA7-76D4A27FA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B09137-67FA-ACCF-6C5F-96A24F0AA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D9C0B1-91A7-B98C-D8B4-E536C46C9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009549-037A-5B49-4956-BAF32999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55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3AE07-28F4-E4C7-1985-82D17421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03449E-879B-D892-EB75-FE3056188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8EE1CC-3236-4F5F-8FB1-28DFC3DBF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FB7729E-DC85-3D00-0287-531E9C4C0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F610D42-46D3-80E7-56E4-4E15762398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68A617D-1074-F0DB-4630-4E8CEB964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BA3B58D-467C-6E27-6610-09A40E41B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62CA9CB-E953-456E-4F3B-4D957C1B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9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2FD64A-41B9-FB1D-BDDA-395791192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5C1F97A-E9D5-86EE-3866-F6A8267AB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9E0CCD5-91B7-8718-9EDC-6E209D8DF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00C726-3507-07ED-61D3-85CFBBE04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51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91DB8E4-803F-7774-AD10-29EBA90C1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9483103-443B-7F9A-6292-47FCC73A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78BC74-9E09-D040-A3AF-F6527F44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42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3F1EE-0D25-27A1-C674-2E969553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B0C02B-11E5-E7BC-1783-DE9B450CC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E516F2-E6AF-E7DC-161A-0C260D079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503C1C-830F-88B1-F7B5-5B972716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2C371C-3FB1-2259-904C-D1FB9946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022565-063F-CA85-AA1F-09762C767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37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C2F21-6AAA-D0B1-FF0D-DD3A0DB9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DBD92FE-D70B-FDFD-FA95-321E932C3B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5DA590-6C73-368A-4DEF-24B2F2F5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6E1550-E682-EFF5-A9E9-64C3A8C6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0C9CAA-26AF-C093-45E8-3F48321F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0E71DC-B415-5279-6EAA-E6986889A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71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AA2E897-2EEC-B3D2-E4ED-65821388B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CC105C-D556-6818-3E2A-DDCB0B4E4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E6820F-8F1E-E1FA-A09B-E1CFD79A6C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509C1-336F-4321-9E3B-F3B4DA48541F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DE93F5-AF37-BF8F-BB7B-28129D119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208AD3-5AB0-25CD-4662-E72F049C9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7BEC9-0F2E-4655-9A18-177C6D2AEA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83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3112C6-03B9-310F-B5E7-CBE3BD59ED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3200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Tumor localization by Prostate Imaging and Reporting and Data System (PI-RADS) version 2.1 predicts the prognosis of prostate cancer after radical prostatectomy</a:t>
            </a:r>
            <a:b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endParaRPr kumimoji="1" lang="ja-JP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5115297-B186-75BD-49D7-7869775EA7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465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6D2EDE-DA52-7BE0-A859-E69DD2FB0ED5}"/>
              </a:ext>
            </a:extLst>
          </p:cNvPr>
          <p:cNvSpPr txBox="1"/>
          <p:nvPr/>
        </p:nvSpPr>
        <p:spPr>
          <a:xfrm>
            <a:off x="351982" y="3997506"/>
            <a:ext cx="517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 :PI-RADS: Prostate Reporting and Imaging and Data System ; TZ: Transition Zone; PZ: Peripheral Zon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e; CZ: Central Zone.</a:t>
            </a:r>
            <a:endParaRPr kumimoji="1" lang="en-US" altLang="ja-JP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107C2FB-96E0-10AE-9791-5B81868CB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532636"/>
              </p:ext>
            </p:extLst>
          </p:nvPr>
        </p:nvGraphicFramePr>
        <p:xfrm>
          <a:off x="443421" y="277676"/>
          <a:ext cx="5176226" cy="3719830"/>
        </p:xfrm>
        <a:graphic>
          <a:graphicData uri="http://schemas.openxmlformats.org/drawingml/2006/table">
            <a:tbl>
              <a:tblPr/>
              <a:tblGrid>
                <a:gridCol w="1393364">
                  <a:extLst>
                    <a:ext uri="{9D8B030D-6E8A-4147-A177-3AD203B41FA5}">
                      <a16:colId xmlns:a16="http://schemas.microsoft.com/office/drawing/2014/main" val="2515972582"/>
                    </a:ext>
                  </a:extLst>
                </a:gridCol>
                <a:gridCol w="1863930">
                  <a:extLst>
                    <a:ext uri="{9D8B030D-6E8A-4147-A177-3AD203B41FA5}">
                      <a16:colId xmlns:a16="http://schemas.microsoft.com/office/drawing/2014/main" val="1574032106"/>
                    </a:ext>
                  </a:extLst>
                </a:gridCol>
                <a:gridCol w="959466">
                  <a:extLst>
                    <a:ext uri="{9D8B030D-6E8A-4147-A177-3AD203B41FA5}">
                      <a16:colId xmlns:a16="http://schemas.microsoft.com/office/drawing/2014/main" val="1734148297"/>
                    </a:ext>
                  </a:extLst>
                </a:gridCol>
                <a:gridCol w="959466">
                  <a:extLst>
                    <a:ext uri="{9D8B030D-6E8A-4147-A177-3AD203B41FA5}">
                      <a16:colId xmlns:a16="http://schemas.microsoft.com/office/drawing/2014/main" val="3566021813"/>
                    </a:ext>
                  </a:extLst>
                </a:gridCol>
              </a:tblGrid>
              <a:tr h="1778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upplementary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Table 1. T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he </a:t>
                      </a:r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ategory </a:t>
                      </a:r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changed cases while the evaluation criteria changed from PI-RADS v2.0 to PI-RADS v2.1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(n=40)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70981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TZ 2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→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 Grade-down (%)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TZ 2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→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 G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rade-up (%)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6974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68214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BCR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 (12.9)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60252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Pathological  location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1413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PZ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 (100)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 (48.3)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62610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TZ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 (6.5)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3366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TZ &amp; PZ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 (32.3)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93002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TZ&amp;PZ&amp;CZ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 (6.5)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00386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CZ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 (3.2)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44788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in CZ &amp; PZ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 (3.2)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53337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kumimoji="1" lang="en-US" altLang="ja-JP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+mn-cs"/>
                        </a:rPr>
                        <a:t>Gleason pattern with 5</a:t>
                      </a:r>
                      <a:endParaRPr kumimoji="1"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 (11.1)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 (9.7)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34408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Pathological Grade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86004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3+3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 (33.3)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 (22.6)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79395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3+4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 (44.4)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16 (51.5)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7165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4+3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 (22.3)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 (9.7)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20131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4+4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 (6.5)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36475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4+5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 (3.2)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3956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5+4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 (6.5)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0541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Median of core volume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697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743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4105</TotalTime>
  <Words>209</Words>
  <Application>Microsoft Office PowerPoint</Application>
  <PresentationFormat>宽屏</PresentationFormat>
  <Paragraphs>47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游明朝</vt:lpstr>
      <vt:lpstr>Arial</vt:lpstr>
      <vt:lpstr>Times New Roman</vt:lpstr>
      <vt:lpstr>Office テーマ</vt:lpstr>
      <vt:lpstr>Tumor localization by Prostate Imaging and Reporting and Data System (PI-RADS) version 2.1 predicts the prognosis of prostate cancer after radical prostatectomy 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ayuroom@gmail.com</dc:creator>
  <cp:lastModifiedBy>XUE ZHAO</cp:lastModifiedBy>
  <cp:revision>67</cp:revision>
  <dcterms:created xsi:type="dcterms:W3CDTF">2022-10-05T03:29:19Z</dcterms:created>
  <dcterms:modified xsi:type="dcterms:W3CDTF">2023-01-12T02:32:19Z</dcterms:modified>
</cp:coreProperties>
</file>