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1238" r:id="rId4"/>
    <p:sldId id="1241" r:id="rId5"/>
    <p:sldId id="1221" r:id="rId6"/>
    <p:sldId id="1242" r:id="rId7"/>
    <p:sldId id="1228" r:id="rId8"/>
    <p:sldId id="1229" r:id="rId9"/>
    <p:sldId id="272" r:id="rId10"/>
    <p:sldId id="1224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3F9CA-81BF-4EDB-AAD0-AF4E7A3990CE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6DE9D-3F93-4F60-82ED-2E618A948A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632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Fig 1S</a:t>
            </a:r>
            <a:r>
              <a:rPr kumimoji="1" lang="ja-JP" altLang="en-US" dirty="0"/>
              <a:t>　</a:t>
            </a:r>
            <a:r>
              <a:rPr kumimoji="1" lang="en-US" altLang="ja-JP" dirty="0"/>
              <a:t>TIGIT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D5161-8AD9-4EC1-84BD-B991DE9B829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336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Fig 2S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D5161-8AD9-4EC1-84BD-B991DE9B8299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846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Figure 3S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D5161-8AD9-4EC1-84BD-B991DE9B8299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6959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4S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E6DE9D-3F93-4F60-82ED-2E618A948A1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11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5S LN-18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9D5161-8AD9-4EC1-84BD-B991DE9B8299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1697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6S T98G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D5161-8AD9-4EC1-84BD-B991DE9B8299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71711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7S U251MG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D5161-8AD9-4EC1-84BD-B991DE9B8299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309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Figure 8S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D5161-8AD9-4EC1-84BD-B991DE9B8299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229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586116-1984-88A7-BE4E-04CD1225E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5656EAD-C0C9-587F-409C-E078CD6879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EDD8AE-53EF-AFF1-7CAF-891D5BCDA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E9A6-92B0-4C21-A5D5-091498F58842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83FA95-32C2-F87C-FF36-A8A3B4AD1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F15FA8-8F36-BDEF-CCB2-4BCFBC444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E725-3952-411C-A2D3-7CE226088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688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BEA6CF-BFB1-E257-4867-AE321EBAA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53EF769-5F31-679E-8053-A947814CC1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5F45AC-13BA-3403-EF70-B779DB395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E9A6-92B0-4C21-A5D5-091498F58842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C79E8B-54C0-202F-23BB-FF3305E1A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8210FE-A8AA-BF11-5A9A-7C6FD653F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E725-3952-411C-A2D3-7CE226088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167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FBF5188-F065-8189-4DA8-29042D87AB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64D60B7-C22B-E738-CE04-3D3AF3060E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B747CE-7E25-2276-940C-40E640F79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E9A6-92B0-4C21-A5D5-091498F58842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454288-F0D8-980D-31B2-D8DCD65B3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77F22D-0783-BCFC-29B6-7C2A52980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E725-3952-411C-A2D3-7CE226088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6930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1ECE6D-750B-DCC8-C8E7-E2B37CDF8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5EE33F6-74D6-BFBB-5BBF-DC9B03636B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234B02-8335-C95A-A422-5F9793C43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898C-A80F-4941-9D8C-41899F3B2C8A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2941BE-7ADA-B1C1-E9CB-5AD00DD63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0A4BBC-B1DF-3A7B-BFB8-827061E15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C8-AF83-495A-A6ED-A25636EE2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784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29B396-EE97-E7C6-D472-672DC39F8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4BBE24-C5CE-B251-A725-F313C0328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A5BC0F-73F3-C030-E7FE-AD4636C0D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898C-A80F-4941-9D8C-41899F3B2C8A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C33EBF-0C8F-A85F-B848-9A42F0BA9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E69E02-F32E-1CBB-6795-15F4FF5F8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C8-AF83-495A-A6ED-A25636EE2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997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8F1B8F-7052-84AE-DF10-75EF2C74D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1C9CAC-1979-0A1F-E369-A841BA28C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C96F6C-2678-E053-85BA-4F529FB3E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898C-A80F-4941-9D8C-41899F3B2C8A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10BF75-70DF-277B-D43F-E0D5BE55B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806E94-6FAB-4141-9293-7CBDEF8B5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C8-AF83-495A-A6ED-A25636EE2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4176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8017DA-479C-7231-9BA6-D547C76AA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4FFE5F-A71A-17E5-13AD-DA1A8AC5E3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DE50200-8857-AB71-092B-A7BC8F066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86BA61-4EB6-836C-DA7C-37DA644C9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898C-A80F-4941-9D8C-41899F3B2C8A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3A601AE-FD0E-0BD5-23F4-8A380B2DC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3B178F7-F538-80B3-F1C1-4B5BA347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C8-AF83-495A-A6ED-A25636EE2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5102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B6155-FF21-79AC-E82E-BDFB2AFB6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20C3FD-F2FA-E816-A37C-708EAEE34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F5B212-FA50-F5AB-4F07-C4B7DFE95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6DDA7EC-63C6-53D1-4282-9F0BCD1C3C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83BCF82-4AEC-C3F1-38DC-5FEAC8C079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5323E0B-73F5-547F-A7D0-324112516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898C-A80F-4941-9D8C-41899F3B2C8A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C7EBE5D-AB51-2576-0011-7C233AA33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077A5CB-4D0C-936C-365E-37FB70265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C8-AF83-495A-A6ED-A25636EE2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56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2EA339-BBBF-AB9B-AA46-A23A1B01C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D1F57C7-6033-D52A-9425-69B0A38FC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898C-A80F-4941-9D8C-41899F3B2C8A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977C930-490E-A0DD-3A4A-06480A332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4A8E437-CEE4-CA28-C1EF-5ECC223F1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C8-AF83-495A-A6ED-A25636EE2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6024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85194EC-5AC8-903B-568E-6EDE36335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898C-A80F-4941-9D8C-41899F3B2C8A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075C51B-6347-CDDD-0E7D-C9EF6F66D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280F356-F6CE-5218-65BD-67C1F989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C8-AF83-495A-A6ED-A25636EE2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938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A63478-6F83-8243-FB1B-94F049C63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B3AA79-EFA4-4566-31AC-E0DDF8AAF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EA149B-6AEE-8ECB-88F2-F5C250261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9C65CB-733F-98CF-E959-8ED80D545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898C-A80F-4941-9D8C-41899F3B2C8A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8AC8106-DC86-A529-FFD1-FAACB541E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67A481-3430-7D2D-AEA1-B6DE5AA94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C8-AF83-495A-A6ED-A25636EE2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389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BA17FB-012F-2F45-79E5-E0A62D8A1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224391-AB1B-02D3-528F-954043BAE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1817F1-91F4-937E-4694-F015175B2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E9A6-92B0-4C21-A5D5-091498F58842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912121-6929-4A64-6277-56BF6BF15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CB5D14-4213-336F-0F20-809F8C0F8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E725-3952-411C-A2D3-7CE226088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00072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163A87-4F61-3EFB-3451-98CDE556D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6AB8A71-47DC-DC03-D767-BE93A20122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C38B84-0A0E-63AC-FE66-14579836D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3A0EAB-951F-4329-DE48-B2331CD50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898C-A80F-4941-9D8C-41899F3B2C8A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227829-3AA4-9BBB-D285-5BE8A6CCA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EBA296-314E-3A09-B6F9-4AC68261B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C8-AF83-495A-A6ED-A25636EE2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5541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7B576C-8211-EEAC-F617-DC6FC491C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0C5BA6-43FD-4D00-FBC7-AD37402BB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A6076E-ACE1-5C0A-3A64-E27EFAC1D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898C-A80F-4941-9D8C-41899F3B2C8A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E75176-FC3E-9C15-1C14-296788C3E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12361B-88E0-B8F1-E621-1F6AD2F34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C8-AF83-495A-A6ED-A25636EE2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53775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C30CF40-A7B0-FA0D-57C0-BFCB2D8A0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4BDAD4A-5F51-5CC5-3A08-7C9CD29E5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7A53A6-6541-9E08-EC17-DE8871976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898C-A80F-4941-9D8C-41899F3B2C8A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E4E674-CFC8-57CD-68D9-81DAEFBF4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7991A6-C992-A8AF-E571-315087FF4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C8-AF83-495A-A6ED-A25636EE2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631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59A893-AB69-8890-C5E7-5218AC698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40D4136-72D8-02C2-7517-1ADA9A64A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C13B36-14A0-FB20-DFEF-9495142F1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E9A6-92B0-4C21-A5D5-091498F58842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620520-0803-9224-F4A3-AFAEB10BC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6D15FB-B8CC-EC12-E30F-0262471BB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E725-3952-411C-A2D3-7CE226088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589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E1D9E5-93F0-BF0A-8946-180C65F55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183572-3222-5647-C460-63E408DCE9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C8DD54B-F4C0-ADAA-5029-2931B883DE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9209189-64AD-8C88-3E62-A87D47993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E9A6-92B0-4C21-A5D5-091498F58842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400C1E2-DF5D-E9E6-3A51-D73AE81B3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F59D95-0A39-CEBB-962D-8C00D006F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E725-3952-411C-A2D3-7CE226088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074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ACA9A9-6FF7-1043-88A8-30A5E6E62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8F0B1BF-C417-39F6-4454-85E64EA34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1A1A7D6-C642-672E-77DC-052248C4E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FA42D90-41AE-8833-7CF0-C8C07F01D2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D3752DE-31E5-6D24-2A82-0FD69CBDC1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0A81F88-415F-70A9-F0D8-B3B629E78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E9A6-92B0-4C21-A5D5-091498F58842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2815C4C-8B76-2120-9A65-9BD38BC9A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03D688D-C23D-3E93-5049-56B63B072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E725-3952-411C-A2D3-7CE226088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618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2E4470-F9ED-09B9-01DD-0287E051B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9C1E406-0DD7-D561-382D-FB2EA995E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E9A6-92B0-4C21-A5D5-091498F58842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81433D1-4814-E410-B0B1-E579C2BA5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D28B8D5-EAF8-5AC2-81E8-2FD908898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E725-3952-411C-A2D3-7CE226088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350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90BC957-BF70-3B3B-DD06-C9DAF5768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E9A6-92B0-4C21-A5D5-091498F58842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82D6FD9-FA6F-7F50-BC80-B2B678D62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FE8328-C1A3-8EFE-8595-97EB005C4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E725-3952-411C-A2D3-7CE226088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012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C74C22-F7D4-5CD9-B394-FBC8FDF85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62A832-659B-5AFD-89E4-E595C1CF3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E903AE1-3A1B-AF36-F89A-4401537468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C06CA52-D418-FDE0-882E-49436D3A6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E9A6-92B0-4C21-A5D5-091498F58842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B7D2693-846C-A081-70F7-BF0BC2D91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F7028CC-ACFC-16EB-79E5-1B2DE20F8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E725-3952-411C-A2D3-7CE226088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7361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EB2C08-AF46-9A8B-289D-A20968FDE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F492A46-A8B7-5752-6F08-5A8178D0A7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EEA2764-FEB5-902E-A1F5-A1FE4C8E50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341AE9-231E-98CC-F589-4DAFEC445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E9A6-92B0-4C21-A5D5-091498F58842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B58C2B-E780-5C4A-932A-C11349575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090EB2-EFB1-3D0D-E4B0-92516E165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E725-3952-411C-A2D3-7CE226088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789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8588320-C194-7A9F-29FA-FA211B65F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A8B71BE-7B7F-40AA-5D82-D9C516CA6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81F5C0-F3ED-E36F-861D-D8247E4C75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9E9A6-92B0-4C21-A5D5-091498F58842}" type="datetimeFigureOut">
              <a:rPr kumimoji="1" lang="ja-JP" altLang="en-US" smtClean="0"/>
              <a:t>2022/12/18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8C357F-5E01-C907-CAAE-4E19739C47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D1381C-B12A-81C7-02F8-BEF4A05127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8E725-3952-411C-A2D3-7CE226088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5050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3258631-7E80-2265-B2BD-3AF720610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271357-AD8B-5B53-9DBE-C58C24BCA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390F00-947C-9956-6F82-F1C750E65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6EAC898C-A80F-4941-9D8C-41899F3B2C8A}" type="datetimeFigureOut">
              <a:rPr lang="ja-JP" altLang="en-US" smtClean="0"/>
              <a:pPr/>
              <a:t>2022/12/18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6E4F9A-DCF8-B401-8F87-223AD890F4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29B629-7FC4-575C-EA9E-E4840BEE86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BD9A7AC8-AF83-495A-A6ED-A25636EE29F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75168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94850E-6BA9-479B-4C0A-5CD175422E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Additional Figure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AC3F0A2-A9A9-0ACF-4C7A-77D9CE8A58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749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7753309B-1E8F-3213-0BF7-971170A10A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460" t="-608" b="-1"/>
          <a:stretch/>
        </p:blipFill>
        <p:spPr>
          <a:xfrm>
            <a:off x="3789532" y="683490"/>
            <a:ext cx="4612936" cy="4377812"/>
          </a:xfr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94B6C55-F834-9E1A-17AC-09504D8E712D}"/>
              </a:ext>
            </a:extLst>
          </p:cNvPr>
          <p:cNvSpPr txBox="1"/>
          <p:nvPr/>
        </p:nvSpPr>
        <p:spPr>
          <a:xfrm rot="10800000">
            <a:off x="2839562" y="1243584"/>
            <a:ext cx="461665" cy="2450592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Segoe UI" panose="020B0502040204020203" pitchFamily="34" charset="0"/>
              </a:rPr>
              <a:t>mRNA </a:t>
            </a:r>
            <a:r>
              <a:rPr kumimoji="1" lang="en-US" altLang="ja-JP" dirty="0"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expression</a:t>
            </a:r>
            <a:endParaRPr kumimoji="1" lang="ja-JP" altLang="en-US" dirty="0"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923CFDC-0FED-C0D7-1B1F-1933D0B7294E}"/>
              </a:ext>
            </a:extLst>
          </p:cNvPr>
          <p:cNvSpPr txBox="1"/>
          <p:nvPr/>
        </p:nvSpPr>
        <p:spPr>
          <a:xfrm>
            <a:off x="5627521" y="5706938"/>
            <a:ext cx="158316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Segoe UI" panose="020B0502040204020203" pitchFamily="34" charset="0"/>
              </a:rPr>
              <a:t>Histology</a:t>
            </a:r>
            <a:endParaRPr kumimoji="1" lang="ja-JP" altLang="en-US" dirty="0">
              <a:latin typeface="Arial" panose="020B0604020202020204" pitchFamily="34" charset="0"/>
              <a:cs typeface="Segoe UI" panose="020B0502040204020203" pitchFamily="34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3119064-9DAB-132C-DD8A-0481FEF940D1}"/>
              </a:ext>
            </a:extLst>
          </p:cNvPr>
          <p:cNvSpPr txBox="1"/>
          <p:nvPr/>
        </p:nvSpPr>
        <p:spPr>
          <a:xfrm>
            <a:off x="6841628" y="5190812"/>
            <a:ext cx="73810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</a:rPr>
              <a:t>GBM</a:t>
            </a:r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6A5653D-966F-1838-55B6-BFFB7380DD55}"/>
              </a:ext>
            </a:extLst>
          </p:cNvPr>
          <p:cNvSpPr txBox="1"/>
          <p:nvPr/>
        </p:nvSpPr>
        <p:spPr>
          <a:xfrm>
            <a:off x="4412736" y="5190812"/>
            <a:ext cx="158316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</a:rPr>
              <a:t>Non</a:t>
            </a:r>
            <a:r>
              <a:rPr lang="en-US" altLang="ja-JP" dirty="0">
                <a:latin typeface="Arial" panose="020B0604020202020204" pitchFamily="34" charset="0"/>
              </a:rPr>
              <a:t>-tumor</a:t>
            </a:r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78C9472-357F-C615-244F-304F17406EA6}"/>
              </a:ext>
            </a:extLst>
          </p:cNvPr>
          <p:cNvSpPr txBox="1"/>
          <p:nvPr/>
        </p:nvSpPr>
        <p:spPr>
          <a:xfrm>
            <a:off x="3368880" y="2970448"/>
            <a:ext cx="8413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solidFill>
                  <a:prstClr val="black"/>
                </a:solidFill>
                <a:latin typeface="Arial" panose="020B0604020202020204" pitchFamily="34" charset="0"/>
              </a:rPr>
              <a:t>2.5</a:t>
            </a:r>
            <a:endParaRPr lang="ja-JP" altLang="en-US" sz="14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B1DFC65-0897-FE93-F95A-21F885073CB3}"/>
              </a:ext>
            </a:extLst>
          </p:cNvPr>
          <p:cNvSpPr txBox="1"/>
          <p:nvPr/>
        </p:nvSpPr>
        <p:spPr>
          <a:xfrm>
            <a:off x="3511553" y="1793899"/>
            <a:ext cx="3855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solidFill>
                  <a:prstClr val="black"/>
                </a:solidFill>
                <a:latin typeface="Arial" panose="020B0604020202020204" pitchFamily="34" charset="0"/>
              </a:rPr>
              <a:t>5</a:t>
            </a:r>
            <a:endParaRPr lang="ja-JP" altLang="en-US" sz="14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B40DE9D-51E3-2838-5864-D758F6C14A2E}"/>
              </a:ext>
            </a:extLst>
          </p:cNvPr>
          <p:cNvSpPr txBox="1"/>
          <p:nvPr/>
        </p:nvSpPr>
        <p:spPr>
          <a:xfrm>
            <a:off x="3500237" y="4188184"/>
            <a:ext cx="4082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solidFill>
                  <a:prstClr val="black"/>
                </a:solidFill>
                <a:latin typeface="Arial" panose="020B0604020202020204" pitchFamily="34" charset="0"/>
              </a:rPr>
              <a:t>0</a:t>
            </a:r>
            <a:endParaRPr lang="ja-JP" altLang="en-US" sz="14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349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5">
            <a:extLst>
              <a:ext uri="{FF2B5EF4-FFF2-40B4-BE49-F238E27FC236}">
                <a16:creationId xmlns:a16="http://schemas.microsoft.com/office/drawing/2014/main" id="{41F3221E-D57D-2735-CD7A-F33C1A49DF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7421" t="4263" r="294" b="6419"/>
          <a:stretch/>
        </p:blipFill>
        <p:spPr>
          <a:xfrm>
            <a:off x="3362093" y="1139921"/>
            <a:ext cx="4469172" cy="4474153"/>
          </a:xfrm>
        </p:spPr>
      </p:pic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2801456F-BE8F-CD46-EF08-D9BFF1A02524}"/>
              </a:ext>
            </a:extLst>
          </p:cNvPr>
          <p:cNvGrpSpPr/>
          <p:nvPr/>
        </p:nvGrpSpPr>
        <p:grpSpPr>
          <a:xfrm>
            <a:off x="5596679" y="2491786"/>
            <a:ext cx="2702485" cy="737267"/>
            <a:chOff x="2279576" y="4156506"/>
            <a:chExt cx="1498014" cy="496630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1696A472-BBE0-DA8D-C3F1-80881F6726EB}"/>
                </a:ext>
              </a:extLst>
            </p:cNvPr>
            <p:cNvSpPr txBox="1"/>
            <p:nvPr/>
          </p:nvSpPr>
          <p:spPr>
            <a:xfrm>
              <a:off x="2282427" y="4156506"/>
              <a:ext cx="1495163" cy="35244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>
                  <a:latin typeface="Arial" panose="020B0604020202020204" pitchFamily="34" charset="0"/>
                </a:rPr>
                <a:t>HR=0.84 (0.59 – </a:t>
              </a:r>
              <a:r>
                <a:rPr lang="en-US" altLang="ja-JP" sz="1400" dirty="0">
                  <a:latin typeface="Arial" panose="020B0604020202020204" pitchFamily="34" charset="0"/>
                </a:rPr>
                <a:t>1.2</a:t>
              </a:r>
              <a:r>
                <a:rPr kumimoji="1" lang="en-US" altLang="ja-JP" sz="1400" dirty="0">
                  <a:latin typeface="Arial" panose="020B0604020202020204" pitchFamily="34" charset="0"/>
                </a:rPr>
                <a:t>)</a:t>
              </a:r>
            </a:p>
            <a:p>
              <a:r>
                <a:rPr lang="en-US" altLang="ja-JP" sz="1400" dirty="0">
                  <a:latin typeface="Arial" panose="020B0604020202020204" pitchFamily="34" charset="0"/>
                </a:rPr>
                <a:t>*** Log-rank </a:t>
              </a:r>
              <a:r>
                <a:rPr lang="en-US" altLang="ja-JP" sz="1400" i="1" dirty="0">
                  <a:latin typeface="Arial" panose="020B0604020202020204" pitchFamily="34" charset="0"/>
                </a:rPr>
                <a:t>p</a:t>
              </a:r>
              <a:r>
                <a:rPr lang="en-US" altLang="ja-JP" sz="1400" dirty="0">
                  <a:latin typeface="Arial" panose="020B0604020202020204" pitchFamily="34" charset="0"/>
                </a:rPr>
                <a:t> value=0.332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728675F2-583C-A976-81C0-C505204A1880}"/>
                </a:ext>
              </a:extLst>
            </p:cNvPr>
            <p:cNvSpPr/>
            <p:nvPr/>
          </p:nvSpPr>
          <p:spPr>
            <a:xfrm>
              <a:off x="2279576" y="4505664"/>
              <a:ext cx="1490119" cy="1474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dirty="0">
                <a:latin typeface="Arial" panose="020B0604020202020204" pitchFamily="34" charset="0"/>
              </a:endParaRPr>
            </a:p>
          </p:txBody>
        </p: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9B4C98E-97D2-9E00-A123-5862762DCA1E}"/>
              </a:ext>
            </a:extLst>
          </p:cNvPr>
          <p:cNvSpPr txBox="1"/>
          <p:nvPr/>
        </p:nvSpPr>
        <p:spPr>
          <a:xfrm>
            <a:off x="4892962" y="1554244"/>
            <a:ext cx="488449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latin typeface="Arial" panose="020B0604020202020204" pitchFamily="34" charset="0"/>
              </a:rPr>
              <a:t>TIGIT</a:t>
            </a:r>
            <a:r>
              <a:rPr kumimoji="1" lang="en-US" altLang="ja-JP" sz="1400" dirty="0">
                <a:latin typeface="Arial" panose="020B0604020202020204" pitchFamily="34" charset="0"/>
              </a:rPr>
              <a:t> High (n=78, events=63, median=12.7)</a:t>
            </a:r>
          </a:p>
          <a:p>
            <a:r>
              <a:rPr lang="en-US" altLang="ja-JP" sz="1400" dirty="0">
                <a:latin typeface="Arial" panose="020B0604020202020204" pitchFamily="34" charset="0"/>
              </a:rPr>
              <a:t>TIGIT Low (n=77, events=60, median=14.9)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64209EF-F61E-E925-2CC2-7F7C53242B9C}"/>
              </a:ext>
            </a:extLst>
          </p:cNvPr>
          <p:cNvSpPr txBox="1"/>
          <p:nvPr/>
        </p:nvSpPr>
        <p:spPr>
          <a:xfrm rot="10800000">
            <a:off x="2204257" y="2665038"/>
            <a:ext cx="400110" cy="119409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</a:rPr>
              <a:t>Surviving(%)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4891C8D7-C086-764C-04CF-371EAFC9F69E}"/>
              </a:ext>
            </a:extLst>
          </p:cNvPr>
          <p:cNvSpPr txBox="1"/>
          <p:nvPr/>
        </p:nvSpPr>
        <p:spPr>
          <a:xfrm>
            <a:off x="4766135" y="5981386"/>
            <a:ext cx="37116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</a:rPr>
              <a:t>Survival time (Months)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85241302-1311-0995-7C4D-630885D9AF3A}"/>
              </a:ext>
            </a:extLst>
          </p:cNvPr>
          <p:cNvSpPr txBox="1"/>
          <p:nvPr/>
        </p:nvSpPr>
        <p:spPr>
          <a:xfrm>
            <a:off x="2526279" y="1434800"/>
            <a:ext cx="7647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400" dirty="0">
                <a:latin typeface="Arial" panose="020B0604020202020204" pitchFamily="34" charset="0"/>
              </a:rPr>
              <a:t>100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BDDCC01-BAC4-9DFA-55CB-E8BBA0E8274A}"/>
              </a:ext>
            </a:extLst>
          </p:cNvPr>
          <p:cNvSpPr txBox="1"/>
          <p:nvPr/>
        </p:nvSpPr>
        <p:spPr>
          <a:xfrm>
            <a:off x="2675453" y="2357261"/>
            <a:ext cx="615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400" dirty="0">
                <a:latin typeface="Arial" panose="020B0604020202020204" pitchFamily="34" charset="0"/>
              </a:rPr>
              <a:t>75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FB0D08FB-8F04-ED9A-F37F-E1CB976427A9}"/>
              </a:ext>
            </a:extLst>
          </p:cNvPr>
          <p:cNvSpPr txBox="1"/>
          <p:nvPr/>
        </p:nvSpPr>
        <p:spPr>
          <a:xfrm>
            <a:off x="2727697" y="3286856"/>
            <a:ext cx="5632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400" dirty="0">
                <a:latin typeface="Arial" panose="020B0604020202020204" pitchFamily="34" charset="0"/>
              </a:rPr>
              <a:t>50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C87EF708-27B4-05F1-82DE-D5DF41B53D64}"/>
              </a:ext>
            </a:extLst>
          </p:cNvPr>
          <p:cNvSpPr txBox="1"/>
          <p:nvPr/>
        </p:nvSpPr>
        <p:spPr>
          <a:xfrm>
            <a:off x="2865328" y="4285232"/>
            <a:ext cx="4256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400" dirty="0">
                <a:latin typeface="Arial" panose="020B0604020202020204" pitchFamily="34" charset="0"/>
              </a:rPr>
              <a:t>25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5FE128B-1EE8-6BA1-C6DC-891A771FD652}"/>
              </a:ext>
            </a:extLst>
          </p:cNvPr>
          <p:cNvSpPr txBox="1"/>
          <p:nvPr/>
        </p:nvSpPr>
        <p:spPr>
          <a:xfrm>
            <a:off x="3009323" y="5283608"/>
            <a:ext cx="216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400" dirty="0">
                <a:latin typeface="Arial" panose="020B0604020202020204" pitchFamily="34" charset="0"/>
              </a:rPr>
              <a:t>0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890FB37-EE43-0D6D-9B6F-6CCCE3552877}"/>
              </a:ext>
            </a:extLst>
          </p:cNvPr>
          <p:cNvSpPr txBox="1"/>
          <p:nvPr/>
        </p:nvSpPr>
        <p:spPr>
          <a:xfrm>
            <a:off x="3479614" y="5635640"/>
            <a:ext cx="216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latin typeface="Arial" panose="020B0604020202020204" pitchFamily="34" charset="0"/>
              </a:rPr>
              <a:t>0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2DC51FF8-9CB8-0C10-7763-A550A6D60A4D}"/>
              </a:ext>
            </a:extLst>
          </p:cNvPr>
          <p:cNvSpPr txBox="1"/>
          <p:nvPr/>
        </p:nvSpPr>
        <p:spPr>
          <a:xfrm>
            <a:off x="4530782" y="5636923"/>
            <a:ext cx="493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</a:rPr>
              <a:t>25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5B6D9403-64F2-286A-D4E6-9ECB0C657FBF}"/>
              </a:ext>
            </a:extLst>
          </p:cNvPr>
          <p:cNvSpPr txBox="1"/>
          <p:nvPr/>
        </p:nvSpPr>
        <p:spPr>
          <a:xfrm>
            <a:off x="5480098" y="5626496"/>
            <a:ext cx="853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latin typeface="Arial" panose="020B0604020202020204" pitchFamily="34" charset="0"/>
              </a:rPr>
              <a:t>50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83C3E3A0-637C-93BC-75A2-1CAB42143E2C}"/>
              </a:ext>
            </a:extLst>
          </p:cNvPr>
          <p:cNvSpPr txBox="1"/>
          <p:nvPr/>
        </p:nvSpPr>
        <p:spPr>
          <a:xfrm>
            <a:off x="6850569" y="5633919"/>
            <a:ext cx="4846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</a:rPr>
              <a:t>75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527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CBE391B2-AEAA-4C93-95ED-DDF59DF19A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821" y="1600656"/>
            <a:ext cx="6819770" cy="417209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D563E3-44FD-2DA6-E8A9-DDBA1E0EFD89}"/>
              </a:ext>
            </a:extLst>
          </p:cNvPr>
          <p:cNvSpPr txBox="1"/>
          <p:nvPr/>
        </p:nvSpPr>
        <p:spPr>
          <a:xfrm>
            <a:off x="7151479" y="1888579"/>
            <a:ext cx="4752434" cy="121860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kumimoji="1" lang="en-US" altLang="ja-JP" sz="2000" dirty="0">
                <a:latin typeface="Arial" panose="020B0604020202020204" pitchFamily="34" charset="0"/>
                <a:ea typeface="Arial Unicode MS" panose="020B0604020202020204" pitchFamily="50" charset="-128"/>
              </a:rPr>
              <a:t>mock NK</a:t>
            </a:r>
          </a:p>
          <a:p>
            <a:pPr>
              <a:lnSpc>
                <a:spcPts val="3000"/>
              </a:lnSpc>
            </a:pPr>
            <a:r>
              <a:rPr lang="en-US" altLang="ja-JP" sz="2000" dirty="0">
                <a:latin typeface="Arial" panose="020B0604020202020204" pitchFamily="34" charset="0"/>
                <a:ea typeface="Arial Unicode MS" panose="020B0604020202020204" pitchFamily="50" charset="-128"/>
              </a:rPr>
              <a:t>TIGIT target 1-edited NK</a:t>
            </a:r>
          </a:p>
          <a:p>
            <a:pPr>
              <a:lnSpc>
                <a:spcPts val="3000"/>
              </a:lnSpc>
            </a:pPr>
            <a:r>
              <a:rPr kumimoji="1" lang="en-US" altLang="ja-JP" sz="2000" dirty="0">
                <a:latin typeface="Arial" panose="020B0604020202020204" pitchFamily="34" charset="0"/>
                <a:ea typeface="Arial Unicode MS" panose="020B0604020202020204" pitchFamily="50" charset="-128"/>
              </a:rPr>
              <a:t>TIGIT target 2-edited NK</a:t>
            </a:r>
            <a:endParaRPr kumimoji="1" lang="ja-JP" altLang="en-US" sz="2000" dirty="0">
              <a:latin typeface="Arial" panose="020B0604020202020204" pitchFamily="34" charset="0"/>
              <a:ea typeface="Arial Unicode MS" panose="020B060402020202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1915C5D-9953-396D-67E4-E0105BAE6283}"/>
              </a:ext>
            </a:extLst>
          </p:cNvPr>
          <p:cNvSpPr txBox="1"/>
          <p:nvPr/>
        </p:nvSpPr>
        <p:spPr>
          <a:xfrm>
            <a:off x="2457914" y="5590766"/>
            <a:ext cx="25202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</a:rPr>
              <a:t>culture period (days) </a:t>
            </a:r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2E59F1B-F0EC-6AFB-2A97-FB64332D3461}"/>
              </a:ext>
            </a:extLst>
          </p:cNvPr>
          <p:cNvSpPr txBox="1"/>
          <p:nvPr/>
        </p:nvSpPr>
        <p:spPr>
          <a:xfrm rot="16200000">
            <a:off x="-1085750" y="2712087"/>
            <a:ext cx="25202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</a:rPr>
              <a:t>cell number (cells)</a:t>
            </a:r>
            <a:r>
              <a:rPr kumimoji="1" lang="en-US" altLang="ja-JP" dirty="0">
                <a:latin typeface="Arial" panose="020B0604020202020204" pitchFamily="34" charset="0"/>
              </a:rPr>
              <a:t> </a:t>
            </a:r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2193083-8D67-EDE6-49B4-A3C66D7F4C18}"/>
              </a:ext>
            </a:extLst>
          </p:cNvPr>
          <p:cNvSpPr txBox="1"/>
          <p:nvPr/>
        </p:nvSpPr>
        <p:spPr>
          <a:xfrm>
            <a:off x="4964016" y="5223985"/>
            <a:ext cx="25202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</a:rPr>
              <a:t>day 7</a:t>
            </a:r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C2D9B1D-354D-6950-9E81-F8817BA3F6BF}"/>
              </a:ext>
            </a:extLst>
          </p:cNvPr>
          <p:cNvSpPr txBox="1"/>
          <p:nvPr/>
        </p:nvSpPr>
        <p:spPr>
          <a:xfrm>
            <a:off x="3405803" y="5223985"/>
            <a:ext cx="80047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</a:rPr>
              <a:t>day 4</a:t>
            </a:r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0EB5CA6-F613-E58C-4096-6EFA95862CAB}"/>
              </a:ext>
            </a:extLst>
          </p:cNvPr>
          <p:cNvSpPr txBox="1"/>
          <p:nvPr/>
        </p:nvSpPr>
        <p:spPr>
          <a:xfrm>
            <a:off x="1821627" y="5223985"/>
            <a:ext cx="80047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</a:rPr>
              <a:t>day1 </a:t>
            </a:r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0C37AE6-B8EB-2AE7-D5C3-D96A3054F1F6}"/>
              </a:ext>
            </a:extLst>
          </p:cNvPr>
          <p:cNvSpPr txBox="1"/>
          <p:nvPr/>
        </p:nvSpPr>
        <p:spPr>
          <a:xfrm>
            <a:off x="146594" y="3874711"/>
            <a:ext cx="1168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600" dirty="0">
                <a:latin typeface="Arial" panose="020B0604020202020204" pitchFamily="34" charset="0"/>
              </a:rPr>
              <a:t>5</a:t>
            </a:r>
            <a:r>
              <a:rPr kumimoji="1" lang="en-US" altLang="ja-JP" sz="1600" dirty="0">
                <a:latin typeface="Arial" panose="020B0604020202020204" pitchFamily="34" charset="0"/>
              </a:rPr>
              <a:t>.0 </a:t>
            </a:r>
            <a:r>
              <a:rPr lang="en-US" altLang="ja-JP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x 10</a:t>
            </a:r>
            <a:r>
              <a:rPr lang="en-US" altLang="ja-JP" baseline="3000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6</a:t>
            </a:r>
            <a:r>
              <a:rPr lang="en-US" altLang="ja-JP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endParaRPr kumimoji="1" lang="ja-JP" altLang="en-US" sz="1600" dirty="0">
              <a:latin typeface="Arial" panose="020B0604020202020204" pitchFamily="34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BE1FACA-CEB0-B571-1CD0-3A8D00FCBFE7}"/>
              </a:ext>
            </a:extLst>
          </p:cNvPr>
          <p:cNvSpPr txBox="1"/>
          <p:nvPr/>
        </p:nvSpPr>
        <p:spPr>
          <a:xfrm>
            <a:off x="138834" y="2843737"/>
            <a:ext cx="1168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600" dirty="0">
                <a:latin typeface="Arial" panose="020B0604020202020204" pitchFamily="34" charset="0"/>
              </a:rPr>
              <a:t>1</a:t>
            </a:r>
            <a:r>
              <a:rPr kumimoji="1" lang="en-US" altLang="ja-JP" sz="1600" dirty="0">
                <a:latin typeface="Arial" panose="020B0604020202020204" pitchFamily="34" charset="0"/>
              </a:rPr>
              <a:t>.0 </a:t>
            </a:r>
            <a:r>
              <a:rPr lang="en-US" altLang="ja-JP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x 10</a:t>
            </a:r>
            <a:r>
              <a:rPr lang="en-US" altLang="ja-JP" sz="18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7</a:t>
            </a:r>
            <a:r>
              <a:rPr lang="en-US" altLang="ja-JP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endParaRPr kumimoji="1" lang="ja-JP" altLang="en-US" sz="1600" dirty="0">
              <a:latin typeface="Arial" panose="020B0604020202020204" pitchFamily="34" charset="0"/>
            </a:endParaRP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66B26DC0-28C4-0A2F-AC59-CC6F8C653F70}"/>
              </a:ext>
            </a:extLst>
          </p:cNvPr>
          <p:cNvGrpSpPr/>
          <p:nvPr/>
        </p:nvGrpSpPr>
        <p:grpSpPr>
          <a:xfrm>
            <a:off x="1511881" y="3659115"/>
            <a:ext cx="1278499" cy="775045"/>
            <a:chOff x="1277551" y="3310427"/>
            <a:chExt cx="1637075" cy="110765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65DD478F-00F6-622E-77C2-959B163C7398}"/>
                </a:ext>
              </a:extLst>
            </p:cNvPr>
            <p:cNvGrpSpPr/>
            <p:nvPr/>
          </p:nvGrpSpPr>
          <p:grpSpPr>
            <a:xfrm>
              <a:off x="1293813" y="3310427"/>
              <a:ext cx="1620813" cy="655582"/>
              <a:chOff x="2620852" y="2734368"/>
              <a:chExt cx="982055" cy="655582"/>
            </a:xfrm>
          </p:grpSpPr>
          <p:sp>
            <p:nvSpPr>
              <p:cNvPr id="34" name="左大かっこ 33">
                <a:extLst>
                  <a:ext uri="{FF2B5EF4-FFF2-40B4-BE49-F238E27FC236}">
                    <a16:creationId xmlns:a16="http://schemas.microsoft.com/office/drawing/2014/main" id="{F1D26A17-A642-7263-9F61-D35107BD5491}"/>
                  </a:ext>
                </a:extLst>
              </p:cNvPr>
              <p:cNvSpPr/>
              <p:nvPr/>
            </p:nvSpPr>
            <p:spPr>
              <a:xfrm rot="5400000">
                <a:off x="2996419" y="2858976"/>
                <a:ext cx="155407" cy="906542"/>
              </a:xfrm>
              <a:prstGeom prst="leftBracket">
                <a:avLst>
                  <a:gd name="adj" fmla="val 15000"/>
                </a:avLst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" name="テキスト ボックス 34">
                <a:extLst>
                  <a:ext uri="{FF2B5EF4-FFF2-40B4-BE49-F238E27FC236}">
                    <a16:creationId xmlns:a16="http://schemas.microsoft.com/office/drawing/2014/main" id="{C1BC158E-51C7-1AAF-646F-850872676ADB}"/>
                  </a:ext>
                </a:extLst>
              </p:cNvPr>
              <p:cNvSpPr txBox="1"/>
              <p:nvPr/>
            </p:nvSpPr>
            <p:spPr>
              <a:xfrm>
                <a:off x="2919861" y="2734368"/>
                <a:ext cx="683046" cy="527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Arial" panose="020B0604020202020204" pitchFamily="34" charset="0"/>
                  </a:rPr>
                  <a:t>ns</a:t>
                </a:r>
                <a:endParaRPr kumimoji="1" lang="ja-JP" altLang="en-US" dirty="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1" name="グループ化 30">
              <a:extLst>
                <a:ext uri="{FF2B5EF4-FFF2-40B4-BE49-F238E27FC236}">
                  <a16:creationId xmlns:a16="http://schemas.microsoft.com/office/drawing/2014/main" id="{CCF81EE0-FAB8-E307-7B1D-13212B3CC6FB}"/>
                </a:ext>
              </a:extLst>
            </p:cNvPr>
            <p:cNvGrpSpPr/>
            <p:nvPr/>
          </p:nvGrpSpPr>
          <p:grpSpPr>
            <a:xfrm>
              <a:off x="1277551" y="3806032"/>
              <a:ext cx="945519" cy="612046"/>
              <a:chOff x="2620851" y="2777905"/>
              <a:chExt cx="945519" cy="612046"/>
            </a:xfrm>
          </p:grpSpPr>
          <p:sp>
            <p:nvSpPr>
              <p:cNvPr id="32" name="左大かっこ 31">
                <a:extLst>
                  <a:ext uri="{FF2B5EF4-FFF2-40B4-BE49-F238E27FC236}">
                    <a16:creationId xmlns:a16="http://schemas.microsoft.com/office/drawing/2014/main" id="{FDFEA8B7-4F93-65DA-083A-86ADA4BF5F6D}"/>
                  </a:ext>
                </a:extLst>
              </p:cNvPr>
              <p:cNvSpPr/>
              <p:nvPr/>
            </p:nvSpPr>
            <p:spPr>
              <a:xfrm rot="5400000">
                <a:off x="3023045" y="2846626"/>
                <a:ext cx="141131" cy="945519"/>
              </a:xfrm>
              <a:prstGeom prst="leftBracket">
                <a:avLst>
                  <a:gd name="adj" fmla="val 15000"/>
                </a:avLst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62924C67-2867-E3CB-B0B9-AC423891CDBE}"/>
                  </a:ext>
                </a:extLst>
              </p:cNvPr>
              <p:cNvSpPr txBox="1"/>
              <p:nvPr/>
            </p:nvSpPr>
            <p:spPr>
              <a:xfrm>
                <a:off x="2844311" y="2777905"/>
                <a:ext cx="683047" cy="527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Arial" panose="020B0604020202020204" pitchFamily="34" charset="0"/>
                  </a:rPr>
                  <a:t>ns</a:t>
                </a:r>
                <a:endParaRPr kumimoji="1" lang="ja-JP" altLang="en-US" dirty="0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1C737BB9-FDDD-3A1F-08A6-FEFF44D98E4E}"/>
              </a:ext>
            </a:extLst>
          </p:cNvPr>
          <p:cNvGrpSpPr/>
          <p:nvPr/>
        </p:nvGrpSpPr>
        <p:grpSpPr>
          <a:xfrm>
            <a:off x="3110670" y="2719659"/>
            <a:ext cx="1278499" cy="775045"/>
            <a:chOff x="1277551" y="3310427"/>
            <a:chExt cx="1637075" cy="1107651"/>
          </a:xfrm>
        </p:grpSpPr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45445A34-B72A-C9A9-8A09-74583A72D442}"/>
                </a:ext>
              </a:extLst>
            </p:cNvPr>
            <p:cNvGrpSpPr/>
            <p:nvPr/>
          </p:nvGrpSpPr>
          <p:grpSpPr>
            <a:xfrm>
              <a:off x="1293813" y="3310427"/>
              <a:ext cx="1620813" cy="655582"/>
              <a:chOff x="2620852" y="2734368"/>
              <a:chExt cx="982055" cy="655582"/>
            </a:xfrm>
          </p:grpSpPr>
          <p:sp>
            <p:nvSpPr>
              <p:cNvPr id="41" name="左大かっこ 40">
                <a:extLst>
                  <a:ext uri="{FF2B5EF4-FFF2-40B4-BE49-F238E27FC236}">
                    <a16:creationId xmlns:a16="http://schemas.microsoft.com/office/drawing/2014/main" id="{0EF1B99E-D1FB-A725-0941-0AFBE37CBB30}"/>
                  </a:ext>
                </a:extLst>
              </p:cNvPr>
              <p:cNvSpPr/>
              <p:nvPr/>
            </p:nvSpPr>
            <p:spPr>
              <a:xfrm rot="5400000">
                <a:off x="2996419" y="2858976"/>
                <a:ext cx="155407" cy="906542"/>
              </a:xfrm>
              <a:prstGeom prst="leftBracket">
                <a:avLst>
                  <a:gd name="adj" fmla="val 15000"/>
                </a:avLst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06F73D03-9F31-351C-701B-7770D3A27145}"/>
                  </a:ext>
                </a:extLst>
              </p:cNvPr>
              <p:cNvSpPr txBox="1"/>
              <p:nvPr/>
            </p:nvSpPr>
            <p:spPr>
              <a:xfrm>
                <a:off x="2919861" y="2734368"/>
                <a:ext cx="683046" cy="527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Arial" panose="020B0604020202020204" pitchFamily="34" charset="0"/>
                  </a:rPr>
                  <a:t>ns</a:t>
                </a:r>
                <a:endParaRPr kumimoji="1" lang="ja-JP" altLang="en-US" dirty="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8" name="グループ化 37">
              <a:extLst>
                <a:ext uri="{FF2B5EF4-FFF2-40B4-BE49-F238E27FC236}">
                  <a16:creationId xmlns:a16="http://schemas.microsoft.com/office/drawing/2014/main" id="{4C4CA053-DEBB-402E-D13D-9995F0852A00}"/>
                </a:ext>
              </a:extLst>
            </p:cNvPr>
            <p:cNvGrpSpPr/>
            <p:nvPr/>
          </p:nvGrpSpPr>
          <p:grpSpPr>
            <a:xfrm>
              <a:off x="1277551" y="3806032"/>
              <a:ext cx="945519" cy="612046"/>
              <a:chOff x="2620851" y="2777905"/>
              <a:chExt cx="945519" cy="612046"/>
            </a:xfrm>
          </p:grpSpPr>
          <p:sp>
            <p:nvSpPr>
              <p:cNvPr id="39" name="左大かっこ 38">
                <a:extLst>
                  <a:ext uri="{FF2B5EF4-FFF2-40B4-BE49-F238E27FC236}">
                    <a16:creationId xmlns:a16="http://schemas.microsoft.com/office/drawing/2014/main" id="{329E181C-F161-0638-16AD-2A167F54BCF0}"/>
                  </a:ext>
                </a:extLst>
              </p:cNvPr>
              <p:cNvSpPr/>
              <p:nvPr/>
            </p:nvSpPr>
            <p:spPr>
              <a:xfrm rot="5400000">
                <a:off x="3023045" y="2846626"/>
                <a:ext cx="141131" cy="945519"/>
              </a:xfrm>
              <a:prstGeom prst="leftBracket">
                <a:avLst>
                  <a:gd name="adj" fmla="val 15000"/>
                </a:avLst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860035A2-7408-3615-3748-76A65605FE69}"/>
                  </a:ext>
                </a:extLst>
              </p:cNvPr>
              <p:cNvSpPr txBox="1"/>
              <p:nvPr/>
            </p:nvSpPr>
            <p:spPr>
              <a:xfrm>
                <a:off x="2844311" y="2777905"/>
                <a:ext cx="683047" cy="527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Arial" panose="020B0604020202020204" pitchFamily="34" charset="0"/>
                  </a:rPr>
                  <a:t>ns</a:t>
                </a:r>
                <a:endParaRPr kumimoji="1" lang="ja-JP" altLang="en-US" dirty="0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C95543C7-0803-6A23-05B4-33331C14660D}"/>
              </a:ext>
            </a:extLst>
          </p:cNvPr>
          <p:cNvGrpSpPr/>
          <p:nvPr/>
        </p:nvGrpSpPr>
        <p:grpSpPr>
          <a:xfrm>
            <a:off x="4758107" y="1501056"/>
            <a:ext cx="1278499" cy="775045"/>
            <a:chOff x="1277551" y="3310427"/>
            <a:chExt cx="1637075" cy="1107651"/>
          </a:xfrm>
        </p:grpSpPr>
        <p:grpSp>
          <p:nvGrpSpPr>
            <p:cNvPr id="44" name="グループ化 43">
              <a:extLst>
                <a:ext uri="{FF2B5EF4-FFF2-40B4-BE49-F238E27FC236}">
                  <a16:creationId xmlns:a16="http://schemas.microsoft.com/office/drawing/2014/main" id="{D707615C-9F1C-20E4-21EA-7C5232331D63}"/>
                </a:ext>
              </a:extLst>
            </p:cNvPr>
            <p:cNvGrpSpPr/>
            <p:nvPr/>
          </p:nvGrpSpPr>
          <p:grpSpPr>
            <a:xfrm>
              <a:off x="1293813" y="3310427"/>
              <a:ext cx="1620813" cy="655582"/>
              <a:chOff x="2620852" y="2734368"/>
              <a:chExt cx="982055" cy="655582"/>
            </a:xfrm>
          </p:grpSpPr>
          <p:sp>
            <p:nvSpPr>
              <p:cNvPr id="48" name="左大かっこ 47">
                <a:extLst>
                  <a:ext uri="{FF2B5EF4-FFF2-40B4-BE49-F238E27FC236}">
                    <a16:creationId xmlns:a16="http://schemas.microsoft.com/office/drawing/2014/main" id="{704664E8-DDAC-A056-C244-BDF85021AD83}"/>
                  </a:ext>
                </a:extLst>
              </p:cNvPr>
              <p:cNvSpPr/>
              <p:nvPr/>
            </p:nvSpPr>
            <p:spPr>
              <a:xfrm rot="5400000">
                <a:off x="2996419" y="2858976"/>
                <a:ext cx="155407" cy="906542"/>
              </a:xfrm>
              <a:prstGeom prst="leftBracket">
                <a:avLst>
                  <a:gd name="adj" fmla="val 15000"/>
                </a:avLst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9" name="テキスト ボックス 48">
                <a:extLst>
                  <a:ext uri="{FF2B5EF4-FFF2-40B4-BE49-F238E27FC236}">
                    <a16:creationId xmlns:a16="http://schemas.microsoft.com/office/drawing/2014/main" id="{36E97BD7-0467-8568-F253-00C54F8F8E30}"/>
                  </a:ext>
                </a:extLst>
              </p:cNvPr>
              <p:cNvSpPr txBox="1"/>
              <p:nvPr/>
            </p:nvSpPr>
            <p:spPr>
              <a:xfrm>
                <a:off x="2919861" y="2734368"/>
                <a:ext cx="683046" cy="527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Arial" panose="020B0604020202020204" pitchFamily="34" charset="0"/>
                  </a:rPr>
                  <a:t>ns</a:t>
                </a:r>
                <a:endParaRPr kumimoji="1" lang="ja-JP" altLang="en-US" dirty="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5" name="グループ化 44">
              <a:extLst>
                <a:ext uri="{FF2B5EF4-FFF2-40B4-BE49-F238E27FC236}">
                  <a16:creationId xmlns:a16="http://schemas.microsoft.com/office/drawing/2014/main" id="{0580F234-2C71-8AF0-7C3A-18A4AE88E147}"/>
                </a:ext>
              </a:extLst>
            </p:cNvPr>
            <p:cNvGrpSpPr/>
            <p:nvPr/>
          </p:nvGrpSpPr>
          <p:grpSpPr>
            <a:xfrm>
              <a:off x="1277551" y="3806032"/>
              <a:ext cx="945519" cy="612046"/>
              <a:chOff x="2620851" y="2777905"/>
              <a:chExt cx="945519" cy="612046"/>
            </a:xfrm>
          </p:grpSpPr>
          <p:sp>
            <p:nvSpPr>
              <p:cNvPr id="46" name="左大かっこ 45">
                <a:extLst>
                  <a:ext uri="{FF2B5EF4-FFF2-40B4-BE49-F238E27FC236}">
                    <a16:creationId xmlns:a16="http://schemas.microsoft.com/office/drawing/2014/main" id="{334AD5A5-79AF-780E-1CFB-57CE2DF0F9B4}"/>
                  </a:ext>
                </a:extLst>
              </p:cNvPr>
              <p:cNvSpPr/>
              <p:nvPr/>
            </p:nvSpPr>
            <p:spPr>
              <a:xfrm rot="5400000">
                <a:off x="3023045" y="2846626"/>
                <a:ext cx="141131" cy="945519"/>
              </a:xfrm>
              <a:prstGeom prst="leftBracket">
                <a:avLst>
                  <a:gd name="adj" fmla="val 15000"/>
                </a:avLst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B7379E84-B6FA-C536-79D3-B2F490E787DF}"/>
                  </a:ext>
                </a:extLst>
              </p:cNvPr>
              <p:cNvSpPr txBox="1"/>
              <p:nvPr/>
            </p:nvSpPr>
            <p:spPr>
              <a:xfrm>
                <a:off x="2844311" y="2777905"/>
                <a:ext cx="683047" cy="527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Arial" panose="020B0604020202020204" pitchFamily="34" charset="0"/>
                  </a:rPr>
                  <a:t>ns</a:t>
                </a:r>
                <a:endParaRPr kumimoji="1" lang="ja-JP" altLang="en-US" dirty="0"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6F72364-C492-18A7-30CA-E0E83183A417}"/>
              </a:ext>
            </a:extLst>
          </p:cNvPr>
          <p:cNvSpPr txBox="1"/>
          <p:nvPr/>
        </p:nvSpPr>
        <p:spPr>
          <a:xfrm>
            <a:off x="138835" y="1808017"/>
            <a:ext cx="1186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600" dirty="0">
                <a:latin typeface="Arial" panose="020B0604020202020204" pitchFamily="34" charset="0"/>
              </a:rPr>
              <a:t>1.5 </a:t>
            </a:r>
            <a:r>
              <a:rPr lang="en-US" altLang="ja-JP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x 10</a:t>
            </a:r>
            <a:r>
              <a:rPr lang="en-US" altLang="ja-JP" sz="18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7</a:t>
            </a:r>
            <a:r>
              <a:rPr lang="en-US" altLang="ja-JP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endParaRPr kumimoji="1" lang="ja-JP" altLang="en-US" sz="1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809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6D053D41-3812-A88D-BC94-E7BC2447C4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155" r="18195" b="18791"/>
          <a:stretch/>
        </p:blipFill>
        <p:spPr>
          <a:xfrm>
            <a:off x="1865013" y="790858"/>
            <a:ext cx="6962115" cy="4353938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6C15CCC-8E08-21D4-01E1-A8B2B7CB2E73}"/>
              </a:ext>
            </a:extLst>
          </p:cNvPr>
          <p:cNvSpPr txBox="1"/>
          <p:nvPr/>
        </p:nvSpPr>
        <p:spPr>
          <a:xfrm>
            <a:off x="8745647" y="1207622"/>
            <a:ext cx="2866423" cy="14932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 Unicode MS" panose="020B0604020202020204" pitchFamily="50" charset="-128"/>
                <a:cs typeface="+mn-cs"/>
              </a:rPr>
              <a:t>mock NK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 Unicode MS" panose="020B0604020202020204" pitchFamily="50" charset="-128"/>
                <a:cs typeface="+mn-cs"/>
              </a:rPr>
              <a:t>TIGIT target 1-edited NK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 Unicode MS" panose="020B0604020202020204" pitchFamily="50" charset="-128"/>
                <a:cs typeface="+mn-cs"/>
              </a:rPr>
              <a:t>TIGIT target 2-edited NK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rial Unicode MS" panose="020B0604020202020204" pitchFamily="50" charset="-128"/>
              <a:cs typeface="+mn-cs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A70491B-274A-00FA-42D8-DC97820894C9}"/>
              </a:ext>
            </a:extLst>
          </p:cNvPr>
          <p:cNvSpPr txBox="1"/>
          <p:nvPr/>
        </p:nvSpPr>
        <p:spPr>
          <a:xfrm>
            <a:off x="4418214" y="5587328"/>
            <a:ext cx="15924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Segoe UI" panose="020B0502040204020203" pitchFamily="34" charset="0"/>
              </a:rPr>
              <a:t>Time (min)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Segoe UI" panose="020B0502040204020203" pitchFamily="34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1419BF6-008B-57D8-818B-6B28DA0531B0}"/>
              </a:ext>
            </a:extLst>
          </p:cNvPr>
          <p:cNvSpPr txBox="1"/>
          <p:nvPr/>
        </p:nvSpPr>
        <p:spPr>
          <a:xfrm>
            <a:off x="2853671" y="5156552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60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8C66720-8727-1FC1-E29E-0027E7F72C4D}"/>
              </a:ext>
            </a:extLst>
          </p:cNvPr>
          <p:cNvSpPr txBox="1"/>
          <p:nvPr/>
        </p:nvSpPr>
        <p:spPr>
          <a:xfrm>
            <a:off x="2110301" y="5140173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B1E8E87-727E-0E38-C564-FFD4D0332537}"/>
              </a:ext>
            </a:extLst>
          </p:cNvPr>
          <p:cNvSpPr txBox="1"/>
          <p:nvPr/>
        </p:nvSpPr>
        <p:spPr>
          <a:xfrm>
            <a:off x="3515343" y="5156551"/>
            <a:ext cx="45889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120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5BC9F4-454D-BBBB-02EA-0F77EE8265AD}"/>
              </a:ext>
            </a:extLst>
          </p:cNvPr>
          <p:cNvSpPr txBox="1"/>
          <p:nvPr/>
        </p:nvSpPr>
        <p:spPr>
          <a:xfrm>
            <a:off x="4823416" y="5156551"/>
            <a:ext cx="51402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480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E8D9A0C-A375-DF00-7A33-151B1C2BEB2E}"/>
              </a:ext>
            </a:extLst>
          </p:cNvPr>
          <p:cNvSpPr txBox="1"/>
          <p:nvPr/>
        </p:nvSpPr>
        <p:spPr>
          <a:xfrm>
            <a:off x="5510727" y="5156551"/>
            <a:ext cx="49995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720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5AAA6A8-F857-F0F9-3C85-692BC69A8FD2}"/>
              </a:ext>
            </a:extLst>
          </p:cNvPr>
          <p:cNvSpPr txBox="1"/>
          <p:nvPr/>
        </p:nvSpPr>
        <p:spPr>
          <a:xfrm>
            <a:off x="6181318" y="5156551"/>
            <a:ext cx="5600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1440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E90D840-CF60-2B95-A674-1262FD364306}"/>
              </a:ext>
            </a:extLst>
          </p:cNvPr>
          <p:cNvSpPr txBox="1"/>
          <p:nvPr/>
        </p:nvSpPr>
        <p:spPr>
          <a:xfrm>
            <a:off x="6901260" y="5156551"/>
            <a:ext cx="5600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2880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8064297-9C23-EAC0-7120-6181B6ABBC3F}"/>
              </a:ext>
            </a:extLst>
          </p:cNvPr>
          <p:cNvSpPr txBox="1"/>
          <p:nvPr/>
        </p:nvSpPr>
        <p:spPr>
          <a:xfrm>
            <a:off x="4159120" y="5156551"/>
            <a:ext cx="47941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240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497D358-B568-1118-38C1-CC70D599464F}"/>
              </a:ext>
            </a:extLst>
          </p:cNvPr>
          <p:cNvSpPr txBox="1"/>
          <p:nvPr/>
        </p:nvSpPr>
        <p:spPr>
          <a:xfrm>
            <a:off x="1442950" y="2967827"/>
            <a:ext cx="3802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1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17FE43C-29B9-37E3-4D12-B322072BC6E2}"/>
              </a:ext>
            </a:extLst>
          </p:cNvPr>
          <p:cNvSpPr txBox="1"/>
          <p:nvPr/>
        </p:nvSpPr>
        <p:spPr>
          <a:xfrm rot="10800000">
            <a:off x="974373" y="1657081"/>
            <a:ext cx="400110" cy="223774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Normalized cell index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3D8F04F-D498-503C-5044-466DEDFDED22}"/>
              </a:ext>
            </a:extLst>
          </p:cNvPr>
          <p:cNvSpPr txBox="1"/>
          <p:nvPr/>
        </p:nvSpPr>
        <p:spPr>
          <a:xfrm>
            <a:off x="1588639" y="1153304"/>
            <a:ext cx="2366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2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EA011AB-49F5-B306-3DAA-6404C5FFBA46}"/>
              </a:ext>
            </a:extLst>
          </p:cNvPr>
          <p:cNvSpPr txBox="1"/>
          <p:nvPr/>
        </p:nvSpPr>
        <p:spPr>
          <a:xfrm>
            <a:off x="1484746" y="4782350"/>
            <a:ext cx="3802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4987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図 61">
            <a:extLst>
              <a:ext uri="{FF2B5EF4-FFF2-40B4-BE49-F238E27FC236}">
                <a16:creationId xmlns:a16="http://schemas.microsoft.com/office/drawing/2014/main" id="{BE84645E-FE63-E0ED-DE74-DBE7DD5362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819" y="3740901"/>
            <a:ext cx="3387555" cy="2320871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32A54F27-1365-7915-A15F-C4A67496F7F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745" t="1766" r="9755" b="11968"/>
          <a:stretch/>
        </p:blipFill>
        <p:spPr>
          <a:xfrm>
            <a:off x="699065" y="3529584"/>
            <a:ext cx="5015935" cy="246795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FF1DCDBC-61FD-6EE9-EF6E-8CF8299292F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7746" t="1009" r="8049" b="12240"/>
          <a:stretch/>
        </p:blipFill>
        <p:spPr>
          <a:xfrm>
            <a:off x="664782" y="114400"/>
            <a:ext cx="5011775" cy="2429580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CC69448E-F2D6-0257-215E-EED7D3943A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36721" y="275219"/>
            <a:ext cx="3338692" cy="2330390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35A6EF3-9893-4D1B-A7FC-2F2D32B54F05}"/>
              </a:ext>
            </a:extLst>
          </p:cNvPr>
          <p:cNvSpPr txBox="1"/>
          <p:nvPr/>
        </p:nvSpPr>
        <p:spPr>
          <a:xfrm>
            <a:off x="2446928" y="558234"/>
            <a:ext cx="99157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E:T=1:1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35A6EF3-9893-4D1B-A7FC-2F2D32B54F05}"/>
              </a:ext>
            </a:extLst>
          </p:cNvPr>
          <p:cNvSpPr txBox="1"/>
          <p:nvPr/>
        </p:nvSpPr>
        <p:spPr>
          <a:xfrm>
            <a:off x="2455465" y="3540809"/>
            <a:ext cx="122759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E:T=0.5:1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B0EE9D3-0BC6-4A2C-AF77-E5B8FB7F5F60}"/>
              </a:ext>
            </a:extLst>
          </p:cNvPr>
          <p:cNvSpPr txBox="1"/>
          <p:nvPr/>
        </p:nvSpPr>
        <p:spPr>
          <a:xfrm>
            <a:off x="2214848" y="6232298"/>
            <a:ext cx="15924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Segoe UI" panose="020B0502040204020203" pitchFamily="34" charset="0"/>
              </a:rPr>
              <a:t>Time (</a:t>
            </a:r>
            <a:r>
              <a:rPr kumimoji="1" lang="en-US" altLang="ja-JP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Segoe UI" panose="020B0502040204020203" pitchFamily="34" charset="0"/>
              </a:rPr>
              <a:t>hrs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Segoe UI" panose="020B0502040204020203" pitchFamily="34" charset="0"/>
              </a:rPr>
              <a:t>)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Segoe UI" panose="020B0502040204020203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51EDAB0-61DF-4616-A391-A88B6F83AE44}"/>
              </a:ext>
            </a:extLst>
          </p:cNvPr>
          <p:cNvSpPr txBox="1"/>
          <p:nvPr/>
        </p:nvSpPr>
        <p:spPr>
          <a:xfrm rot="10800000">
            <a:off x="38569" y="116632"/>
            <a:ext cx="400110" cy="223774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Normalized cell index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A22E014-547E-4140-A93C-2A2C45CC2220}"/>
              </a:ext>
            </a:extLst>
          </p:cNvPr>
          <p:cNvSpPr txBox="1"/>
          <p:nvPr/>
        </p:nvSpPr>
        <p:spPr>
          <a:xfrm rot="10800000">
            <a:off x="38570" y="3445790"/>
            <a:ext cx="400110" cy="223774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Normalized cell index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5D1C405-DBAA-47ED-88AD-E4F6C8AE0A45}"/>
              </a:ext>
            </a:extLst>
          </p:cNvPr>
          <p:cNvSpPr txBox="1"/>
          <p:nvPr/>
        </p:nvSpPr>
        <p:spPr>
          <a:xfrm>
            <a:off x="2214848" y="2821666"/>
            <a:ext cx="15924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Time (</a:t>
            </a:r>
            <a:r>
              <a:rPr kumimoji="1" lang="en-US" altLang="ja-JP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hrs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)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574507B-A0F2-40B8-937A-CC54610BFF6B}"/>
              </a:ext>
            </a:extLst>
          </p:cNvPr>
          <p:cNvSpPr/>
          <p:nvPr/>
        </p:nvSpPr>
        <p:spPr>
          <a:xfrm>
            <a:off x="5280539" y="1410795"/>
            <a:ext cx="1080120" cy="4995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61412" y="6396"/>
            <a:ext cx="212488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116246" y="3475809"/>
            <a:ext cx="1788066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A529010-0974-48D1-8556-BF7A818D6AD3}"/>
              </a:ext>
            </a:extLst>
          </p:cNvPr>
          <p:cNvSpPr/>
          <p:nvPr/>
        </p:nvSpPr>
        <p:spPr>
          <a:xfrm>
            <a:off x="10618919" y="2780928"/>
            <a:ext cx="108012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60AAA48-963B-428C-B295-455F48F2F079}"/>
              </a:ext>
            </a:extLst>
          </p:cNvPr>
          <p:cNvSpPr/>
          <p:nvPr/>
        </p:nvSpPr>
        <p:spPr>
          <a:xfrm>
            <a:off x="10848528" y="6052279"/>
            <a:ext cx="108012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86BB78F-EC54-44B9-978F-A2E42A56B672}"/>
              </a:ext>
            </a:extLst>
          </p:cNvPr>
          <p:cNvSpPr txBox="1"/>
          <p:nvPr/>
        </p:nvSpPr>
        <p:spPr>
          <a:xfrm>
            <a:off x="10294883" y="3846418"/>
            <a:ext cx="1728192" cy="82811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 Unicode MS" panose="020B0604020202020204" pitchFamily="50" charset="-128"/>
                <a:cs typeface="+mn-cs"/>
              </a:rPr>
              <a:t>mock NK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 Unicode MS" panose="020B0604020202020204" pitchFamily="50" charset="-128"/>
                <a:cs typeface="+mn-cs"/>
              </a:rPr>
              <a:t>TIGIT target 1-edited NK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 Unicode MS" panose="020B0604020202020204" pitchFamily="50" charset="-128"/>
                <a:cs typeface="+mn-cs"/>
              </a:rPr>
              <a:t>TIGIT target 2-edited NK</a:t>
            </a: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rial Unicode MS" panose="020B0604020202020204" pitchFamily="50" charset="-128"/>
              <a:cs typeface="+mn-cs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8A7DB40-0551-46FC-9BD5-F5BC4AEE0E0A}"/>
              </a:ext>
            </a:extLst>
          </p:cNvPr>
          <p:cNvSpPr txBox="1"/>
          <p:nvPr/>
        </p:nvSpPr>
        <p:spPr>
          <a:xfrm>
            <a:off x="10308357" y="383741"/>
            <a:ext cx="1728192" cy="82811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 Unicode MS" panose="020B0604020202020204" pitchFamily="50" charset="-128"/>
                <a:cs typeface="+mn-cs"/>
              </a:rPr>
              <a:t>mock NK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 Unicode MS" panose="020B0604020202020204" pitchFamily="50" charset="-128"/>
                <a:cs typeface="+mn-cs"/>
              </a:rPr>
              <a:t>TIGIT target 1-edited NK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 Unicode MS" panose="020B0604020202020204" pitchFamily="50" charset="-128"/>
                <a:cs typeface="+mn-cs"/>
              </a:rPr>
              <a:t>TIGIT target 2-edited NK</a:t>
            </a: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rial Unicode MS" panose="020B0604020202020204" pitchFamily="50" charset="-128"/>
              <a:cs typeface="+mn-cs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10C35811-09C6-4572-9DB6-D50BBCC76D88}"/>
              </a:ext>
            </a:extLst>
          </p:cNvPr>
          <p:cNvSpPr txBox="1"/>
          <p:nvPr/>
        </p:nvSpPr>
        <p:spPr>
          <a:xfrm>
            <a:off x="7693830" y="6232299"/>
            <a:ext cx="15924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Segoe UI" panose="020B0502040204020203" pitchFamily="34" charset="0"/>
              </a:rPr>
              <a:t>Time (min)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Segoe UI" panose="020B0502040204020203" pitchFamily="34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0227C74-DFFB-43AD-84AA-B4034E4AE6B6}"/>
              </a:ext>
            </a:extLst>
          </p:cNvPr>
          <p:cNvSpPr txBox="1"/>
          <p:nvPr/>
        </p:nvSpPr>
        <p:spPr>
          <a:xfrm>
            <a:off x="7580722" y="2823305"/>
            <a:ext cx="15924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Segoe UI" panose="020B0502040204020203" pitchFamily="34" charset="0"/>
              </a:rPr>
              <a:t>Time (min)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Segoe UI" panose="020B0502040204020203" pitchFamily="34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1466E532-19B4-413A-BC99-ABF4D9783B88}"/>
              </a:ext>
            </a:extLst>
          </p:cNvPr>
          <p:cNvSpPr txBox="1"/>
          <p:nvPr/>
        </p:nvSpPr>
        <p:spPr>
          <a:xfrm>
            <a:off x="6992264" y="2546306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60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0415C10E-2CC4-468E-AAFC-AEC355F031A2}"/>
              </a:ext>
            </a:extLst>
          </p:cNvPr>
          <p:cNvSpPr txBox="1"/>
          <p:nvPr/>
        </p:nvSpPr>
        <p:spPr>
          <a:xfrm>
            <a:off x="6551182" y="2553572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C57548A3-5E55-4296-B45C-26F2A3232CDC}"/>
              </a:ext>
            </a:extLst>
          </p:cNvPr>
          <p:cNvSpPr txBox="1"/>
          <p:nvPr/>
        </p:nvSpPr>
        <p:spPr>
          <a:xfrm>
            <a:off x="7318789" y="2553572"/>
            <a:ext cx="45889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120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ECAD787-33E7-4EA0-9111-C720076D9160}"/>
              </a:ext>
            </a:extLst>
          </p:cNvPr>
          <p:cNvSpPr txBox="1"/>
          <p:nvPr/>
        </p:nvSpPr>
        <p:spPr>
          <a:xfrm>
            <a:off x="8028634" y="2549823"/>
            <a:ext cx="51402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480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C4C4D62-87F1-4118-B241-DFE663DCD4D1}"/>
              </a:ext>
            </a:extLst>
          </p:cNvPr>
          <p:cNvSpPr txBox="1"/>
          <p:nvPr/>
        </p:nvSpPr>
        <p:spPr>
          <a:xfrm>
            <a:off x="8470701" y="2552227"/>
            <a:ext cx="49995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720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0F0F139-80B3-42D7-BC55-75DB42B97EA2}"/>
              </a:ext>
            </a:extLst>
          </p:cNvPr>
          <p:cNvSpPr txBox="1"/>
          <p:nvPr/>
        </p:nvSpPr>
        <p:spPr>
          <a:xfrm>
            <a:off x="8844718" y="2541622"/>
            <a:ext cx="5600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1440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401821D-584C-4C7A-8565-DD31775C9EFE}"/>
              </a:ext>
            </a:extLst>
          </p:cNvPr>
          <p:cNvSpPr txBox="1"/>
          <p:nvPr/>
        </p:nvSpPr>
        <p:spPr>
          <a:xfrm>
            <a:off x="9286301" y="2546305"/>
            <a:ext cx="5600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2880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46FF8D24-B2D3-40EE-AB34-25DC1C7CCB6F}"/>
              </a:ext>
            </a:extLst>
          </p:cNvPr>
          <p:cNvSpPr txBox="1"/>
          <p:nvPr/>
        </p:nvSpPr>
        <p:spPr>
          <a:xfrm>
            <a:off x="7702033" y="2553572"/>
            <a:ext cx="47941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240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CE9C0CAE-7A18-4C71-8C06-B0712C20B647}"/>
              </a:ext>
            </a:extLst>
          </p:cNvPr>
          <p:cNvSpPr txBox="1"/>
          <p:nvPr/>
        </p:nvSpPr>
        <p:spPr>
          <a:xfrm>
            <a:off x="6205469" y="1300750"/>
            <a:ext cx="3802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1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109B66D-45F5-4FFB-9F9B-00A7430C283F}"/>
              </a:ext>
            </a:extLst>
          </p:cNvPr>
          <p:cNvSpPr txBox="1"/>
          <p:nvPr/>
        </p:nvSpPr>
        <p:spPr>
          <a:xfrm rot="10800000">
            <a:off x="5970471" y="109021"/>
            <a:ext cx="400110" cy="223774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Normalized cell index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24A7BFE-5FA8-43CD-8B81-FCA42068FCA2}"/>
              </a:ext>
            </a:extLst>
          </p:cNvPr>
          <p:cNvSpPr txBox="1"/>
          <p:nvPr/>
        </p:nvSpPr>
        <p:spPr>
          <a:xfrm>
            <a:off x="6318394" y="228519"/>
            <a:ext cx="2366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2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B8D61F4-81A7-46D5-8FDD-42B82B30AC07}"/>
              </a:ext>
            </a:extLst>
          </p:cNvPr>
          <p:cNvSpPr txBox="1"/>
          <p:nvPr/>
        </p:nvSpPr>
        <p:spPr>
          <a:xfrm>
            <a:off x="6199146" y="2330860"/>
            <a:ext cx="3802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9DE344A8-0DC2-4CE5-8F6E-3CA49F9CE45A}"/>
              </a:ext>
            </a:extLst>
          </p:cNvPr>
          <p:cNvSpPr/>
          <p:nvPr/>
        </p:nvSpPr>
        <p:spPr>
          <a:xfrm>
            <a:off x="10303951" y="6155514"/>
            <a:ext cx="108012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0ADC3685-3F99-4CEB-8984-230045D631DC}"/>
              </a:ext>
            </a:extLst>
          </p:cNvPr>
          <p:cNvSpPr txBox="1"/>
          <p:nvPr/>
        </p:nvSpPr>
        <p:spPr>
          <a:xfrm>
            <a:off x="7039194" y="6008508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60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64DA4949-5F62-4BA6-A5CF-1CFD8A23EDBA}"/>
              </a:ext>
            </a:extLst>
          </p:cNvPr>
          <p:cNvSpPr txBox="1"/>
          <p:nvPr/>
        </p:nvSpPr>
        <p:spPr>
          <a:xfrm>
            <a:off x="6598112" y="6015774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105CF6A6-CDD4-4EB5-AC6D-129ACAC3D90D}"/>
              </a:ext>
            </a:extLst>
          </p:cNvPr>
          <p:cNvSpPr txBox="1"/>
          <p:nvPr/>
        </p:nvSpPr>
        <p:spPr>
          <a:xfrm>
            <a:off x="7365719" y="6015774"/>
            <a:ext cx="45889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120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6C2D04C-FBE2-42F8-9D70-B3AA4E3B96C0}"/>
              </a:ext>
            </a:extLst>
          </p:cNvPr>
          <p:cNvSpPr txBox="1"/>
          <p:nvPr/>
        </p:nvSpPr>
        <p:spPr>
          <a:xfrm>
            <a:off x="8075564" y="6012025"/>
            <a:ext cx="51402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480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801A775E-3D36-4009-8A71-481CA69269F4}"/>
              </a:ext>
            </a:extLst>
          </p:cNvPr>
          <p:cNvSpPr txBox="1"/>
          <p:nvPr/>
        </p:nvSpPr>
        <p:spPr>
          <a:xfrm>
            <a:off x="8517631" y="6014429"/>
            <a:ext cx="49995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720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845750BF-3119-4B70-9A8A-F9758A496F67}"/>
              </a:ext>
            </a:extLst>
          </p:cNvPr>
          <p:cNvSpPr txBox="1"/>
          <p:nvPr/>
        </p:nvSpPr>
        <p:spPr>
          <a:xfrm>
            <a:off x="8904312" y="6003824"/>
            <a:ext cx="5473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1440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86533F38-0F6C-4F3F-AF91-63F0775DCB6F}"/>
              </a:ext>
            </a:extLst>
          </p:cNvPr>
          <p:cNvSpPr txBox="1"/>
          <p:nvPr/>
        </p:nvSpPr>
        <p:spPr>
          <a:xfrm>
            <a:off x="9286301" y="6008507"/>
            <a:ext cx="6069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2880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E38CC109-9D36-4074-8397-B0BB4FA6344B}"/>
              </a:ext>
            </a:extLst>
          </p:cNvPr>
          <p:cNvSpPr txBox="1"/>
          <p:nvPr/>
        </p:nvSpPr>
        <p:spPr>
          <a:xfrm>
            <a:off x="7748963" y="6015774"/>
            <a:ext cx="47941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240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61D8A712-34E6-4090-98F2-E4A0A2B41482}"/>
              </a:ext>
            </a:extLst>
          </p:cNvPr>
          <p:cNvSpPr txBox="1"/>
          <p:nvPr/>
        </p:nvSpPr>
        <p:spPr>
          <a:xfrm>
            <a:off x="6252399" y="4808672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1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24137522-8A0F-4062-A95B-045BE21E8D8F}"/>
              </a:ext>
            </a:extLst>
          </p:cNvPr>
          <p:cNvSpPr txBox="1"/>
          <p:nvPr/>
        </p:nvSpPr>
        <p:spPr>
          <a:xfrm>
            <a:off x="6365324" y="3745585"/>
            <a:ext cx="23663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2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F16F3471-276D-4BFE-8BFE-67EE726F2F4E}"/>
              </a:ext>
            </a:extLst>
          </p:cNvPr>
          <p:cNvSpPr txBox="1"/>
          <p:nvPr/>
        </p:nvSpPr>
        <p:spPr>
          <a:xfrm>
            <a:off x="6246076" y="5793062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A6664F4-D485-4D9A-BC1E-F405727F114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11160"/>
          <a:stretch/>
        </p:blipFill>
        <p:spPr>
          <a:xfrm>
            <a:off x="9846338" y="3799619"/>
            <a:ext cx="448545" cy="943107"/>
          </a:xfrm>
          <a:prstGeom prst="rect">
            <a:avLst/>
          </a:prstGeom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7CAF88B-7672-4785-9A6D-040E59283172}"/>
              </a:ext>
            </a:extLst>
          </p:cNvPr>
          <p:cNvSpPr txBox="1"/>
          <p:nvPr/>
        </p:nvSpPr>
        <p:spPr>
          <a:xfrm rot="10800000">
            <a:off x="6025117" y="3575036"/>
            <a:ext cx="400110" cy="223774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Normalized cell index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pic>
        <p:nvPicPr>
          <p:cNvPr id="59" name="図 5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893268" y="426322"/>
            <a:ext cx="342900" cy="742950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10189238" y="404664"/>
            <a:ext cx="155234" cy="7646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10307915" y="1972073"/>
            <a:ext cx="1076156" cy="7646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0252745" y="5459102"/>
            <a:ext cx="1076156" cy="7646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F73F8BD6-1A83-4A1E-8F68-BC56DD0CDA53}"/>
              </a:ext>
            </a:extLst>
          </p:cNvPr>
          <p:cNvSpPr/>
          <p:nvPr/>
        </p:nvSpPr>
        <p:spPr>
          <a:xfrm>
            <a:off x="497478" y="2566786"/>
            <a:ext cx="5386207" cy="1085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9DC6AC54-72FF-4584-AD2A-C0D6B14AA82D}"/>
              </a:ext>
            </a:extLst>
          </p:cNvPr>
          <p:cNvSpPr/>
          <p:nvPr/>
        </p:nvSpPr>
        <p:spPr>
          <a:xfrm rot="16200000">
            <a:off x="-652197" y="1342284"/>
            <a:ext cx="2323769" cy="1904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E450520C-CE82-47EB-AA84-D50709AE8307}"/>
              </a:ext>
            </a:extLst>
          </p:cNvPr>
          <p:cNvSpPr txBox="1"/>
          <p:nvPr/>
        </p:nvSpPr>
        <p:spPr>
          <a:xfrm>
            <a:off x="266111" y="1651021"/>
            <a:ext cx="4306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2.0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032935F7-1CF1-496A-8FE1-0873E2BCB636}"/>
              </a:ext>
            </a:extLst>
          </p:cNvPr>
          <p:cNvSpPr txBox="1"/>
          <p:nvPr/>
        </p:nvSpPr>
        <p:spPr>
          <a:xfrm>
            <a:off x="261057" y="2094948"/>
            <a:ext cx="3802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F83BDEED-27DA-4313-B2A1-14401E1FA012}"/>
              </a:ext>
            </a:extLst>
          </p:cNvPr>
          <p:cNvSpPr txBox="1"/>
          <p:nvPr/>
        </p:nvSpPr>
        <p:spPr>
          <a:xfrm>
            <a:off x="487706" y="2546304"/>
            <a:ext cx="45889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20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81BB2938-651D-42AE-A68A-D3F272BA5EED}"/>
              </a:ext>
            </a:extLst>
          </p:cNvPr>
          <p:cNvSpPr txBox="1"/>
          <p:nvPr/>
        </p:nvSpPr>
        <p:spPr>
          <a:xfrm>
            <a:off x="2171177" y="2542517"/>
            <a:ext cx="51402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40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432C3F28-4761-45D1-BF2D-191998CA50D4}"/>
              </a:ext>
            </a:extLst>
          </p:cNvPr>
          <p:cNvSpPr txBox="1"/>
          <p:nvPr/>
        </p:nvSpPr>
        <p:spPr>
          <a:xfrm>
            <a:off x="3007348" y="2557965"/>
            <a:ext cx="49995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50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91965B98-622B-473B-B64E-8B77EB6ABEC2}"/>
              </a:ext>
            </a:extLst>
          </p:cNvPr>
          <p:cNvSpPr txBox="1"/>
          <p:nvPr/>
        </p:nvSpPr>
        <p:spPr>
          <a:xfrm>
            <a:off x="3920446" y="2556114"/>
            <a:ext cx="51403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60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21A385C5-60FF-46CD-9477-CE9E3BECD1D2}"/>
              </a:ext>
            </a:extLst>
          </p:cNvPr>
          <p:cNvSpPr txBox="1"/>
          <p:nvPr/>
        </p:nvSpPr>
        <p:spPr>
          <a:xfrm>
            <a:off x="4896053" y="2560042"/>
            <a:ext cx="426595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70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F7F79FFC-6BF5-4BC3-A552-4BEA6F64DD22}"/>
              </a:ext>
            </a:extLst>
          </p:cNvPr>
          <p:cNvSpPr txBox="1"/>
          <p:nvPr/>
        </p:nvSpPr>
        <p:spPr>
          <a:xfrm>
            <a:off x="1321316" y="2558630"/>
            <a:ext cx="47941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30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CD686423-A7EF-46E8-810D-E9B22A2E2867}"/>
              </a:ext>
            </a:extLst>
          </p:cNvPr>
          <p:cNvSpPr txBox="1"/>
          <p:nvPr/>
        </p:nvSpPr>
        <p:spPr>
          <a:xfrm>
            <a:off x="266111" y="1198149"/>
            <a:ext cx="4337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4.0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CD915712-06B9-46A9-9716-3F6EC952AB7B}"/>
              </a:ext>
            </a:extLst>
          </p:cNvPr>
          <p:cNvSpPr txBox="1"/>
          <p:nvPr/>
        </p:nvSpPr>
        <p:spPr>
          <a:xfrm>
            <a:off x="257639" y="734492"/>
            <a:ext cx="4337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6.0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163A224B-2352-4F6C-A5D4-60764C0AA55F}"/>
              </a:ext>
            </a:extLst>
          </p:cNvPr>
          <p:cNvSpPr/>
          <p:nvPr/>
        </p:nvSpPr>
        <p:spPr>
          <a:xfrm>
            <a:off x="479231" y="5987397"/>
            <a:ext cx="5386207" cy="1085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19A0ECF2-49E9-4BA3-950C-29174F879087}"/>
              </a:ext>
            </a:extLst>
          </p:cNvPr>
          <p:cNvSpPr txBox="1"/>
          <p:nvPr/>
        </p:nvSpPr>
        <p:spPr>
          <a:xfrm>
            <a:off x="503493" y="5987724"/>
            <a:ext cx="45889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20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F33C1DD6-C3FF-4766-962A-3874293DC7BD}"/>
              </a:ext>
            </a:extLst>
          </p:cNvPr>
          <p:cNvSpPr txBox="1"/>
          <p:nvPr/>
        </p:nvSpPr>
        <p:spPr>
          <a:xfrm>
            <a:off x="2177820" y="5983937"/>
            <a:ext cx="51402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40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93F03120-00E1-43F7-881B-573119C3DC88}"/>
              </a:ext>
            </a:extLst>
          </p:cNvPr>
          <p:cNvSpPr txBox="1"/>
          <p:nvPr/>
        </p:nvSpPr>
        <p:spPr>
          <a:xfrm>
            <a:off x="3059711" y="5999385"/>
            <a:ext cx="49995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50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8C3769C9-DDBE-4201-A1FF-417967CA0C7D}"/>
              </a:ext>
            </a:extLst>
          </p:cNvPr>
          <p:cNvSpPr txBox="1"/>
          <p:nvPr/>
        </p:nvSpPr>
        <p:spPr>
          <a:xfrm>
            <a:off x="3963665" y="5997534"/>
            <a:ext cx="51403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60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7F1F4951-A6C0-457E-B067-0EEB677A8178}"/>
              </a:ext>
            </a:extLst>
          </p:cNvPr>
          <p:cNvSpPr txBox="1"/>
          <p:nvPr/>
        </p:nvSpPr>
        <p:spPr>
          <a:xfrm>
            <a:off x="5003162" y="6001462"/>
            <a:ext cx="408425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70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90FA927E-6161-4BF2-9F1D-BA7BAB1578FC}"/>
              </a:ext>
            </a:extLst>
          </p:cNvPr>
          <p:cNvSpPr txBox="1"/>
          <p:nvPr/>
        </p:nvSpPr>
        <p:spPr>
          <a:xfrm>
            <a:off x="1236519" y="6000050"/>
            <a:ext cx="47941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30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AE78D01-5C67-CF86-790C-EF0CFE1C2C6D}"/>
              </a:ext>
            </a:extLst>
          </p:cNvPr>
          <p:cNvSpPr txBox="1"/>
          <p:nvPr/>
        </p:nvSpPr>
        <p:spPr>
          <a:xfrm>
            <a:off x="266112" y="5087429"/>
            <a:ext cx="427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2.0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61AA509-E1FC-43C7-FC05-EE3F4130C608}"/>
              </a:ext>
            </a:extLst>
          </p:cNvPr>
          <p:cNvSpPr txBox="1"/>
          <p:nvPr/>
        </p:nvSpPr>
        <p:spPr>
          <a:xfrm>
            <a:off x="257638" y="5531356"/>
            <a:ext cx="3802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FEE8E49-82D4-9043-7A14-F740891CEDA5}"/>
              </a:ext>
            </a:extLst>
          </p:cNvPr>
          <p:cNvSpPr txBox="1"/>
          <p:nvPr/>
        </p:nvSpPr>
        <p:spPr>
          <a:xfrm>
            <a:off x="266112" y="4634557"/>
            <a:ext cx="4302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4.0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5CA9C4F-4B42-BBD2-ACFF-5EFEFA75F249}"/>
              </a:ext>
            </a:extLst>
          </p:cNvPr>
          <p:cNvSpPr txBox="1"/>
          <p:nvPr/>
        </p:nvSpPr>
        <p:spPr>
          <a:xfrm>
            <a:off x="287818" y="4170900"/>
            <a:ext cx="400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/>
                <a:cs typeface="+mn-cs"/>
              </a:rPr>
              <a:t>6.0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7516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図 44">
            <a:extLst>
              <a:ext uri="{FF2B5EF4-FFF2-40B4-BE49-F238E27FC236}">
                <a16:creationId xmlns:a16="http://schemas.microsoft.com/office/drawing/2014/main" id="{F09ED2F2-50A5-3066-4D5C-F97A83E15D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239" y="3540255"/>
            <a:ext cx="4987842" cy="2416358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C0D72846-8309-0A07-3D5B-2FF7B55344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309" y="331897"/>
            <a:ext cx="4588131" cy="2236093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35A6EF3-9893-4D1B-A7FC-2F2D32B54F05}"/>
              </a:ext>
            </a:extLst>
          </p:cNvPr>
          <p:cNvSpPr txBox="1"/>
          <p:nvPr/>
        </p:nvSpPr>
        <p:spPr>
          <a:xfrm>
            <a:off x="2446928" y="558234"/>
            <a:ext cx="99157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</a:rPr>
              <a:t>E:T=2:1</a:t>
            </a:r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35A6EF3-9893-4D1B-A7FC-2F2D32B54F05}"/>
              </a:ext>
            </a:extLst>
          </p:cNvPr>
          <p:cNvSpPr txBox="1"/>
          <p:nvPr/>
        </p:nvSpPr>
        <p:spPr>
          <a:xfrm>
            <a:off x="2455465" y="3540809"/>
            <a:ext cx="122759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</a:rPr>
              <a:t>E:T=1:1</a:t>
            </a:r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B0EE9D3-0BC6-4A2C-AF77-E5B8FB7F5F60}"/>
              </a:ext>
            </a:extLst>
          </p:cNvPr>
          <p:cNvSpPr txBox="1"/>
          <p:nvPr/>
        </p:nvSpPr>
        <p:spPr>
          <a:xfrm>
            <a:off x="2214848" y="6232298"/>
            <a:ext cx="15924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Segoe UI" panose="020B0502040204020203" pitchFamily="34" charset="0"/>
              </a:rPr>
              <a:t>Time (</a:t>
            </a:r>
            <a:r>
              <a:rPr lang="en-US" altLang="ja-JP" sz="1400" dirty="0" err="1">
                <a:latin typeface="Arial" panose="020B0604020202020204" pitchFamily="34" charset="0"/>
                <a:cs typeface="Segoe UI" panose="020B0502040204020203" pitchFamily="34" charset="0"/>
              </a:rPr>
              <a:t>hrs</a:t>
            </a:r>
            <a:r>
              <a:rPr kumimoji="1" lang="en-US" altLang="ja-JP" sz="1400" dirty="0">
                <a:latin typeface="Arial" panose="020B0604020202020204" pitchFamily="34" charset="0"/>
                <a:cs typeface="Segoe UI" panose="020B0502040204020203" pitchFamily="34" charset="0"/>
              </a:rPr>
              <a:t>)</a:t>
            </a:r>
            <a:endParaRPr kumimoji="1" lang="ja-JP" altLang="en-US" sz="1400" dirty="0">
              <a:latin typeface="Arial" panose="020B0604020202020204" pitchFamily="34" charset="0"/>
              <a:cs typeface="Segoe UI" panose="020B0502040204020203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51EDAB0-61DF-4616-A391-A88B6F83AE44}"/>
              </a:ext>
            </a:extLst>
          </p:cNvPr>
          <p:cNvSpPr txBox="1"/>
          <p:nvPr/>
        </p:nvSpPr>
        <p:spPr>
          <a:xfrm rot="10800000">
            <a:off x="38569" y="116632"/>
            <a:ext cx="400110" cy="223774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</a:rPr>
              <a:t>Normalized cell index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A22E014-547E-4140-A93C-2A2C45CC2220}"/>
              </a:ext>
            </a:extLst>
          </p:cNvPr>
          <p:cNvSpPr txBox="1"/>
          <p:nvPr/>
        </p:nvSpPr>
        <p:spPr>
          <a:xfrm rot="10800000">
            <a:off x="38570" y="3445790"/>
            <a:ext cx="400110" cy="223774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</a:rPr>
              <a:t>Normalized cell index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5D1C405-DBAA-47ED-88AD-E4F6C8AE0A45}"/>
              </a:ext>
            </a:extLst>
          </p:cNvPr>
          <p:cNvSpPr txBox="1"/>
          <p:nvPr/>
        </p:nvSpPr>
        <p:spPr>
          <a:xfrm>
            <a:off x="2214848" y="2821666"/>
            <a:ext cx="15924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</a:rPr>
              <a:t>Time (</a:t>
            </a:r>
            <a:r>
              <a:rPr lang="en-US" altLang="ja-JP" sz="1400" dirty="0" err="1">
                <a:latin typeface="Arial" panose="020B0604020202020204" pitchFamily="34" charset="0"/>
              </a:rPr>
              <a:t>hrs</a:t>
            </a:r>
            <a:r>
              <a:rPr kumimoji="1" lang="en-US" altLang="ja-JP" sz="1400" dirty="0">
                <a:latin typeface="Arial" panose="020B0604020202020204" pitchFamily="34" charset="0"/>
              </a:rPr>
              <a:t>)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574507B-A0F2-40B8-937A-CC54610BFF6B}"/>
              </a:ext>
            </a:extLst>
          </p:cNvPr>
          <p:cNvSpPr/>
          <p:nvPr/>
        </p:nvSpPr>
        <p:spPr>
          <a:xfrm>
            <a:off x="5280539" y="1410795"/>
            <a:ext cx="1080120" cy="4995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61412" y="6396"/>
            <a:ext cx="212488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116246" y="3475809"/>
            <a:ext cx="1788066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A529010-0974-48D1-8556-BF7A818D6AD3}"/>
              </a:ext>
            </a:extLst>
          </p:cNvPr>
          <p:cNvSpPr/>
          <p:nvPr/>
        </p:nvSpPr>
        <p:spPr>
          <a:xfrm>
            <a:off x="10618919" y="2780928"/>
            <a:ext cx="108012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60AAA48-963B-428C-B295-455F48F2F079}"/>
              </a:ext>
            </a:extLst>
          </p:cNvPr>
          <p:cNvSpPr/>
          <p:nvPr/>
        </p:nvSpPr>
        <p:spPr>
          <a:xfrm>
            <a:off x="10848528" y="6052279"/>
            <a:ext cx="108012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86BB78F-EC54-44B9-978F-A2E42A56B672}"/>
              </a:ext>
            </a:extLst>
          </p:cNvPr>
          <p:cNvSpPr txBox="1"/>
          <p:nvPr/>
        </p:nvSpPr>
        <p:spPr>
          <a:xfrm>
            <a:off x="10294883" y="3846418"/>
            <a:ext cx="1728192" cy="5688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100" dirty="0">
                <a:latin typeface="Arial" panose="020B0604020202020204" pitchFamily="34" charset="0"/>
                <a:ea typeface="Arial Unicode MS" panose="020B0604020202020204" pitchFamily="50" charset="-128"/>
              </a:rPr>
              <a:t>m</a:t>
            </a:r>
            <a:r>
              <a:rPr kumimoji="1" lang="en-US" altLang="ja-JP" sz="1100" dirty="0">
                <a:latin typeface="Arial" panose="020B0604020202020204" pitchFamily="34" charset="0"/>
                <a:ea typeface="Arial Unicode MS" panose="020B0604020202020204" pitchFamily="50" charset="-128"/>
              </a:rPr>
              <a:t>ock NK</a:t>
            </a:r>
          </a:p>
          <a:p>
            <a:pPr>
              <a:lnSpc>
                <a:spcPct val="150000"/>
              </a:lnSpc>
            </a:pPr>
            <a:r>
              <a:rPr kumimoji="1" lang="en-US" altLang="ja-JP" sz="1100" dirty="0">
                <a:latin typeface="Arial" panose="020B0604020202020204" pitchFamily="34" charset="0"/>
                <a:ea typeface="Arial Unicode MS" panose="020B0604020202020204" pitchFamily="50" charset="-128"/>
              </a:rPr>
              <a:t>TIGIT target 2-edited NK</a:t>
            </a:r>
            <a:endParaRPr kumimoji="1" lang="ja-JP" altLang="en-US" sz="1100" dirty="0">
              <a:latin typeface="Arial" panose="020B0604020202020204" pitchFamily="34" charset="0"/>
              <a:ea typeface="Arial Unicode MS" panose="020B060402020202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8A7DB40-0551-46FC-9BD5-F5BC4AEE0E0A}"/>
              </a:ext>
            </a:extLst>
          </p:cNvPr>
          <p:cNvSpPr txBox="1"/>
          <p:nvPr/>
        </p:nvSpPr>
        <p:spPr>
          <a:xfrm>
            <a:off x="10308357" y="383741"/>
            <a:ext cx="1728192" cy="5688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100" dirty="0">
                <a:latin typeface="Arial" panose="020B0604020202020204" pitchFamily="34" charset="0"/>
                <a:ea typeface="Arial Unicode MS" panose="020B0604020202020204" pitchFamily="50" charset="-128"/>
              </a:rPr>
              <a:t>m</a:t>
            </a:r>
            <a:r>
              <a:rPr kumimoji="1" lang="en-US" altLang="ja-JP" sz="1100" dirty="0">
                <a:latin typeface="Arial" panose="020B0604020202020204" pitchFamily="34" charset="0"/>
                <a:ea typeface="Arial Unicode MS" panose="020B0604020202020204" pitchFamily="50" charset="-128"/>
              </a:rPr>
              <a:t>ock NK</a:t>
            </a:r>
          </a:p>
          <a:p>
            <a:pPr>
              <a:lnSpc>
                <a:spcPct val="150000"/>
              </a:lnSpc>
            </a:pPr>
            <a:r>
              <a:rPr kumimoji="1" lang="en-US" altLang="ja-JP" sz="1100" dirty="0">
                <a:latin typeface="Arial" panose="020B0604020202020204" pitchFamily="34" charset="0"/>
                <a:ea typeface="Arial Unicode MS" panose="020B0604020202020204" pitchFamily="50" charset="-128"/>
              </a:rPr>
              <a:t>TIGIT target 2-edited NK</a:t>
            </a:r>
            <a:endParaRPr kumimoji="1" lang="ja-JP" altLang="en-US" sz="1100" dirty="0">
              <a:latin typeface="Arial" panose="020B0604020202020204" pitchFamily="34" charset="0"/>
              <a:ea typeface="Arial Unicode MS" panose="020B060402020202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10C35811-09C6-4572-9DB6-D50BBCC76D88}"/>
              </a:ext>
            </a:extLst>
          </p:cNvPr>
          <p:cNvSpPr txBox="1"/>
          <p:nvPr/>
        </p:nvSpPr>
        <p:spPr>
          <a:xfrm>
            <a:off x="7693830" y="6232299"/>
            <a:ext cx="15924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Segoe UI" panose="020B0502040204020203" pitchFamily="34" charset="0"/>
              </a:rPr>
              <a:t>Time (min)</a:t>
            </a:r>
            <a:endParaRPr kumimoji="1" lang="ja-JP" altLang="en-US" sz="1400" dirty="0">
              <a:latin typeface="Arial" panose="020B0604020202020204" pitchFamily="34" charset="0"/>
              <a:cs typeface="Segoe UI" panose="020B0502040204020203" pitchFamily="34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0227C74-DFFB-43AD-84AA-B4034E4AE6B6}"/>
              </a:ext>
            </a:extLst>
          </p:cNvPr>
          <p:cNvSpPr txBox="1"/>
          <p:nvPr/>
        </p:nvSpPr>
        <p:spPr>
          <a:xfrm>
            <a:off x="7580722" y="2823305"/>
            <a:ext cx="15924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Segoe UI" panose="020B0502040204020203" pitchFamily="34" charset="0"/>
              </a:rPr>
              <a:t>Time (min)</a:t>
            </a:r>
            <a:endParaRPr kumimoji="1" lang="ja-JP" altLang="en-US" sz="1400" dirty="0">
              <a:latin typeface="Arial" panose="020B0604020202020204" pitchFamily="34" charset="0"/>
              <a:cs typeface="Segoe UI" panose="020B0502040204020203" pitchFamily="34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1466E532-19B4-413A-BC99-ABF4D9783B88}"/>
              </a:ext>
            </a:extLst>
          </p:cNvPr>
          <p:cNvSpPr txBox="1"/>
          <p:nvPr/>
        </p:nvSpPr>
        <p:spPr>
          <a:xfrm>
            <a:off x="6992264" y="2546306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60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0415C10E-2CC4-468E-AAFC-AEC355F031A2}"/>
              </a:ext>
            </a:extLst>
          </p:cNvPr>
          <p:cNvSpPr txBox="1"/>
          <p:nvPr/>
        </p:nvSpPr>
        <p:spPr>
          <a:xfrm>
            <a:off x="6551182" y="2553572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C57548A3-5E55-4296-B45C-26F2A3232CDC}"/>
              </a:ext>
            </a:extLst>
          </p:cNvPr>
          <p:cNvSpPr txBox="1"/>
          <p:nvPr/>
        </p:nvSpPr>
        <p:spPr>
          <a:xfrm>
            <a:off x="7318789" y="2553572"/>
            <a:ext cx="45889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120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ECAD787-33E7-4EA0-9111-C720076D9160}"/>
              </a:ext>
            </a:extLst>
          </p:cNvPr>
          <p:cNvSpPr txBox="1"/>
          <p:nvPr/>
        </p:nvSpPr>
        <p:spPr>
          <a:xfrm>
            <a:off x="8028634" y="2549823"/>
            <a:ext cx="51402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480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C4C4D62-87F1-4118-B241-DFE663DCD4D1}"/>
              </a:ext>
            </a:extLst>
          </p:cNvPr>
          <p:cNvSpPr txBox="1"/>
          <p:nvPr/>
        </p:nvSpPr>
        <p:spPr>
          <a:xfrm>
            <a:off x="8470701" y="2552227"/>
            <a:ext cx="49995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720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0F0F139-80B3-42D7-BC55-75DB42B97EA2}"/>
              </a:ext>
            </a:extLst>
          </p:cNvPr>
          <p:cNvSpPr txBox="1"/>
          <p:nvPr/>
        </p:nvSpPr>
        <p:spPr>
          <a:xfrm>
            <a:off x="8793611" y="2541622"/>
            <a:ext cx="6111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1440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401821D-584C-4C7A-8565-DD31775C9EFE}"/>
              </a:ext>
            </a:extLst>
          </p:cNvPr>
          <p:cNvSpPr txBox="1"/>
          <p:nvPr/>
        </p:nvSpPr>
        <p:spPr>
          <a:xfrm>
            <a:off x="9259911" y="2546305"/>
            <a:ext cx="5864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2880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46FF8D24-B2D3-40EE-AB34-25DC1C7CCB6F}"/>
              </a:ext>
            </a:extLst>
          </p:cNvPr>
          <p:cNvSpPr txBox="1"/>
          <p:nvPr/>
        </p:nvSpPr>
        <p:spPr>
          <a:xfrm>
            <a:off x="7702033" y="2553572"/>
            <a:ext cx="47941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240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CE9C0CAE-7A18-4C71-8C06-B0712C20B647}"/>
              </a:ext>
            </a:extLst>
          </p:cNvPr>
          <p:cNvSpPr txBox="1"/>
          <p:nvPr/>
        </p:nvSpPr>
        <p:spPr>
          <a:xfrm>
            <a:off x="6205469" y="1300750"/>
            <a:ext cx="3802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1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109B66D-45F5-4FFB-9F9B-00A7430C283F}"/>
              </a:ext>
            </a:extLst>
          </p:cNvPr>
          <p:cNvSpPr txBox="1"/>
          <p:nvPr/>
        </p:nvSpPr>
        <p:spPr>
          <a:xfrm rot="10800000">
            <a:off x="5970471" y="109021"/>
            <a:ext cx="400110" cy="223774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</a:rPr>
              <a:t>Normalized cell index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24A7BFE-5FA8-43CD-8B81-FCA42068FCA2}"/>
              </a:ext>
            </a:extLst>
          </p:cNvPr>
          <p:cNvSpPr txBox="1"/>
          <p:nvPr/>
        </p:nvSpPr>
        <p:spPr>
          <a:xfrm>
            <a:off x="6318394" y="228519"/>
            <a:ext cx="2366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2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B8D61F4-81A7-46D5-8FDD-42B82B30AC07}"/>
              </a:ext>
            </a:extLst>
          </p:cNvPr>
          <p:cNvSpPr txBox="1"/>
          <p:nvPr/>
        </p:nvSpPr>
        <p:spPr>
          <a:xfrm>
            <a:off x="6199146" y="2330860"/>
            <a:ext cx="3802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9DE344A8-0DC2-4CE5-8F6E-3CA49F9CE45A}"/>
              </a:ext>
            </a:extLst>
          </p:cNvPr>
          <p:cNvSpPr/>
          <p:nvPr/>
        </p:nvSpPr>
        <p:spPr>
          <a:xfrm>
            <a:off x="10303951" y="6155514"/>
            <a:ext cx="108012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0ADC3685-3F99-4CEB-8984-230045D631DC}"/>
              </a:ext>
            </a:extLst>
          </p:cNvPr>
          <p:cNvSpPr txBox="1"/>
          <p:nvPr/>
        </p:nvSpPr>
        <p:spPr>
          <a:xfrm>
            <a:off x="7039194" y="6008508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60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64DA4949-5F62-4BA6-A5CF-1CFD8A23EDBA}"/>
              </a:ext>
            </a:extLst>
          </p:cNvPr>
          <p:cNvSpPr txBox="1"/>
          <p:nvPr/>
        </p:nvSpPr>
        <p:spPr>
          <a:xfrm>
            <a:off x="6598112" y="6015774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105CF6A6-CDD4-4EB5-AC6D-129ACAC3D90D}"/>
              </a:ext>
            </a:extLst>
          </p:cNvPr>
          <p:cNvSpPr txBox="1"/>
          <p:nvPr/>
        </p:nvSpPr>
        <p:spPr>
          <a:xfrm>
            <a:off x="7365719" y="6015774"/>
            <a:ext cx="45889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120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6C2D04C-FBE2-42F8-9D70-B3AA4E3B96C0}"/>
              </a:ext>
            </a:extLst>
          </p:cNvPr>
          <p:cNvSpPr txBox="1"/>
          <p:nvPr/>
        </p:nvSpPr>
        <p:spPr>
          <a:xfrm>
            <a:off x="8075564" y="6012025"/>
            <a:ext cx="51402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480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801A775E-3D36-4009-8A71-481CA69269F4}"/>
              </a:ext>
            </a:extLst>
          </p:cNvPr>
          <p:cNvSpPr txBox="1"/>
          <p:nvPr/>
        </p:nvSpPr>
        <p:spPr>
          <a:xfrm>
            <a:off x="8517631" y="6014429"/>
            <a:ext cx="49995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720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845750BF-3119-4B70-9A8A-F9758A496F67}"/>
              </a:ext>
            </a:extLst>
          </p:cNvPr>
          <p:cNvSpPr txBox="1"/>
          <p:nvPr/>
        </p:nvSpPr>
        <p:spPr>
          <a:xfrm>
            <a:off x="8916194" y="6003824"/>
            <a:ext cx="535492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1440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86533F38-0F6C-4F3F-AF91-63F0775DCB6F}"/>
              </a:ext>
            </a:extLst>
          </p:cNvPr>
          <p:cNvSpPr txBox="1"/>
          <p:nvPr/>
        </p:nvSpPr>
        <p:spPr>
          <a:xfrm>
            <a:off x="9365651" y="6008507"/>
            <a:ext cx="52761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2880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E38CC109-9D36-4074-8397-B0BB4FA6344B}"/>
              </a:ext>
            </a:extLst>
          </p:cNvPr>
          <p:cNvSpPr txBox="1"/>
          <p:nvPr/>
        </p:nvSpPr>
        <p:spPr>
          <a:xfrm>
            <a:off x="7748963" y="6015774"/>
            <a:ext cx="47941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240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61D8A712-34E6-4090-98F2-E4A0A2B41482}"/>
              </a:ext>
            </a:extLst>
          </p:cNvPr>
          <p:cNvSpPr txBox="1"/>
          <p:nvPr/>
        </p:nvSpPr>
        <p:spPr>
          <a:xfrm>
            <a:off x="6252399" y="4808672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1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24137522-8A0F-4062-A95B-045BE21E8D8F}"/>
              </a:ext>
            </a:extLst>
          </p:cNvPr>
          <p:cNvSpPr txBox="1"/>
          <p:nvPr/>
        </p:nvSpPr>
        <p:spPr>
          <a:xfrm>
            <a:off x="6365324" y="3745585"/>
            <a:ext cx="23663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2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F16F3471-276D-4BFE-8BFE-67EE726F2F4E}"/>
              </a:ext>
            </a:extLst>
          </p:cNvPr>
          <p:cNvSpPr txBox="1"/>
          <p:nvPr/>
        </p:nvSpPr>
        <p:spPr>
          <a:xfrm>
            <a:off x="6246076" y="5793062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A6664F4-D485-4D9A-BC1E-F405727F114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9295" r="11160" b="36163"/>
          <a:stretch/>
        </p:blipFill>
        <p:spPr>
          <a:xfrm>
            <a:off x="9893268" y="3799620"/>
            <a:ext cx="401615" cy="602052"/>
          </a:xfrm>
          <a:prstGeom prst="rect">
            <a:avLst/>
          </a:prstGeom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7CAF88B-7672-4785-9A6D-040E59283172}"/>
              </a:ext>
            </a:extLst>
          </p:cNvPr>
          <p:cNvSpPr txBox="1"/>
          <p:nvPr/>
        </p:nvSpPr>
        <p:spPr>
          <a:xfrm rot="10800000">
            <a:off x="6025117" y="3575036"/>
            <a:ext cx="400110" cy="223774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</a:rPr>
              <a:t>Normalized cell index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pic>
        <p:nvPicPr>
          <p:cNvPr id="59" name="図 58"/>
          <p:cNvPicPr>
            <a:picLocks noChangeAspect="1"/>
          </p:cNvPicPr>
          <p:nvPr/>
        </p:nvPicPr>
        <p:blipFill rotWithShape="1">
          <a:blip r:embed="rId6"/>
          <a:srcRect b="32534"/>
          <a:stretch/>
        </p:blipFill>
        <p:spPr>
          <a:xfrm>
            <a:off x="9893268" y="426322"/>
            <a:ext cx="342900" cy="501244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10189238" y="404664"/>
            <a:ext cx="155234" cy="7646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10307915" y="1972073"/>
            <a:ext cx="1076156" cy="7646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0252745" y="5459102"/>
            <a:ext cx="1076156" cy="7646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F73F8BD6-1A83-4A1E-8F68-BC56DD0CDA53}"/>
              </a:ext>
            </a:extLst>
          </p:cNvPr>
          <p:cNvSpPr/>
          <p:nvPr/>
        </p:nvSpPr>
        <p:spPr>
          <a:xfrm>
            <a:off x="497478" y="2566786"/>
            <a:ext cx="5386207" cy="1085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9DC6AC54-72FF-4584-AD2A-C0D6B14AA82D}"/>
              </a:ext>
            </a:extLst>
          </p:cNvPr>
          <p:cNvSpPr/>
          <p:nvPr/>
        </p:nvSpPr>
        <p:spPr>
          <a:xfrm rot="16200000">
            <a:off x="-652197" y="1351428"/>
            <a:ext cx="2323769" cy="1904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E450520C-CE82-47EB-AA84-D50709AE8307}"/>
              </a:ext>
            </a:extLst>
          </p:cNvPr>
          <p:cNvSpPr txBox="1"/>
          <p:nvPr/>
        </p:nvSpPr>
        <p:spPr>
          <a:xfrm>
            <a:off x="296607" y="1343550"/>
            <a:ext cx="400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1.0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032935F7-1CF1-496A-8FE1-0873E2BCB636}"/>
              </a:ext>
            </a:extLst>
          </p:cNvPr>
          <p:cNvSpPr txBox="1"/>
          <p:nvPr/>
        </p:nvSpPr>
        <p:spPr>
          <a:xfrm>
            <a:off x="261057" y="2094948"/>
            <a:ext cx="3802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F83BDEED-27DA-4313-B2A1-14401E1FA012}"/>
              </a:ext>
            </a:extLst>
          </p:cNvPr>
          <p:cNvSpPr txBox="1"/>
          <p:nvPr/>
        </p:nvSpPr>
        <p:spPr>
          <a:xfrm>
            <a:off x="487706" y="2546304"/>
            <a:ext cx="45889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20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81BB2938-651D-42AE-A68A-D3F272BA5EED}"/>
              </a:ext>
            </a:extLst>
          </p:cNvPr>
          <p:cNvSpPr txBox="1"/>
          <p:nvPr/>
        </p:nvSpPr>
        <p:spPr>
          <a:xfrm>
            <a:off x="2171177" y="2542517"/>
            <a:ext cx="51402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40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432C3F28-4761-45D1-BF2D-191998CA50D4}"/>
              </a:ext>
            </a:extLst>
          </p:cNvPr>
          <p:cNvSpPr txBox="1"/>
          <p:nvPr/>
        </p:nvSpPr>
        <p:spPr>
          <a:xfrm>
            <a:off x="3007348" y="2557965"/>
            <a:ext cx="49995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50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91965B98-622B-473B-B64E-8B77EB6ABEC2}"/>
              </a:ext>
            </a:extLst>
          </p:cNvPr>
          <p:cNvSpPr txBox="1"/>
          <p:nvPr/>
        </p:nvSpPr>
        <p:spPr>
          <a:xfrm>
            <a:off x="3920446" y="2556114"/>
            <a:ext cx="51403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60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21A385C5-60FF-46CD-9477-CE9E3BECD1D2}"/>
              </a:ext>
            </a:extLst>
          </p:cNvPr>
          <p:cNvSpPr txBox="1"/>
          <p:nvPr/>
        </p:nvSpPr>
        <p:spPr>
          <a:xfrm>
            <a:off x="4953033" y="2560042"/>
            <a:ext cx="36961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70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F7F79FFC-6BF5-4BC3-A552-4BEA6F64DD22}"/>
              </a:ext>
            </a:extLst>
          </p:cNvPr>
          <p:cNvSpPr txBox="1"/>
          <p:nvPr/>
        </p:nvSpPr>
        <p:spPr>
          <a:xfrm>
            <a:off x="1321316" y="2558630"/>
            <a:ext cx="47941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30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CD686423-A7EF-46E8-810D-E9B22A2E2867}"/>
              </a:ext>
            </a:extLst>
          </p:cNvPr>
          <p:cNvSpPr txBox="1"/>
          <p:nvPr/>
        </p:nvSpPr>
        <p:spPr>
          <a:xfrm>
            <a:off x="261057" y="657510"/>
            <a:ext cx="4387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2</a:t>
            </a:r>
            <a:r>
              <a:rPr kumimoji="1" lang="en-US" altLang="ja-JP" sz="1200" dirty="0">
                <a:latin typeface="Arial" panose="020B0604020202020204" pitchFamily="34" charset="0"/>
              </a:rPr>
              <a:t>.0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163A224B-2352-4F6C-A5D4-60764C0AA55F}"/>
              </a:ext>
            </a:extLst>
          </p:cNvPr>
          <p:cNvSpPr/>
          <p:nvPr/>
        </p:nvSpPr>
        <p:spPr>
          <a:xfrm>
            <a:off x="479231" y="5987397"/>
            <a:ext cx="5386207" cy="1085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19A0ECF2-49E9-4BA3-950C-29174F879087}"/>
              </a:ext>
            </a:extLst>
          </p:cNvPr>
          <p:cNvSpPr txBox="1"/>
          <p:nvPr/>
        </p:nvSpPr>
        <p:spPr>
          <a:xfrm>
            <a:off x="503493" y="5987724"/>
            <a:ext cx="45889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20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F33C1DD6-C3FF-4766-962A-3874293DC7BD}"/>
              </a:ext>
            </a:extLst>
          </p:cNvPr>
          <p:cNvSpPr txBox="1"/>
          <p:nvPr/>
        </p:nvSpPr>
        <p:spPr>
          <a:xfrm>
            <a:off x="2177820" y="5983937"/>
            <a:ext cx="51402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40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93F03120-00E1-43F7-881B-573119C3DC88}"/>
              </a:ext>
            </a:extLst>
          </p:cNvPr>
          <p:cNvSpPr txBox="1"/>
          <p:nvPr/>
        </p:nvSpPr>
        <p:spPr>
          <a:xfrm>
            <a:off x="3059711" y="5999385"/>
            <a:ext cx="49995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50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8C3769C9-DDBE-4201-A1FF-417967CA0C7D}"/>
              </a:ext>
            </a:extLst>
          </p:cNvPr>
          <p:cNvSpPr txBox="1"/>
          <p:nvPr/>
        </p:nvSpPr>
        <p:spPr>
          <a:xfrm>
            <a:off x="3963665" y="5997534"/>
            <a:ext cx="51403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60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7F1F4951-A6C0-457E-B067-0EEB677A8178}"/>
              </a:ext>
            </a:extLst>
          </p:cNvPr>
          <p:cNvSpPr txBox="1"/>
          <p:nvPr/>
        </p:nvSpPr>
        <p:spPr>
          <a:xfrm>
            <a:off x="5056402" y="6001462"/>
            <a:ext cx="35518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70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90FA927E-6161-4BF2-9F1D-BA7BAB1578FC}"/>
              </a:ext>
            </a:extLst>
          </p:cNvPr>
          <p:cNvSpPr txBox="1"/>
          <p:nvPr/>
        </p:nvSpPr>
        <p:spPr>
          <a:xfrm>
            <a:off x="1236519" y="6000050"/>
            <a:ext cx="47941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30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67F9E707-4E2B-ABAE-AB7E-1CA93F96CCE6}"/>
              </a:ext>
            </a:extLst>
          </p:cNvPr>
          <p:cNvGrpSpPr/>
          <p:nvPr/>
        </p:nvGrpSpPr>
        <p:grpSpPr>
          <a:xfrm>
            <a:off x="295835" y="3763356"/>
            <a:ext cx="422303" cy="1978470"/>
            <a:chOff x="295835" y="3763356"/>
            <a:chExt cx="422303" cy="1978470"/>
          </a:xfrm>
        </p:grpSpPr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D06EC067-B4DC-EDE1-A5DF-9B9562AFA7BB}"/>
                </a:ext>
              </a:extLst>
            </p:cNvPr>
            <p:cNvSpPr txBox="1"/>
            <p:nvPr/>
          </p:nvSpPr>
          <p:spPr>
            <a:xfrm>
              <a:off x="314924" y="4652852"/>
              <a:ext cx="4001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>
                  <a:latin typeface="Arial" panose="020B0604020202020204" pitchFamily="34" charset="0"/>
                </a:rPr>
                <a:t>1.0</a:t>
              </a:r>
              <a:endParaRPr kumimoji="1" lang="ja-JP" altLang="en-US" sz="1200" dirty="0">
                <a:latin typeface="Arial" panose="020B0604020202020204" pitchFamily="34" charset="0"/>
              </a:endParaRPr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DED50A01-ABF8-1873-186A-CB2A43C08AD9}"/>
                </a:ext>
              </a:extLst>
            </p:cNvPr>
            <p:cNvSpPr txBox="1"/>
            <p:nvPr/>
          </p:nvSpPr>
          <p:spPr>
            <a:xfrm>
              <a:off x="295835" y="5464827"/>
              <a:ext cx="3638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>
                  <a:latin typeface="Arial" panose="020B0604020202020204" pitchFamily="34" charset="0"/>
                </a:rPr>
                <a:t>0</a:t>
              </a:r>
              <a:endParaRPr kumimoji="1" lang="ja-JP" altLang="en-US" sz="1200" dirty="0">
                <a:latin typeface="Arial" panose="020B0604020202020204" pitchFamily="34" charset="0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C123A163-4758-8988-940D-3AC02C06F118}"/>
                </a:ext>
              </a:extLst>
            </p:cNvPr>
            <p:cNvSpPr txBox="1"/>
            <p:nvPr/>
          </p:nvSpPr>
          <p:spPr>
            <a:xfrm>
              <a:off x="296608" y="3763356"/>
              <a:ext cx="4215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>
                  <a:latin typeface="Arial" panose="020B0604020202020204" pitchFamily="34" charset="0"/>
                </a:rPr>
                <a:t>2</a:t>
              </a:r>
              <a:r>
                <a:rPr kumimoji="1" lang="en-US" altLang="ja-JP" sz="1200" dirty="0">
                  <a:latin typeface="Arial" panose="020B0604020202020204" pitchFamily="34" charset="0"/>
                </a:rPr>
                <a:t>.0</a:t>
              </a:r>
              <a:endParaRPr kumimoji="1" lang="ja-JP" altLang="en-US" sz="1200" dirty="0">
                <a:latin typeface="Arial" panose="020B0604020202020204" pitchFamily="34" charset="0"/>
              </a:endParaRPr>
            </a:p>
          </p:txBody>
        </p:sp>
      </p:grpSp>
      <p:pic>
        <p:nvPicPr>
          <p:cNvPr id="13" name="図 12">
            <a:extLst>
              <a:ext uri="{FF2B5EF4-FFF2-40B4-BE49-F238E27FC236}">
                <a16:creationId xmlns:a16="http://schemas.microsoft.com/office/drawing/2014/main" id="{052A9776-5900-AE1A-4867-64F90C57FEE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95610" y="270048"/>
            <a:ext cx="3304447" cy="2296795"/>
          </a:xfrm>
          <a:prstGeom prst="rect">
            <a:avLst/>
          </a:prstGeom>
        </p:spPr>
      </p:pic>
      <p:pic>
        <p:nvPicPr>
          <p:cNvPr id="64" name="図 63">
            <a:extLst>
              <a:ext uri="{FF2B5EF4-FFF2-40B4-BE49-F238E27FC236}">
                <a16:creationId xmlns:a16="http://schemas.microsoft.com/office/drawing/2014/main" id="{893B2EFF-E111-5FA0-4FF6-B4D68C962C9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3174" y="3742460"/>
            <a:ext cx="3350719" cy="2301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337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図 23">
            <a:extLst>
              <a:ext uri="{FF2B5EF4-FFF2-40B4-BE49-F238E27FC236}">
                <a16:creationId xmlns:a16="http://schemas.microsoft.com/office/drawing/2014/main" id="{AFFA2F5E-8CFE-483C-88F1-00A2EBC42A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340" y="516321"/>
            <a:ext cx="4707247" cy="19936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85322B74-36A1-7E7A-9B1A-1928AA70B1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1482" y="3714317"/>
            <a:ext cx="3317401" cy="2314466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6B7604BF-5258-D5E0-6AD2-2D85B1CFCD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337" y="3724586"/>
            <a:ext cx="4636636" cy="2281787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92ACA26A-43AD-E3D4-2314-4C318C4F68D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73617" y="238270"/>
            <a:ext cx="3295266" cy="2289725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35A6EF3-9893-4D1B-A7FC-2F2D32B54F05}"/>
              </a:ext>
            </a:extLst>
          </p:cNvPr>
          <p:cNvSpPr txBox="1"/>
          <p:nvPr/>
        </p:nvSpPr>
        <p:spPr>
          <a:xfrm>
            <a:off x="2446928" y="558234"/>
            <a:ext cx="99157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</a:rPr>
              <a:t>E:T=2:1</a:t>
            </a:r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35A6EF3-9893-4D1B-A7FC-2F2D32B54F05}"/>
              </a:ext>
            </a:extLst>
          </p:cNvPr>
          <p:cNvSpPr txBox="1"/>
          <p:nvPr/>
        </p:nvSpPr>
        <p:spPr>
          <a:xfrm>
            <a:off x="2455465" y="3540809"/>
            <a:ext cx="111123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</a:rPr>
              <a:t>E:T=1:1</a:t>
            </a:r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B0EE9D3-0BC6-4A2C-AF77-E5B8FB7F5F60}"/>
              </a:ext>
            </a:extLst>
          </p:cNvPr>
          <p:cNvSpPr txBox="1"/>
          <p:nvPr/>
        </p:nvSpPr>
        <p:spPr>
          <a:xfrm>
            <a:off x="2214848" y="6232298"/>
            <a:ext cx="15924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Segoe UI" panose="020B0502040204020203" pitchFamily="34" charset="0"/>
              </a:rPr>
              <a:t>Time (</a:t>
            </a:r>
            <a:r>
              <a:rPr lang="en-US" altLang="ja-JP" sz="1400" dirty="0" err="1">
                <a:latin typeface="Arial" panose="020B0604020202020204" pitchFamily="34" charset="0"/>
                <a:cs typeface="Segoe UI" panose="020B0502040204020203" pitchFamily="34" charset="0"/>
              </a:rPr>
              <a:t>hrs</a:t>
            </a:r>
            <a:r>
              <a:rPr kumimoji="1" lang="en-US" altLang="ja-JP" sz="1400" dirty="0">
                <a:latin typeface="Arial" panose="020B0604020202020204" pitchFamily="34" charset="0"/>
                <a:cs typeface="Segoe UI" panose="020B0502040204020203" pitchFamily="34" charset="0"/>
              </a:rPr>
              <a:t>)</a:t>
            </a:r>
            <a:endParaRPr kumimoji="1" lang="ja-JP" altLang="en-US" sz="1400" dirty="0">
              <a:latin typeface="Arial" panose="020B0604020202020204" pitchFamily="34" charset="0"/>
              <a:cs typeface="Segoe UI" panose="020B0502040204020203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51EDAB0-61DF-4616-A391-A88B6F83AE44}"/>
              </a:ext>
            </a:extLst>
          </p:cNvPr>
          <p:cNvSpPr txBox="1"/>
          <p:nvPr/>
        </p:nvSpPr>
        <p:spPr>
          <a:xfrm rot="10800000">
            <a:off x="38569" y="116632"/>
            <a:ext cx="400110" cy="223774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</a:rPr>
              <a:t>Normalized cell index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A22E014-547E-4140-A93C-2A2C45CC2220}"/>
              </a:ext>
            </a:extLst>
          </p:cNvPr>
          <p:cNvSpPr txBox="1"/>
          <p:nvPr/>
        </p:nvSpPr>
        <p:spPr>
          <a:xfrm rot="10800000">
            <a:off x="38570" y="3445790"/>
            <a:ext cx="400110" cy="223774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</a:rPr>
              <a:t>Normalized cell index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5D1C405-DBAA-47ED-88AD-E4F6C8AE0A45}"/>
              </a:ext>
            </a:extLst>
          </p:cNvPr>
          <p:cNvSpPr txBox="1"/>
          <p:nvPr/>
        </p:nvSpPr>
        <p:spPr>
          <a:xfrm>
            <a:off x="2214848" y="2821666"/>
            <a:ext cx="15924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</a:rPr>
              <a:t>Time (</a:t>
            </a:r>
            <a:r>
              <a:rPr lang="en-US" altLang="ja-JP" sz="1400" dirty="0" err="1">
                <a:latin typeface="Arial" panose="020B0604020202020204" pitchFamily="34" charset="0"/>
              </a:rPr>
              <a:t>hrs</a:t>
            </a:r>
            <a:r>
              <a:rPr kumimoji="1" lang="en-US" altLang="ja-JP" sz="1400" dirty="0">
                <a:latin typeface="Arial" panose="020B0604020202020204" pitchFamily="34" charset="0"/>
              </a:rPr>
              <a:t>)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574507B-A0F2-40B8-937A-CC54610BFF6B}"/>
              </a:ext>
            </a:extLst>
          </p:cNvPr>
          <p:cNvSpPr/>
          <p:nvPr/>
        </p:nvSpPr>
        <p:spPr>
          <a:xfrm>
            <a:off x="5280539" y="1410795"/>
            <a:ext cx="1080120" cy="4995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61412" y="6396"/>
            <a:ext cx="212488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116246" y="3475809"/>
            <a:ext cx="1788066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A529010-0974-48D1-8556-BF7A818D6AD3}"/>
              </a:ext>
            </a:extLst>
          </p:cNvPr>
          <p:cNvSpPr/>
          <p:nvPr/>
        </p:nvSpPr>
        <p:spPr>
          <a:xfrm>
            <a:off x="10618919" y="2780928"/>
            <a:ext cx="108012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60AAA48-963B-428C-B295-455F48F2F079}"/>
              </a:ext>
            </a:extLst>
          </p:cNvPr>
          <p:cNvSpPr/>
          <p:nvPr/>
        </p:nvSpPr>
        <p:spPr>
          <a:xfrm>
            <a:off x="10848528" y="6052279"/>
            <a:ext cx="108012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86BB78F-EC54-44B9-978F-A2E42A56B672}"/>
              </a:ext>
            </a:extLst>
          </p:cNvPr>
          <p:cNvSpPr txBox="1"/>
          <p:nvPr/>
        </p:nvSpPr>
        <p:spPr>
          <a:xfrm>
            <a:off x="10294883" y="3846418"/>
            <a:ext cx="1728192" cy="5688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100" dirty="0">
                <a:latin typeface="Arial" panose="020B0604020202020204" pitchFamily="34" charset="0"/>
                <a:ea typeface="Arial Unicode MS" panose="020B0604020202020204" pitchFamily="50" charset="-128"/>
              </a:rPr>
              <a:t>m</a:t>
            </a:r>
            <a:r>
              <a:rPr kumimoji="1" lang="en-US" altLang="ja-JP" sz="1100" dirty="0">
                <a:latin typeface="Arial" panose="020B0604020202020204" pitchFamily="34" charset="0"/>
                <a:ea typeface="Arial Unicode MS" panose="020B0604020202020204" pitchFamily="50" charset="-128"/>
              </a:rPr>
              <a:t>ock NK</a:t>
            </a:r>
          </a:p>
          <a:p>
            <a:pPr>
              <a:lnSpc>
                <a:spcPct val="150000"/>
              </a:lnSpc>
            </a:pPr>
            <a:r>
              <a:rPr kumimoji="1" lang="en-US" altLang="ja-JP" sz="1100" dirty="0">
                <a:latin typeface="Arial" panose="020B0604020202020204" pitchFamily="34" charset="0"/>
                <a:ea typeface="Arial Unicode MS" panose="020B0604020202020204" pitchFamily="50" charset="-128"/>
              </a:rPr>
              <a:t>TIGIT target 2-edited NK</a:t>
            </a:r>
            <a:endParaRPr kumimoji="1" lang="ja-JP" altLang="en-US" sz="1100" dirty="0">
              <a:latin typeface="Arial" panose="020B0604020202020204" pitchFamily="34" charset="0"/>
              <a:ea typeface="Arial Unicode MS" panose="020B060402020202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8A7DB40-0551-46FC-9BD5-F5BC4AEE0E0A}"/>
              </a:ext>
            </a:extLst>
          </p:cNvPr>
          <p:cNvSpPr txBox="1"/>
          <p:nvPr/>
        </p:nvSpPr>
        <p:spPr>
          <a:xfrm>
            <a:off x="10308357" y="383741"/>
            <a:ext cx="1728192" cy="5688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100" dirty="0">
                <a:latin typeface="Arial" panose="020B0604020202020204" pitchFamily="34" charset="0"/>
                <a:ea typeface="Arial Unicode MS" panose="020B0604020202020204" pitchFamily="50" charset="-128"/>
              </a:rPr>
              <a:t>m</a:t>
            </a:r>
            <a:r>
              <a:rPr kumimoji="1" lang="en-US" altLang="ja-JP" sz="1100" dirty="0">
                <a:latin typeface="Arial" panose="020B0604020202020204" pitchFamily="34" charset="0"/>
                <a:ea typeface="Arial Unicode MS" panose="020B0604020202020204" pitchFamily="50" charset="-128"/>
              </a:rPr>
              <a:t>ock NK</a:t>
            </a:r>
          </a:p>
          <a:p>
            <a:pPr>
              <a:lnSpc>
                <a:spcPct val="150000"/>
              </a:lnSpc>
            </a:pPr>
            <a:r>
              <a:rPr kumimoji="1" lang="en-US" altLang="ja-JP" sz="1100" dirty="0">
                <a:latin typeface="Arial" panose="020B0604020202020204" pitchFamily="34" charset="0"/>
                <a:ea typeface="Arial Unicode MS" panose="020B0604020202020204" pitchFamily="50" charset="-128"/>
              </a:rPr>
              <a:t>TIGIT target 2-edited NK</a:t>
            </a:r>
            <a:endParaRPr kumimoji="1" lang="ja-JP" altLang="en-US" sz="1100" dirty="0">
              <a:latin typeface="Arial" panose="020B0604020202020204" pitchFamily="34" charset="0"/>
              <a:ea typeface="Arial Unicode MS" panose="020B060402020202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10C35811-09C6-4572-9DB6-D50BBCC76D88}"/>
              </a:ext>
            </a:extLst>
          </p:cNvPr>
          <p:cNvSpPr txBox="1"/>
          <p:nvPr/>
        </p:nvSpPr>
        <p:spPr>
          <a:xfrm>
            <a:off x="7693830" y="6232299"/>
            <a:ext cx="15924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Segoe UI" panose="020B0502040204020203" pitchFamily="34" charset="0"/>
              </a:rPr>
              <a:t>Time (min)</a:t>
            </a:r>
            <a:endParaRPr kumimoji="1" lang="ja-JP" altLang="en-US" sz="1400" dirty="0">
              <a:latin typeface="Arial" panose="020B0604020202020204" pitchFamily="34" charset="0"/>
              <a:cs typeface="Segoe UI" panose="020B0502040204020203" pitchFamily="34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0227C74-DFFB-43AD-84AA-B4034E4AE6B6}"/>
              </a:ext>
            </a:extLst>
          </p:cNvPr>
          <p:cNvSpPr txBox="1"/>
          <p:nvPr/>
        </p:nvSpPr>
        <p:spPr>
          <a:xfrm>
            <a:off x="7580722" y="2823305"/>
            <a:ext cx="15924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Segoe UI" panose="020B0502040204020203" pitchFamily="34" charset="0"/>
              </a:rPr>
              <a:t>Time (min)</a:t>
            </a:r>
            <a:endParaRPr kumimoji="1" lang="ja-JP" altLang="en-US" sz="1400" dirty="0">
              <a:latin typeface="Arial" panose="020B0604020202020204" pitchFamily="34" charset="0"/>
              <a:cs typeface="Segoe UI" panose="020B0502040204020203" pitchFamily="34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1466E532-19B4-413A-BC99-ABF4D9783B88}"/>
              </a:ext>
            </a:extLst>
          </p:cNvPr>
          <p:cNvSpPr txBox="1"/>
          <p:nvPr/>
        </p:nvSpPr>
        <p:spPr>
          <a:xfrm>
            <a:off x="6992264" y="2546306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60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0415C10E-2CC4-468E-AAFC-AEC355F031A2}"/>
              </a:ext>
            </a:extLst>
          </p:cNvPr>
          <p:cNvSpPr txBox="1"/>
          <p:nvPr/>
        </p:nvSpPr>
        <p:spPr>
          <a:xfrm>
            <a:off x="6551182" y="2553572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C57548A3-5E55-4296-B45C-26F2A3232CDC}"/>
              </a:ext>
            </a:extLst>
          </p:cNvPr>
          <p:cNvSpPr txBox="1"/>
          <p:nvPr/>
        </p:nvSpPr>
        <p:spPr>
          <a:xfrm>
            <a:off x="7318789" y="2553572"/>
            <a:ext cx="45889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120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ECAD787-33E7-4EA0-9111-C720076D9160}"/>
              </a:ext>
            </a:extLst>
          </p:cNvPr>
          <p:cNvSpPr txBox="1"/>
          <p:nvPr/>
        </p:nvSpPr>
        <p:spPr>
          <a:xfrm>
            <a:off x="8028634" y="2549823"/>
            <a:ext cx="51402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480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C4C4D62-87F1-4118-B241-DFE663DCD4D1}"/>
              </a:ext>
            </a:extLst>
          </p:cNvPr>
          <p:cNvSpPr txBox="1"/>
          <p:nvPr/>
        </p:nvSpPr>
        <p:spPr>
          <a:xfrm>
            <a:off x="8470701" y="2552227"/>
            <a:ext cx="49995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720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0F0F139-80B3-42D7-BC55-75DB42B97EA2}"/>
              </a:ext>
            </a:extLst>
          </p:cNvPr>
          <p:cNvSpPr txBox="1"/>
          <p:nvPr/>
        </p:nvSpPr>
        <p:spPr>
          <a:xfrm>
            <a:off x="8869264" y="2541622"/>
            <a:ext cx="5354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1440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401821D-584C-4C7A-8565-DD31775C9EFE}"/>
              </a:ext>
            </a:extLst>
          </p:cNvPr>
          <p:cNvSpPr txBox="1"/>
          <p:nvPr/>
        </p:nvSpPr>
        <p:spPr>
          <a:xfrm>
            <a:off x="9310847" y="2546305"/>
            <a:ext cx="535492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2880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46FF8D24-B2D3-40EE-AB34-25DC1C7CCB6F}"/>
              </a:ext>
            </a:extLst>
          </p:cNvPr>
          <p:cNvSpPr txBox="1"/>
          <p:nvPr/>
        </p:nvSpPr>
        <p:spPr>
          <a:xfrm>
            <a:off x="7702033" y="2553572"/>
            <a:ext cx="47941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240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CE9C0CAE-7A18-4C71-8C06-B0712C20B647}"/>
              </a:ext>
            </a:extLst>
          </p:cNvPr>
          <p:cNvSpPr txBox="1"/>
          <p:nvPr/>
        </p:nvSpPr>
        <p:spPr>
          <a:xfrm>
            <a:off x="6205469" y="1252167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1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109B66D-45F5-4FFB-9F9B-00A7430C283F}"/>
              </a:ext>
            </a:extLst>
          </p:cNvPr>
          <p:cNvSpPr txBox="1"/>
          <p:nvPr/>
        </p:nvSpPr>
        <p:spPr>
          <a:xfrm rot="10800000">
            <a:off x="5970471" y="109021"/>
            <a:ext cx="400110" cy="223774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</a:rPr>
              <a:t>Normalized cell index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24A7BFE-5FA8-43CD-8B81-FCA42068FCA2}"/>
              </a:ext>
            </a:extLst>
          </p:cNvPr>
          <p:cNvSpPr txBox="1"/>
          <p:nvPr/>
        </p:nvSpPr>
        <p:spPr>
          <a:xfrm>
            <a:off x="6318394" y="250799"/>
            <a:ext cx="23663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2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B8D61F4-81A7-46D5-8FDD-42B82B30AC07}"/>
              </a:ext>
            </a:extLst>
          </p:cNvPr>
          <p:cNvSpPr txBox="1"/>
          <p:nvPr/>
        </p:nvSpPr>
        <p:spPr>
          <a:xfrm>
            <a:off x="6199146" y="2330860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9DE344A8-0DC2-4CE5-8F6E-3CA49F9CE45A}"/>
              </a:ext>
            </a:extLst>
          </p:cNvPr>
          <p:cNvSpPr/>
          <p:nvPr/>
        </p:nvSpPr>
        <p:spPr>
          <a:xfrm>
            <a:off x="10303951" y="6155514"/>
            <a:ext cx="108012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0ADC3685-3F99-4CEB-8984-230045D631DC}"/>
              </a:ext>
            </a:extLst>
          </p:cNvPr>
          <p:cNvSpPr txBox="1"/>
          <p:nvPr/>
        </p:nvSpPr>
        <p:spPr>
          <a:xfrm>
            <a:off x="7039194" y="6008508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60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64DA4949-5F62-4BA6-A5CF-1CFD8A23EDBA}"/>
              </a:ext>
            </a:extLst>
          </p:cNvPr>
          <p:cNvSpPr txBox="1"/>
          <p:nvPr/>
        </p:nvSpPr>
        <p:spPr>
          <a:xfrm>
            <a:off x="6598112" y="6015774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105CF6A6-CDD4-4EB5-AC6D-129ACAC3D90D}"/>
              </a:ext>
            </a:extLst>
          </p:cNvPr>
          <p:cNvSpPr txBox="1"/>
          <p:nvPr/>
        </p:nvSpPr>
        <p:spPr>
          <a:xfrm>
            <a:off x="7365719" y="6015774"/>
            <a:ext cx="45889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120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6C2D04C-FBE2-42F8-9D70-B3AA4E3B96C0}"/>
              </a:ext>
            </a:extLst>
          </p:cNvPr>
          <p:cNvSpPr txBox="1"/>
          <p:nvPr/>
        </p:nvSpPr>
        <p:spPr>
          <a:xfrm>
            <a:off x="8075564" y="6012025"/>
            <a:ext cx="51402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480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801A775E-3D36-4009-8A71-481CA69269F4}"/>
              </a:ext>
            </a:extLst>
          </p:cNvPr>
          <p:cNvSpPr txBox="1"/>
          <p:nvPr/>
        </p:nvSpPr>
        <p:spPr>
          <a:xfrm>
            <a:off x="8517631" y="6014429"/>
            <a:ext cx="49995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720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845750BF-3119-4B70-9A8A-F9758A496F67}"/>
              </a:ext>
            </a:extLst>
          </p:cNvPr>
          <p:cNvSpPr txBox="1"/>
          <p:nvPr/>
        </p:nvSpPr>
        <p:spPr>
          <a:xfrm>
            <a:off x="8916194" y="6003824"/>
            <a:ext cx="535492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1440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86533F38-0F6C-4F3F-AF91-63F0775DCB6F}"/>
              </a:ext>
            </a:extLst>
          </p:cNvPr>
          <p:cNvSpPr txBox="1"/>
          <p:nvPr/>
        </p:nvSpPr>
        <p:spPr>
          <a:xfrm>
            <a:off x="9352784" y="6008507"/>
            <a:ext cx="540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2880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E38CC109-9D36-4074-8397-B0BB4FA6344B}"/>
              </a:ext>
            </a:extLst>
          </p:cNvPr>
          <p:cNvSpPr txBox="1"/>
          <p:nvPr/>
        </p:nvSpPr>
        <p:spPr>
          <a:xfrm>
            <a:off x="7748963" y="6015774"/>
            <a:ext cx="47941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240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61D8A712-34E6-4090-98F2-E4A0A2B41482}"/>
              </a:ext>
            </a:extLst>
          </p:cNvPr>
          <p:cNvSpPr txBox="1"/>
          <p:nvPr/>
        </p:nvSpPr>
        <p:spPr>
          <a:xfrm>
            <a:off x="6252399" y="4771518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1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24137522-8A0F-4062-A95B-045BE21E8D8F}"/>
              </a:ext>
            </a:extLst>
          </p:cNvPr>
          <p:cNvSpPr txBox="1"/>
          <p:nvPr/>
        </p:nvSpPr>
        <p:spPr>
          <a:xfrm>
            <a:off x="6365324" y="3713004"/>
            <a:ext cx="23663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2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F16F3471-276D-4BFE-8BFE-67EE726F2F4E}"/>
              </a:ext>
            </a:extLst>
          </p:cNvPr>
          <p:cNvSpPr txBox="1"/>
          <p:nvPr/>
        </p:nvSpPr>
        <p:spPr>
          <a:xfrm>
            <a:off x="6246076" y="5793062"/>
            <a:ext cx="38026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A6664F4-D485-4D9A-BC1E-F405727F114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9776" t="1" r="11160" b="39687"/>
          <a:stretch/>
        </p:blipFill>
        <p:spPr>
          <a:xfrm>
            <a:off x="9946187" y="3799620"/>
            <a:ext cx="348696" cy="568810"/>
          </a:xfrm>
          <a:prstGeom prst="rect">
            <a:avLst/>
          </a:prstGeom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7CAF88B-7672-4785-9A6D-040E59283172}"/>
              </a:ext>
            </a:extLst>
          </p:cNvPr>
          <p:cNvSpPr txBox="1"/>
          <p:nvPr/>
        </p:nvSpPr>
        <p:spPr>
          <a:xfrm rot="10800000">
            <a:off x="6025117" y="3575036"/>
            <a:ext cx="400110" cy="223774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</a:rPr>
              <a:t>Normalized cell index</a:t>
            </a:r>
            <a:endParaRPr kumimoji="1" lang="ja-JP" altLang="en-US" sz="1400" dirty="0">
              <a:latin typeface="Arial" panose="020B0604020202020204" pitchFamily="34" charset="0"/>
            </a:endParaRPr>
          </a:p>
        </p:txBody>
      </p:sp>
      <p:pic>
        <p:nvPicPr>
          <p:cNvPr id="59" name="図 58"/>
          <p:cNvPicPr>
            <a:picLocks noChangeAspect="1"/>
          </p:cNvPicPr>
          <p:nvPr/>
        </p:nvPicPr>
        <p:blipFill rotWithShape="1">
          <a:blip r:embed="rId8"/>
          <a:srcRect l="-1690" b="32534"/>
          <a:stretch/>
        </p:blipFill>
        <p:spPr>
          <a:xfrm>
            <a:off x="9887472" y="426322"/>
            <a:ext cx="348696" cy="501244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10189238" y="404664"/>
            <a:ext cx="155234" cy="7646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10307915" y="1972073"/>
            <a:ext cx="1076156" cy="7646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0252745" y="5459102"/>
            <a:ext cx="1076156" cy="7646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F73F8BD6-1A83-4A1E-8F68-BC56DD0CDA53}"/>
              </a:ext>
            </a:extLst>
          </p:cNvPr>
          <p:cNvSpPr/>
          <p:nvPr/>
        </p:nvSpPr>
        <p:spPr>
          <a:xfrm>
            <a:off x="497478" y="2566786"/>
            <a:ext cx="5386207" cy="1085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9DC6AC54-72FF-4584-AD2A-C0D6B14AA82D}"/>
              </a:ext>
            </a:extLst>
          </p:cNvPr>
          <p:cNvSpPr/>
          <p:nvPr/>
        </p:nvSpPr>
        <p:spPr>
          <a:xfrm rot="16200000">
            <a:off x="-652197" y="1342284"/>
            <a:ext cx="2323769" cy="1904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E450520C-CE82-47EB-AA84-D50709AE8307}"/>
              </a:ext>
            </a:extLst>
          </p:cNvPr>
          <p:cNvSpPr txBox="1"/>
          <p:nvPr/>
        </p:nvSpPr>
        <p:spPr>
          <a:xfrm>
            <a:off x="276845" y="1408705"/>
            <a:ext cx="4198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1.0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032935F7-1CF1-496A-8FE1-0873E2BCB636}"/>
              </a:ext>
            </a:extLst>
          </p:cNvPr>
          <p:cNvSpPr txBox="1"/>
          <p:nvPr/>
        </p:nvSpPr>
        <p:spPr>
          <a:xfrm>
            <a:off x="261057" y="2094948"/>
            <a:ext cx="3802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F83BDEED-27DA-4313-B2A1-14401E1FA012}"/>
              </a:ext>
            </a:extLst>
          </p:cNvPr>
          <p:cNvSpPr txBox="1"/>
          <p:nvPr/>
        </p:nvSpPr>
        <p:spPr>
          <a:xfrm>
            <a:off x="487706" y="2546304"/>
            <a:ext cx="45889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20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81BB2938-651D-42AE-A68A-D3F272BA5EED}"/>
              </a:ext>
            </a:extLst>
          </p:cNvPr>
          <p:cNvSpPr txBox="1"/>
          <p:nvPr/>
        </p:nvSpPr>
        <p:spPr>
          <a:xfrm>
            <a:off x="2171177" y="2542517"/>
            <a:ext cx="51402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40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432C3F28-4761-45D1-BF2D-191998CA50D4}"/>
              </a:ext>
            </a:extLst>
          </p:cNvPr>
          <p:cNvSpPr txBox="1"/>
          <p:nvPr/>
        </p:nvSpPr>
        <p:spPr>
          <a:xfrm>
            <a:off x="3007348" y="2557965"/>
            <a:ext cx="49995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50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91965B98-622B-473B-B64E-8B77EB6ABEC2}"/>
              </a:ext>
            </a:extLst>
          </p:cNvPr>
          <p:cNvSpPr txBox="1"/>
          <p:nvPr/>
        </p:nvSpPr>
        <p:spPr>
          <a:xfrm>
            <a:off x="3920446" y="2556114"/>
            <a:ext cx="51403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60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21A385C5-60FF-46CD-9477-CE9E3BECD1D2}"/>
              </a:ext>
            </a:extLst>
          </p:cNvPr>
          <p:cNvSpPr txBox="1"/>
          <p:nvPr/>
        </p:nvSpPr>
        <p:spPr>
          <a:xfrm>
            <a:off x="4948519" y="2560042"/>
            <a:ext cx="37413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70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F7F79FFC-6BF5-4BC3-A552-4BEA6F64DD22}"/>
              </a:ext>
            </a:extLst>
          </p:cNvPr>
          <p:cNvSpPr txBox="1"/>
          <p:nvPr/>
        </p:nvSpPr>
        <p:spPr>
          <a:xfrm>
            <a:off x="1321316" y="2558630"/>
            <a:ext cx="47941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30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CD686423-A7EF-46E8-810D-E9B22A2E2867}"/>
              </a:ext>
            </a:extLst>
          </p:cNvPr>
          <p:cNvSpPr txBox="1"/>
          <p:nvPr/>
        </p:nvSpPr>
        <p:spPr>
          <a:xfrm>
            <a:off x="276845" y="743231"/>
            <a:ext cx="422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2.0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163A224B-2352-4F6C-A5D4-60764C0AA55F}"/>
              </a:ext>
            </a:extLst>
          </p:cNvPr>
          <p:cNvSpPr/>
          <p:nvPr/>
        </p:nvSpPr>
        <p:spPr>
          <a:xfrm>
            <a:off x="479231" y="5987397"/>
            <a:ext cx="5386207" cy="1085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067E50AB-38A0-4402-A915-527B3669B6F7}"/>
              </a:ext>
            </a:extLst>
          </p:cNvPr>
          <p:cNvSpPr/>
          <p:nvPr/>
        </p:nvSpPr>
        <p:spPr>
          <a:xfrm rot="16200000">
            <a:off x="-670444" y="4762895"/>
            <a:ext cx="2323769" cy="1904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anose="020B0604020202020204" pitchFamily="34" charset="0"/>
            </a:endParaRP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07746088-6BB6-42BA-B92F-D0D6ADF1D0A8}"/>
              </a:ext>
            </a:extLst>
          </p:cNvPr>
          <p:cNvSpPr txBox="1"/>
          <p:nvPr/>
        </p:nvSpPr>
        <p:spPr>
          <a:xfrm>
            <a:off x="259119" y="4722537"/>
            <a:ext cx="412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1.0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E984EEA0-76F7-4EB3-B14B-2105A048167A}"/>
              </a:ext>
            </a:extLst>
          </p:cNvPr>
          <p:cNvSpPr txBox="1"/>
          <p:nvPr/>
        </p:nvSpPr>
        <p:spPr>
          <a:xfrm>
            <a:off x="276844" y="5545512"/>
            <a:ext cx="3802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19A0ECF2-49E9-4BA3-950C-29174F879087}"/>
              </a:ext>
            </a:extLst>
          </p:cNvPr>
          <p:cNvSpPr txBox="1"/>
          <p:nvPr/>
        </p:nvSpPr>
        <p:spPr>
          <a:xfrm>
            <a:off x="503493" y="5987724"/>
            <a:ext cx="45889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20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F33C1DD6-C3FF-4766-962A-3874293DC7BD}"/>
              </a:ext>
            </a:extLst>
          </p:cNvPr>
          <p:cNvSpPr txBox="1"/>
          <p:nvPr/>
        </p:nvSpPr>
        <p:spPr>
          <a:xfrm>
            <a:off x="2177820" y="5983937"/>
            <a:ext cx="51402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40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93F03120-00E1-43F7-881B-573119C3DC88}"/>
              </a:ext>
            </a:extLst>
          </p:cNvPr>
          <p:cNvSpPr txBox="1"/>
          <p:nvPr/>
        </p:nvSpPr>
        <p:spPr>
          <a:xfrm>
            <a:off x="3059711" y="5999385"/>
            <a:ext cx="49995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50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8C3769C9-DDBE-4201-A1FF-417967CA0C7D}"/>
              </a:ext>
            </a:extLst>
          </p:cNvPr>
          <p:cNvSpPr txBox="1"/>
          <p:nvPr/>
        </p:nvSpPr>
        <p:spPr>
          <a:xfrm>
            <a:off x="3963665" y="5997534"/>
            <a:ext cx="51403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60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7F1F4951-A6C0-457E-B067-0EEB677A8178}"/>
              </a:ext>
            </a:extLst>
          </p:cNvPr>
          <p:cNvSpPr txBox="1"/>
          <p:nvPr/>
        </p:nvSpPr>
        <p:spPr>
          <a:xfrm>
            <a:off x="5003162" y="6001462"/>
            <a:ext cx="408425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latin typeface="Arial" panose="020B0604020202020204" pitchFamily="34" charset="0"/>
              </a:rPr>
              <a:t>70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90FA927E-6161-4BF2-9F1D-BA7BAB1578FC}"/>
              </a:ext>
            </a:extLst>
          </p:cNvPr>
          <p:cNvSpPr txBox="1"/>
          <p:nvPr/>
        </p:nvSpPr>
        <p:spPr>
          <a:xfrm>
            <a:off x="1236519" y="6000050"/>
            <a:ext cx="47941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30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5FEEF463-8FF5-4CE7-A844-05D0F183FE5B}"/>
              </a:ext>
            </a:extLst>
          </p:cNvPr>
          <p:cNvSpPr txBox="1"/>
          <p:nvPr/>
        </p:nvSpPr>
        <p:spPr>
          <a:xfrm>
            <a:off x="259119" y="4005060"/>
            <a:ext cx="4153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Arial" panose="020B0604020202020204" pitchFamily="34" charset="0"/>
              </a:rPr>
              <a:t>2.0</a:t>
            </a:r>
            <a:endParaRPr kumimoji="1" lang="ja-JP" altLang="en-US" sz="1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637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コンテンツ プレースホルダー 5">
            <a:extLst>
              <a:ext uri="{FF2B5EF4-FFF2-40B4-BE49-F238E27FC236}">
                <a16:creationId xmlns:a16="http://schemas.microsoft.com/office/drawing/2014/main" id="{37845014-E583-29A2-E372-B84573F93BB0}"/>
              </a:ext>
            </a:extLst>
          </p:cNvPr>
          <p:cNvGraphicFramePr>
            <a:graphicFrameLocks/>
          </p:cNvGraphicFramePr>
          <p:nvPr/>
        </p:nvGraphicFramePr>
        <p:xfrm>
          <a:off x="48561" y="2828401"/>
          <a:ext cx="11952095" cy="1033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9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84507590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5971220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4283460559"/>
                    </a:ext>
                  </a:extLst>
                </a:gridCol>
                <a:gridCol w="2199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121063554"/>
                    </a:ext>
                  </a:extLst>
                </a:gridCol>
              </a:tblGrid>
              <a:tr h="146401"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Locus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sequence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PAM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forward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reverse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length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414">
                <a:tc rowSpan="3">
                  <a:txBody>
                    <a:bodyPr/>
                    <a:lstStyle/>
                    <a:p>
                      <a:r>
                        <a:rPr kumimoji="1" lang="en-US" altLang="ja-JP" sz="1100" b="0" dirty="0">
                          <a:latin typeface="Arial" panose="020B0604020202020204" pitchFamily="34" charset="0"/>
                        </a:rPr>
                        <a:t>Off target of TIGIT target 1-targeting sgRNA</a:t>
                      </a:r>
                      <a:endParaRPr kumimoji="1" lang="ja-JP" altLang="en-US" sz="11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chr2:-241039993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ACCCCTGGGACGTACACT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GAG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TGAATTAGACCCAGTTCAGACAG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CCCACTAGGTCAACACAAGA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504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414">
                <a:tc vMerge="1">
                  <a:txBody>
                    <a:bodyPr/>
                    <a:lstStyle/>
                    <a:p>
                      <a:r>
                        <a:rPr kumimoji="1" lang="en-US" altLang="ja-JP" b="0" dirty="0"/>
                        <a:t>Off-target 2</a:t>
                      </a:r>
                      <a:endParaRPr kumimoji="1" lang="ja-JP" altLang="en-US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chr6:-86438519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ATTCTGATGGGAAGTACACA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GGG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CCTGTCCTGCTCTGAAGTAATG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TCTGATGCACAGTGAAGATTAAGA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500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33802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r>
                        <a:rPr kumimoji="1" lang="en-US" altLang="ja-JP" b="0" dirty="0"/>
                        <a:t>Off-target 3</a:t>
                      </a:r>
                      <a:endParaRPr kumimoji="1" lang="ja-JP" altLang="en-US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chr20:-62660663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ACCCAGATGGGAAGAACACT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GAG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TTGGGAGACTGTCCCTTAGT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CATTTCCGCCGCTCTCAT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536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906501"/>
                  </a:ext>
                </a:extLst>
              </a:tr>
            </a:tbl>
          </a:graphicData>
        </a:graphic>
      </p:graphicFrame>
      <p:graphicFrame>
        <p:nvGraphicFramePr>
          <p:cNvPr id="4" name="コンテンツ プレースホルダー 5">
            <a:extLst>
              <a:ext uri="{FF2B5EF4-FFF2-40B4-BE49-F238E27FC236}">
                <a16:creationId xmlns:a16="http://schemas.microsoft.com/office/drawing/2014/main" id="{99A15A9C-8852-F444-6944-F9F41BD29D7C}"/>
              </a:ext>
            </a:extLst>
          </p:cNvPr>
          <p:cNvGraphicFramePr>
            <a:graphicFrameLocks/>
          </p:cNvGraphicFramePr>
          <p:nvPr/>
        </p:nvGraphicFramePr>
        <p:xfrm>
          <a:off x="48560" y="4467639"/>
          <a:ext cx="11952095" cy="1050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9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338517426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125996299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1240596352"/>
                    </a:ext>
                  </a:extLst>
                </a:gridCol>
                <a:gridCol w="2199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65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603887084"/>
                    </a:ext>
                  </a:extLst>
                </a:gridCol>
              </a:tblGrid>
              <a:tr h="259806"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Locus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sequence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PAM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forward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reverse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length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414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latin typeface="Arial" panose="020B0604020202020204" pitchFamily="34" charset="0"/>
                        </a:rPr>
                        <a:t>Off target of TIGIT target 2-targeting sgRNA</a:t>
                      </a:r>
                      <a:endParaRPr kumimoji="1" lang="ja-JP" altLang="en-US" sz="11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chr11:-45435080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TGGTCCCCCTCCATCCTTGA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TGG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GGTGAGATGGAAAGGTCCTAAA 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ACTGAAGCCTGCCCAATAG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492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414">
                <a:tc vMerge="1">
                  <a:txBody>
                    <a:bodyPr/>
                    <a:lstStyle/>
                    <a:p>
                      <a:r>
                        <a:rPr kumimoji="1" lang="en-US" altLang="ja-JP" b="0" dirty="0"/>
                        <a:t>Off-target 2</a:t>
                      </a:r>
                      <a:endParaRPr kumimoji="1" lang="ja-JP" altLang="en-US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chr13:-40667866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TGGCCCCACT-GATCCTTGA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CAG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CCCAAATTCCTTGAGGCTACT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GGACTAGAGAGACGATAGTGAGAA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510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338028"/>
                  </a:ext>
                </a:extLst>
              </a:tr>
              <a:tr h="263414">
                <a:tc vMerge="1">
                  <a:txBody>
                    <a:bodyPr/>
                    <a:lstStyle/>
                    <a:p>
                      <a:r>
                        <a:rPr kumimoji="1" lang="en-US" altLang="ja-JP" b="0" dirty="0"/>
                        <a:t>Off-target 3</a:t>
                      </a:r>
                      <a:endParaRPr kumimoji="1" lang="ja-JP" altLang="en-US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chr4:+42066201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TGGGGCCCCTC-ATCTTTGA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AAG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CGCTGTTACTTGCCGATTCA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CTATTTGGCAGCACCACACTAA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585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906501"/>
                  </a:ext>
                </a:extLst>
              </a:tr>
            </a:tbl>
          </a:graphicData>
        </a:graphic>
      </p:graphicFrame>
      <p:graphicFrame>
        <p:nvGraphicFramePr>
          <p:cNvPr id="5" name="コンテンツ プレースホルダー 5">
            <a:extLst>
              <a:ext uri="{FF2B5EF4-FFF2-40B4-BE49-F238E27FC236}">
                <a16:creationId xmlns:a16="http://schemas.microsoft.com/office/drawing/2014/main" id="{9BED0572-DEF8-B253-1F53-24BE77E6C037}"/>
              </a:ext>
            </a:extLst>
          </p:cNvPr>
          <p:cNvGraphicFramePr>
            <a:graphicFrameLocks/>
          </p:cNvGraphicFramePr>
          <p:nvPr/>
        </p:nvGraphicFramePr>
        <p:xfrm>
          <a:off x="48560" y="1670161"/>
          <a:ext cx="11952096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9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2951537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1726702075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497817288"/>
                    </a:ext>
                  </a:extLst>
                </a:gridCol>
                <a:gridCol w="219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5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645323165"/>
                    </a:ext>
                  </a:extLst>
                </a:gridCol>
              </a:tblGrid>
              <a:tr h="259806"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Locus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Sequence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PAM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forward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reverse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length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414">
                <a:tc>
                  <a:txBody>
                    <a:bodyPr/>
                    <a:lstStyle/>
                    <a:p>
                      <a:r>
                        <a:rPr kumimoji="1" lang="en-US" altLang="ja-JP" sz="1100" b="0" dirty="0">
                          <a:latin typeface="Arial" panose="020B0604020202020204" pitchFamily="34" charset="0"/>
                        </a:rPr>
                        <a:t>On target of TIGIT target 1-targeting sgRNA</a:t>
                      </a:r>
                      <a:endParaRPr kumimoji="1" lang="ja-JP" altLang="en-US" sz="11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chr3:+114295820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ACCCTGATGGGACGTACACT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GGG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ACATGTGCTTCGTCCTCTTC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GCCTCGGCATCAGTATGATTTA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500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4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latin typeface="Arial" panose="020B0604020202020204" pitchFamily="34" charset="0"/>
                        </a:rPr>
                        <a:t>On target of TIGIT target 2-targeting sgRNA</a:t>
                      </a:r>
                      <a:endParaRPr kumimoji="1" lang="ja-JP" altLang="en-US" sz="11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chr3:-114295724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TGGGGCCACTCGATCCTTGA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AGG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GGACTGGGAGCCTTGAATAAC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CCATCAGGGTAGGTGTGATAGA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Arial" panose="020B0604020202020204" pitchFamily="34" charset="0"/>
                        </a:rPr>
                        <a:t>504</a:t>
                      </a:r>
                      <a:endParaRPr kumimoji="1" lang="ja-JP" altLang="en-US" sz="1000" b="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338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4877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Arial"/>
        <a:ea typeface="游ゴシック Light"/>
        <a:cs typeface=""/>
      </a:majorFont>
      <a:minorFont>
        <a:latin typeface="Arial"/>
        <a:ea typeface="游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553</Words>
  <Application>Microsoft Office PowerPoint</Application>
  <PresentationFormat>ワイド画面</PresentationFormat>
  <Paragraphs>308</Paragraphs>
  <Slides>9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游ゴシック</vt:lpstr>
      <vt:lpstr>游ゴシック Light</vt:lpstr>
      <vt:lpstr>Arial</vt:lpstr>
      <vt:lpstr>Office テーマ</vt:lpstr>
      <vt:lpstr>1_Office テーマ</vt:lpstr>
      <vt:lpstr>Additional Figure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Supplementary Figure</dc:title>
  <dc:creator>森本 尭之</dc:creator>
  <cp:lastModifiedBy>森本 尭之</cp:lastModifiedBy>
  <cp:revision>6</cp:revision>
  <dcterms:created xsi:type="dcterms:W3CDTF">2022-09-24T03:30:40Z</dcterms:created>
  <dcterms:modified xsi:type="dcterms:W3CDTF">2022-12-18T01:21:53Z</dcterms:modified>
</cp:coreProperties>
</file>