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322" r:id="rId2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Baran,Natalia" initials="NB" lastIdx="6" clrIdx="6">
    <p:extLst>
      <p:ext uri="{19B8F6BF-5375-455C-9EA6-DF929625EA0E}">
        <p15:presenceInfo xmlns:p15="http://schemas.microsoft.com/office/powerpoint/2012/main" userId="Baran,Natalia" providerId="None"/>
      </p:ext>
    </p:extLst>
  </p:cmAuthor>
  <p:cmAuthor id="1" name="Roman Galetto" initials="RG" lastIdx="16" clrIdx="0">
    <p:extLst>
      <p:ext uri="{19B8F6BF-5375-455C-9EA6-DF929625EA0E}">
        <p15:presenceInfo xmlns:p15="http://schemas.microsoft.com/office/powerpoint/2012/main" userId="S-1-5-21-3634073947-1451539219-2403533736-1286" providerId="AD"/>
      </p:ext>
    </p:extLst>
  </p:cmAuthor>
  <p:cmAuthor id="2" name="Agnes Gouble" initials="AG" lastIdx="13" clrIdx="1">
    <p:extLst>
      <p:ext uri="{19B8F6BF-5375-455C-9EA6-DF929625EA0E}">
        <p15:presenceInfo xmlns:p15="http://schemas.microsoft.com/office/powerpoint/2012/main" userId="S::agnes.gouble@cellectis.com::08e72700-45fb-472e-876b-0a4d118e0e62" providerId="AD"/>
      </p:ext>
    </p:extLst>
  </p:cmAuthor>
  <p:cmAuthor id="3" name="Julianne Smith" initials="JS" lastIdx="1" clrIdx="2">
    <p:extLst>
      <p:ext uri="{19B8F6BF-5375-455C-9EA6-DF929625EA0E}">
        <p15:presenceInfo xmlns:p15="http://schemas.microsoft.com/office/powerpoint/2012/main" userId="Julianne Smith" providerId="None"/>
      </p:ext>
    </p:extLst>
  </p:cmAuthor>
  <p:cmAuthor id="4" name="Roman Galetto" initials="RG [2]" lastIdx="5" clrIdx="3">
    <p:extLst>
      <p:ext uri="{19B8F6BF-5375-455C-9EA6-DF929625EA0E}">
        <p15:presenceInfo xmlns:p15="http://schemas.microsoft.com/office/powerpoint/2012/main" userId="S::roman.galetto@cellectis.com::615b5ba1-b08a-4088-887d-1e0a16e4e3f9" providerId="AD"/>
      </p:ext>
    </p:extLst>
  </p:cmAuthor>
  <p:cmAuthor id="5" name="Cai,Tianyu" initials="C" lastIdx="1" clrIdx="4">
    <p:extLst>
      <p:ext uri="{19B8F6BF-5375-455C-9EA6-DF929625EA0E}">
        <p15:presenceInfo xmlns:p15="http://schemas.microsoft.com/office/powerpoint/2012/main" userId="S::TCai@mdanderson.org::71d8a7b3-667c-4d2e-bec5-7edda105cd98" providerId="AD"/>
      </p:ext>
    </p:extLst>
  </p:cmAuthor>
  <p:cmAuthor id="6" name="Baran,Natalia" initials="B" lastIdx="12" clrIdx="5">
    <p:extLst>
      <p:ext uri="{19B8F6BF-5375-455C-9EA6-DF929625EA0E}">
        <p15:presenceInfo xmlns:p15="http://schemas.microsoft.com/office/powerpoint/2012/main" userId="S::NBaran@mdanderson.org::129faaa7-a1b2-4544-a003-089e113618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1290" autoAdjust="0"/>
  </p:normalViewPr>
  <p:slideViewPr>
    <p:cSldViewPr snapToGrid="0">
      <p:cViewPr varScale="1">
        <p:scale>
          <a:sx n="57" d="100"/>
          <a:sy n="57" d="100"/>
        </p:scale>
        <p:origin x="18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an,Natalia" userId="129faaa7-a1b2-4544-a003-089e113618e8" providerId="ADAL" clId="{E038BC3F-C5B8-46F2-9977-B664BE5D2B84}"/>
    <pc:docChg chg="delSld">
      <pc:chgData name="Baran,Natalia" userId="129faaa7-a1b2-4544-a003-089e113618e8" providerId="ADAL" clId="{E038BC3F-C5B8-46F2-9977-B664BE5D2B84}" dt="2023-01-26T22:16:35.315" v="8" actId="47"/>
      <pc:docMkLst>
        <pc:docMk/>
      </pc:docMkLst>
      <pc:sldChg chg="del">
        <pc:chgData name="Baran,Natalia" userId="129faaa7-a1b2-4544-a003-089e113618e8" providerId="ADAL" clId="{E038BC3F-C5B8-46F2-9977-B664BE5D2B84}" dt="2023-01-26T22:16:27.734" v="0" actId="47"/>
        <pc:sldMkLst>
          <pc:docMk/>
          <pc:sldMk cId="449037897" sldId="277"/>
        </pc:sldMkLst>
      </pc:sldChg>
      <pc:sldChg chg="del">
        <pc:chgData name="Baran,Natalia" userId="129faaa7-a1b2-4544-a003-089e113618e8" providerId="ADAL" clId="{E038BC3F-C5B8-46F2-9977-B664BE5D2B84}" dt="2023-01-26T22:16:30.675" v="1" actId="47"/>
        <pc:sldMkLst>
          <pc:docMk/>
          <pc:sldMk cId="815288603" sldId="354"/>
        </pc:sldMkLst>
      </pc:sldChg>
      <pc:sldChg chg="del">
        <pc:chgData name="Baran,Natalia" userId="129faaa7-a1b2-4544-a003-089e113618e8" providerId="ADAL" clId="{E038BC3F-C5B8-46F2-9977-B664BE5D2B84}" dt="2023-01-26T22:16:31.074" v="2" actId="47"/>
        <pc:sldMkLst>
          <pc:docMk/>
          <pc:sldMk cId="3166498322" sldId="355"/>
        </pc:sldMkLst>
      </pc:sldChg>
      <pc:sldChg chg="del">
        <pc:chgData name="Baran,Natalia" userId="129faaa7-a1b2-4544-a003-089e113618e8" providerId="ADAL" clId="{E038BC3F-C5B8-46F2-9977-B664BE5D2B84}" dt="2023-01-26T22:16:34.340" v="7" actId="47"/>
        <pc:sldMkLst>
          <pc:docMk/>
          <pc:sldMk cId="908436051" sldId="356"/>
        </pc:sldMkLst>
      </pc:sldChg>
      <pc:sldChg chg="del">
        <pc:chgData name="Baran,Natalia" userId="129faaa7-a1b2-4544-a003-089e113618e8" providerId="ADAL" clId="{E038BC3F-C5B8-46F2-9977-B664BE5D2B84}" dt="2023-01-26T22:16:35.315" v="8" actId="47"/>
        <pc:sldMkLst>
          <pc:docMk/>
          <pc:sldMk cId="3390252073" sldId="358"/>
        </pc:sldMkLst>
      </pc:sldChg>
      <pc:sldChg chg="del">
        <pc:chgData name="Baran,Natalia" userId="129faaa7-a1b2-4544-a003-089e113618e8" providerId="ADAL" clId="{E038BC3F-C5B8-46F2-9977-B664BE5D2B84}" dt="2023-01-26T22:16:31.742" v="3" actId="47"/>
        <pc:sldMkLst>
          <pc:docMk/>
          <pc:sldMk cId="2137693322" sldId="363"/>
        </pc:sldMkLst>
      </pc:sldChg>
      <pc:sldChg chg="del">
        <pc:chgData name="Baran,Natalia" userId="129faaa7-a1b2-4544-a003-089e113618e8" providerId="ADAL" clId="{E038BC3F-C5B8-46F2-9977-B664BE5D2B84}" dt="2023-01-26T22:16:32.270" v="4" actId="47"/>
        <pc:sldMkLst>
          <pc:docMk/>
          <pc:sldMk cId="1427451059" sldId="364"/>
        </pc:sldMkLst>
      </pc:sldChg>
      <pc:sldChg chg="del">
        <pc:chgData name="Baran,Natalia" userId="129faaa7-a1b2-4544-a003-089e113618e8" providerId="ADAL" clId="{E038BC3F-C5B8-46F2-9977-B664BE5D2B84}" dt="2023-01-26T22:16:32.926" v="5" actId="47"/>
        <pc:sldMkLst>
          <pc:docMk/>
          <pc:sldMk cId="1596475967" sldId="367"/>
        </pc:sldMkLst>
      </pc:sldChg>
      <pc:sldChg chg="del">
        <pc:chgData name="Baran,Natalia" userId="129faaa7-a1b2-4544-a003-089e113618e8" providerId="ADAL" clId="{E038BC3F-C5B8-46F2-9977-B664BE5D2B84}" dt="2023-01-26T22:16:33.879" v="6" actId="47"/>
        <pc:sldMkLst>
          <pc:docMk/>
          <pc:sldMk cId="2695868811" sldId="369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59" y="0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/>
          <a:lstStyle>
            <a:lvl1pPr algn="r">
              <a:defRPr sz="1200"/>
            </a:lvl1pPr>
          </a:lstStyle>
          <a:p>
            <a:fld id="{0B39F9BF-D891-4195-A115-7623BE8F8CD8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0463"/>
            <a:ext cx="2352675" cy="3138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67" tIns="45734" rIns="91467" bIns="4573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14" y="4474052"/>
            <a:ext cx="5608975" cy="3660858"/>
          </a:xfrm>
          <a:prstGeom prst="rect">
            <a:avLst/>
          </a:prstGeom>
        </p:spPr>
        <p:txBody>
          <a:bodyPr vert="horz" lIns="91467" tIns="45734" rIns="91467" bIns="4573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011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59" y="8830011"/>
            <a:ext cx="3038604" cy="466389"/>
          </a:xfrm>
          <a:prstGeom prst="rect">
            <a:avLst/>
          </a:prstGeom>
        </p:spPr>
        <p:txBody>
          <a:bodyPr vert="horz" lIns="91467" tIns="45734" rIns="91467" bIns="45734" rtlCol="0" anchor="b"/>
          <a:lstStyle>
            <a:lvl1pPr algn="r">
              <a:defRPr sz="1200"/>
            </a:lvl1pPr>
          </a:lstStyle>
          <a:p>
            <a:fld id="{BDD8E51F-0604-4327-82F3-41CECC6E93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495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28863" y="1160463"/>
            <a:ext cx="2352675" cy="31384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674"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  <a:p>
            <a:pPr marL="228669" indent="-228669" defTabSz="914674">
              <a:buFont typeface="+mj-lt"/>
              <a:buAutoNum type="alphaUcPeriod"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Expression of Glutaminase in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shGAC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 /KAC AML cell lines</a:t>
            </a:r>
          </a:p>
          <a:p>
            <a:pPr marL="228669" indent="-228669" defTabSz="914674">
              <a:buFont typeface="+mj-lt"/>
              <a:buAutoNum type="alphaUcPeriod"/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Expression….</a:t>
            </a:r>
          </a:p>
          <a:p>
            <a:pPr marL="228669" indent="-228669" defTabSz="914674">
              <a:buFont typeface="+mj-lt"/>
              <a:buAutoNum type="alphaUcPeriod"/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Effects of BPTES on Oxygen Consumption Rate (OCR) by Seahorse Analyzer. </a:t>
            </a:r>
          </a:p>
          <a:p>
            <a:pPr marL="228669" indent="-228669" defTabSz="914674">
              <a:buFont typeface="+mj-lt"/>
              <a:buAutoNum type="alphaUcPeriod"/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Pretreatment with 0.014-1µM CB-839 decreased basal and maximal respiratory capacity in OCI-AML3 cells. </a:t>
            </a:r>
          </a:p>
          <a:p>
            <a:pPr marL="228669" indent="-228669" defTabSz="914674">
              <a:buFont typeface="+mj-lt"/>
              <a:buAutoNum type="alphaUcPeriod"/>
              <a:defRPr/>
            </a:pPr>
            <a:r>
              <a:rPr lang="en-US" sz="8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OCI-AML3 cells infected with DOX-inducible GLS (GAC/KGA) shRNA. </a:t>
            </a:r>
          </a:p>
          <a:p>
            <a:pPr marL="228669" indent="-228669" defTabSz="914674">
              <a:buFont typeface="+mj-lt"/>
              <a:buAutoNum type="alphaUcPeriod"/>
              <a:defRPr/>
            </a:pP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Intracellular levels (relative to control) of UMP and AMP in HL-60 cells treated with 1 </a:t>
            </a:r>
            <a:r>
              <a:rPr lang="el-GR" sz="8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 CB-839 for 24 hours.</a:t>
            </a:r>
          </a:p>
          <a:p>
            <a:pPr marL="228669" indent="-228669" defTabSz="914674">
              <a:buFont typeface="+mj-lt"/>
              <a:buAutoNum type="alphaUcPeriod"/>
              <a:defRPr/>
            </a:pPr>
            <a:endParaRPr lang="en-US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8669" indent="-228669" defTabSz="914674">
              <a:buFont typeface="+mj-lt"/>
              <a:buAutoNum type="alphaUcPeriod"/>
              <a:defRPr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69" indent="-228669" defTabSz="914674">
              <a:buFont typeface="+mj-lt"/>
              <a:buAutoNum type="alphaUcPeriod"/>
              <a:defRPr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69" indent="-228669" defTabSz="914674">
              <a:buFontTx/>
              <a:buAutoNum type="alphaUcPeriod"/>
              <a:defRPr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B0EC71-74D3-4D23-A0E6-A79268AAD50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5338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129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0679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728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47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449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93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5444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479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620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5095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12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4C878C-13A5-4660-BBE9-3F0E229E7B15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8DA50-4845-4DF2-9801-C41B1188AC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02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oleObject" Target="../embeddings/oleObject3.bin"/><Relationship Id="rId18" Type="http://schemas.openxmlformats.org/officeDocument/2006/relationships/image" Target="../media/image11.emf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8.emf"/><Relationship Id="rId17" Type="http://schemas.openxmlformats.org/officeDocument/2006/relationships/oleObject" Target="../embeddings/oleObject5.bin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0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15" Type="http://schemas.openxmlformats.org/officeDocument/2006/relationships/oleObject" Target="../embeddings/oleObject4.bin"/><Relationship Id="rId10" Type="http://schemas.openxmlformats.org/officeDocument/2006/relationships/image" Target="../media/image7.emf"/><Relationship Id="rId4" Type="http://schemas.openxmlformats.org/officeDocument/2006/relationships/image" Target="../media/image2.png"/><Relationship Id="rId9" Type="http://schemas.openxmlformats.org/officeDocument/2006/relationships/oleObject" Target="../embeddings/oleObject1.bin"/><Relationship Id="rId1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2532290" y="1580892"/>
            <a:ext cx="8511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6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16" y="1614960"/>
            <a:ext cx="1671638" cy="153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316" y="1249584"/>
            <a:ext cx="1671638" cy="1320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2998598" y="1095155"/>
            <a:ext cx="1682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1: Parental OCI-AML3</a:t>
            </a: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2: </a:t>
            </a:r>
            <a:r>
              <a:rPr lang="en-US" sz="600" dirty="0" err="1">
                <a:latin typeface="Arial" panose="020B0604020202020204" pitchFamily="34" charset="0"/>
                <a:cs typeface="Arial" panose="020B0604020202020204" pitchFamily="34" charset="0"/>
              </a:rPr>
              <a:t>shRNA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 control vector</a:t>
            </a: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3: </a:t>
            </a:r>
            <a:r>
              <a:rPr lang="en-US" sz="600" dirty="0" err="1">
                <a:latin typeface="Arial" panose="020B0604020202020204" pitchFamily="34" charset="0"/>
                <a:cs typeface="Arial" panose="020B0604020202020204" pitchFamily="34" charset="0"/>
              </a:rPr>
              <a:t>shRNA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 control </a:t>
            </a:r>
            <a:r>
              <a:rPr lang="en-US" sz="600" dirty="0" err="1">
                <a:latin typeface="Arial" panose="020B0604020202020204" pitchFamily="34" charset="0"/>
                <a:cs typeface="Arial" panose="020B0604020202020204" pitchFamily="34" charset="0"/>
              </a:rPr>
              <a:t>vector+DOX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4: </a:t>
            </a:r>
            <a:r>
              <a:rPr lang="en-US" sz="600" dirty="0" err="1">
                <a:latin typeface="Arial" panose="020B0604020202020204" pitchFamily="34" charset="0"/>
                <a:cs typeface="Arial" panose="020B0604020202020204" pitchFamily="34" charset="0"/>
              </a:rPr>
              <a:t>shGAC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5: </a:t>
            </a:r>
            <a:r>
              <a:rPr lang="en-US" sz="600" dirty="0" err="1">
                <a:latin typeface="Arial" panose="020B0604020202020204" pitchFamily="34" charset="0"/>
                <a:cs typeface="Arial" panose="020B0604020202020204" pitchFamily="34" charset="0"/>
              </a:rPr>
              <a:t>shGAC+DOX</a:t>
            </a:r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6: </a:t>
            </a:r>
            <a:r>
              <a:rPr lang="en-US" sz="600" dirty="0" err="1">
                <a:latin typeface="Arial" panose="020B0604020202020204" pitchFamily="34" charset="0"/>
                <a:cs typeface="Arial" panose="020B0604020202020204" pitchFamily="34" charset="0"/>
              </a:rPr>
              <a:t>shGAC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/KGA (clone 1)</a:t>
            </a: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7: </a:t>
            </a:r>
            <a:r>
              <a:rPr lang="en-US" sz="600" dirty="0" err="1">
                <a:latin typeface="Arial" panose="020B0604020202020204" pitchFamily="34" charset="0"/>
                <a:cs typeface="Arial" panose="020B0604020202020204" pitchFamily="34" charset="0"/>
              </a:rPr>
              <a:t>shGAC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/KGA (clone 1)+DOX</a:t>
            </a: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8: </a:t>
            </a:r>
            <a:r>
              <a:rPr lang="en-US" sz="600" dirty="0" err="1">
                <a:latin typeface="Arial" panose="020B0604020202020204" pitchFamily="34" charset="0"/>
                <a:cs typeface="Arial" panose="020B0604020202020204" pitchFamily="34" charset="0"/>
              </a:rPr>
              <a:t>shGAC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/KGA (clone 2)</a:t>
            </a:r>
          </a:p>
          <a:p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9: </a:t>
            </a:r>
            <a:r>
              <a:rPr lang="en-US" sz="600" dirty="0" err="1">
                <a:latin typeface="Arial" panose="020B0604020202020204" pitchFamily="34" charset="0"/>
                <a:cs typeface="Arial" panose="020B0604020202020204" pitchFamily="34" charset="0"/>
              </a:rPr>
              <a:t>shGAC</a:t>
            </a:r>
            <a:r>
              <a:rPr lang="en-US" sz="600" dirty="0">
                <a:latin typeface="Arial" panose="020B0604020202020204" pitchFamily="34" charset="0"/>
                <a:cs typeface="Arial" panose="020B0604020202020204" pitchFamily="34" charset="0"/>
              </a:rPr>
              <a:t>/KGA (clone 2)+DOX</a:t>
            </a:r>
          </a:p>
          <a:p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89" y="1454225"/>
            <a:ext cx="1653034" cy="92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532290" y="1412270"/>
            <a:ext cx="4324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KGA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532290" y="1230824"/>
            <a:ext cx="4324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GAC</a:t>
            </a:r>
          </a:p>
        </p:txBody>
      </p:sp>
      <p:sp>
        <p:nvSpPr>
          <p:cNvPr id="5" name="Rectangle 4"/>
          <p:cNvSpPr/>
          <p:nvPr/>
        </p:nvSpPr>
        <p:spPr>
          <a:xfrm>
            <a:off x="2153041" y="1102066"/>
            <a:ext cx="371913" cy="28932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/>
          </a:p>
        </p:txBody>
      </p:sp>
      <p:sp>
        <p:nvSpPr>
          <p:cNvPr id="32" name="Rectangle 31"/>
          <p:cNvSpPr/>
          <p:nvPr/>
        </p:nvSpPr>
        <p:spPr>
          <a:xfrm>
            <a:off x="1413663" y="1103099"/>
            <a:ext cx="371913" cy="289322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/>
          </a:p>
        </p:txBody>
      </p:sp>
      <p:sp>
        <p:nvSpPr>
          <p:cNvPr id="34" name="Rectangle 33"/>
          <p:cNvSpPr/>
          <p:nvPr/>
        </p:nvSpPr>
        <p:spPr>
          <a:xfrm>
            <a:off x="1786354" y="1424212"/>
            <a:ext cx="352838" cy="158600"/>
          </a:xfrm>
          <a:prstGeom prst="rect">
            <a:avLst/>
          </a:prstGeom>
          <a:noFill/>
          <a:ln>
            <a:solidFill>
              <a:srgbClr val="082A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/>
          </a:p>
        </p:txBody>
      </p:sp>
      <p:sp>
        <p:nvSpPr>
          <p:cNvPr id="36" name="Rectangle 35"/>
          <p:cNvSpPr/>
          <p:nvPr/>
        </p:nvSpPr>
        <p:spPr>
          <a:xfrm>
            <a:off x="2172116" y="1424212"/>
            <a:ext cx="352838" cy="158600"/>
          </a:xfrm>
          <a:prstGeom prst="rect">
            <a:avLst/>
          </a:prstGeom>
          <a:noFill/>
          <a:ln>
            <a:solidFill>
              <a:srgbClr val="082A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6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1F0179FD-F7EC-41F8-9819-33FD68EBEBA6}"/>
              </a:ext>
            </a:extLst>
          </p:cNvPr>
          <p:cNvGrpSpPr/>
          <p:nvPr/>
        </p:nvGrpSpPr>
        <p:grpSpPr>
          <a:xfrm>
            <a:off x="4629880" y="1198591"/>
            <a:ext cx="454423" cy="528897"/>
            <a:chOff x="3571973" y="1313354"/>
            <a:chExt cx="313432" cy="317609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973" y="1542893"/>
              <a:ext cx="303771" cy="8807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973" y="1425896"/>
              <a:ext cx="313432" cy="763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pic>
          <p:nvPicPr>
            <p:cNvPr id="6149" name="Picture 5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973" y="1313354"/>
              <a:ext cx="309414" cy="7634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873537EF-6F50-474B-A44C-772D82D2C249}"/>
              </a:ext>
            </a:extLst>
          </p:cNvPr>
          <p:cNvSpPr txBox="1"/>
          <p:nvPr/>
        </p:nvSpPr>
        <p:spPr>
          <a:xfrm>
            <a:off x="215900" y="112853"/>
            <a:ext cx="24577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1</a:t>
            </a:r>
          </a:p>
        </p:txBody>
      </p:sp>
      <p:sp>
        <p:nvSpPr>
          <p:cNvPr id="61" name="TextBox 35">
            <a:extLst>
              <a:ext uri="{FF2B5EF4-FFF2-40B4-BE49-F238E27FC236}">
                <a16:creationId xmlns:a16="http://schemas.microsoft.com/office/drawing/2014/main" id="{6C154D6C-6EE7-4C67-A40B-35C4ABB654A3}"/>
              </a:ext>
            </a:extLst>
          </p:cNvPr>
          <p:cNvSpPr txBox="1"/>
          <p:nvPr/>
        </p:nvSpPr>
        <p:spPr>
          <a:xfrm>
            <a:off x="449072" y="1002822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62" name="TextBox 35">
            <a:extLst>
              <a:ext uri="{FF2B5EF4-FFF2-40B4-BE49-F238E27FC236}">
                <a16:creationId xmlns:a16="http://schemas.microsoft.com/office/drawing/2014/main" id="{EC2B5998-2D9D-4AE2-9013-7C1A8ACF4780}"/>
              </a:ext>
            </a:extLst>
          </p:cNvPr>
          <p:cNvSpPr txBox="1"/>
          <p:nvPr/>
        </p:nvSpPr>
        <p:spPr>
          <a:xfrm>
            <a:off x="4334040" y="946925"/>
            <a:ext cx="2952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1pPr>
            <a:lvl2pPr marL="391866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2pPr>
            <a:lvl3pPr marL="783732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3pPr>
            <a:lvl4pPr marL="1175598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4pPr>
            <a:lvl5pPr marL="1567464" algn="l" rtl="0" fontAlgn="base">
              <a:spcBef>
                <a:spcPct val="0"/>
              </a:spcBef>
              <a:spcAft>
                <a:spcPct val="0"/>
              </a:spcAft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1959331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6pPr>
            <a:lvl7pPr marL="2351197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7pPr>
            <a:lvl8pPr marL="2743063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8pPr>
            <a:lvl9pPr marL="3134929" algn="l" defTabSz="783732" rtl="0" eaLnBrk="1" latinLnBrk="0" hangingPunct="1">
              <a:defRPr sz="3400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9pPr>
          </a:lstStyle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5C546B4-E0EE-40AE-B6C3-3369ED78C336}"/>
              </a:ext>
            </a:extLst>
          </p:cNvPr>
          <p:cNvSpPr txBox="1"/>
          <p:nvPr/>
        </p:nvSpPr>
        <p:spPr>
          <a:xfrm>
            <a:off x="2295588" y="2310748"/>
            <a:ext cx="295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D33C4C5-D14A-459D-8218-6A079F220146}"/>
              </a:ext>
            </a:extLst>
          </p:cNvPr>
          <p:cNvSpPr/>
          <p:nvPr/>
        </p:nvSpPr>
        <p:spPr>
          <a:xfrm>
            <a:off x="-22930" y="2286169"/>
            <a:ext cx="218176" cy="275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D0B90E-2B85-4E16-A4CF-6474F5DF1229}"/>
              </a:ext>
            </a:extLst>
          </p:cNvPr>
          <p:cNvSpPr txBox="1"/>
          <p:nvPr/>
        </p:nvSpPr>
        <p:spPr>
          <a:xfrm>
            <a:off x="831946" y="1093148"/>
            <a:ext cx="121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897F8D0-19F6-4723-98F5-B22B34D07D2F}"/>
              </a:ext>
            </a:extLst>
          </p:cNvPr>
          <p:cNvSpPr txBox="1"/>
          <p:nvPr/>
        </p:nvSpPr>
        <p:spPr>
          <a:xfrm>
            <a:off x="1031584" y="1093148"/>
            <a:ext cx="121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ED832A7A-DE36-4A08-911D-CE06C1E915D1}"/>
              </a:ext>
            </a:extLst>
          </p:cNvPr>
          <p:cNvSpPr txBox="1"/>
          <p:nvPr/>
        </p:nvSpPr>
        <p:spPr>
          <a:xfrm>
            <a:off x="1220269" y="1093148"/>
            <a:ext cx="121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1507324-B0D7-4479-AA7A-068835268374}"/>
              </a:ext>
            </a:extLst>
          </p:cNvPr>
          <p:cNvSpPr txBox="1"/>
          <p:nvPr/>
        </p:nvSpPr>
        <p:spPr>
          <a:xfrm>
            <a:off x="1400648" y="1093148"/>
            <a:ext cx="121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453371B-8D04-4B4E-8261-FAE085B8BB61}"/>
              </a:ext>
            </a:extLst>
          </p:cNvPr>
          <p:cNvSpPr txBox="1"/>
          <p:nvPr/>
        </p:nvSpPr>
        <p:spPr>
          <a:xfrm>
            <a:off x="1588341" y="1093148"/>
            <a:ext cx="121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B9A5B90-06AC-45CC-B91C-457B97CED38E}"/>
              </a:ext>
            </a:extLst>
          </p:cNvPr>
          <p:cNvSpPr txBox="1"/>
          <p:nvPr/>
        </p:nvSpPr>
        <p:spPr>
          <a:xfrm>
            <a:off x="1769059" y="1093148"/>
            <a:ext cx="121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4CE02239-6026-404F-8782-5896283DFE71}"/>
              </a:ext>
            </a:extLst>
          </p:cNvPr>
          <p:cNvSpPr txBox="1"/>
          <p:nvPr/>
        </p:nvSpPr>
        <p:spPr>
          <a:xfrm>
            <a:off x="1959647" y="1093148"/>
            <a:ext cx="121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69FAE986-E577-4825-A5FB-ECA036794E9B}"/>
              </a:ext>
            </a:extLst>
          </p:cNvPr>
          <p:cNvSpPr txBox="1"/>
          <p:nvPr/>
        </p:nvSpPr>
        <p:spPr>
          <a:xfrm>
            <a:off x="2142385" y="1093148"/>
            <a:ext cx="121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3AEBA7D9-4ADA-44F6-99E9-22E073F5CCB0}"/>
              </a:ext>
            </a:extLst>
          </p:cNvPr>
          <p:cNvSpPr txBox="1"/>
          <p:nvPr/>
        </p:nvSpPr>
        <p:spPr>
          <a:xfrm>
            <a:off x="2346518" y="1093148"/>
            <a:ext cx="12103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b="1" dirty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FF7FD0E-FBAC-4384-A579-7967A486873A}"/>
              </a:ext>
            </a:extLst>
          </p:cNvPr>
          <p:cNvSpPr txBox="1"/>
          <p:nvPr/>
        </p:nvSpPr>
        <p:spPr>
          <a:xfrm>
            <a:off x="5094942" y="1541039"/>
            <a:ext cx="8511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6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7D95014-D51E-4C0B-B46C-D4BDAB5954F3}"/>
              </a:ext>
            </a:extLst>
          </p:cNvPr>
          <p:cNvSpPr txBox="1"/>
          <p:nvPr/>
        </p:nvSpPr>
        <p:spPr>
          <a:xfrm>
            <a:off x="5094942" y="1372417"/>
            <a:ext cx="4324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KGA 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B40E2BD-23BF-4789-A549-34D27E312804}"/>
              </a:ext>
            </a:extLst>
          </p:cNvPr>
          <p:cNvSpPr txBox="1"/>
          <p:nvPr/>
        </p:nvSpPr>
        <p:spPr>
          <a:xfrm>
            <a:off x="5094942" y="1190971"/>
            <a:ext cx="43247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" b="1" dirty="0">
                <a:latin typeface="Arial" panose="020B0604020202020204" pitchFamily="34" charset="0"/>
                <a:cs typeface="Arial" panose="020B0604020202020204" pitchFamily="34" charset="0"/>
              </a:rPr>
              <a:t>GAC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527B183-A108-4B41-8EA2-9B87B33A0614}"/>
              </a:ext>
            </a:extLst>
          </p:cNvPr>
          <p:cNvSpPr txBox="1"/>
          <p:nvPr/>
        </p:nvSpPr>
        <p:spPr>
          <a:xfrm>
            <a:off x="4543687" y="2310748"/>
            <a:ext cx="295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57BF584F-07B2-48EF-A7EE-4C9C05BDF6C0}"/>
              </a:ext>
            </a:extLst>
          </p:cNvPr>
          <p:cNvSpPr txBox="1"/>
          <p:nvPr/>
        </p:nvSpPr>
        <p:spPr>
          <a:xfrm>
            <a:off x="1532144" y="4225196"/>
            <a:ext cx="295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B79D7F8-D6AD-495B-8903-A4DE386713C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9096075"/>
              </p:ext>
            </p:extLst>
          </p:nvPr>
        </p:nvGraphicFramePr>
        <p:xfrm>
          <a:off x="2287201" y="2562108"/>
          <a:ext cx="2011818" cy="149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9" imgW="3942406" imgH="2929344" progId="Prism9.Document">
                  <p:embed/>
                </p:oleObj>
              </mc:Choice>
              <mc:Fallback>
                <p:oleObj name="Prism 9" r:id="rId9" imgW="3942406" imgH="2929344" progId="Prism9.Document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B79D7F8-D6AD-495B-8903-A4DE386713C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287201" y="2562108"/>
                        <a:ext cx="2011818" cy="1494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97BA78F5-DB3A-43AD-86F2-529A036EDD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6043269"/>
              </p:ext>
            </p:extLst>
          </p:nvPr>
        </p:nvGraphicFramePr>
        <p:xfrm>
          <a:off x="4605997" y="2561702"/>
          <a:ext cx="2248099" cy="14957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1" imgW="4401579" imgH="2929344" progId="Prism9.Document">
                  <p:embed/>
                </p:oleObj>
              </mc:Choice>
              <mc:Fallback>
                <p:oleObj name="Prism 9" r:id="rId11" imgW="4401579" imgH="2929344" progId="Prism9.Document">
                  <p:embed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97BA78F5-DB3A-43AD-86F2-529A036EDDC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05997" y="2561702"/>
                        <a:ext cx="2248099" cy="14957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B4D56FE-1F67-46AD-98ED-39FC822093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4715068"/>
              </p:ext>
            </p:extLst>
          </p:nvPr>
        </p:nvGraphicFramePr>
        <p:xfrm>
          <a:off x="107404" y="2482761"/>
          <a:ext cx="2284413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3" imgW="4412023" imgH="2929344" progId="Prism9.Document">
                  <p:embed/>
                </p:oleObj>
              </mc:Choice>
              <mc:Fallback>
                <p:oleObj name="Prism 9" r:id="rId13" imgW="4412023" imgH="2929344" progId="Prism9.Document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AB4D56FE-1F67-46AD-98ED-39FC822093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07404" y="2482761"/>
                        <a:ext cx="2284413" cy="1517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>
            <a:extLst>
              <a:ext uri="{FF2B5EF4-FFF2-40B4-BE49-F238E27FC236}">
                <a16:creationId xmlns:a16="http://schemas.microsoft.com/office/drawing/2014/main" id="{73ACFFA9-B2C1-4A29-96FB-80E3308535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8549064"/>
              </p:ext>
            </p:extLst>
          </p:nvPr>
        </p:nvGraphicFramePr>
        <p:xfrm>
          <a:off x="3157149" y="4317156"/>
          <a:ext cx="1427177" cy="1409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5" imgW="2770164" imgH="2742119" progId="Prism9.Document">
                  <p:embed/>
                </p:oleObj>
              </mc:Choice>
              <mc:Fallback>
                <p:oleObj name="Prism 9" r:id="rId15" imgW="2770164" imgH="2742119" progId="Prism9.Document">
                  <p:embed/>
                  <p:pic>
                    <p:nvPicPr>
                      <p:cNvPr id="48" name="Object 47">
                        <a:extLst>
                          <a:ext uri="{FF2B5EF4-FFF2-40B4-BE49-F238E27FC236}">
                            <a16:creationId xmlns:a16="http://schemas.microsoft.com/office/drawing/2014/main" id="{73ACFFA9-B2C1-4A29-96FB-80E33085357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3157149" y="4317156"/>
                        <a:ext cx="1427177" cy="1409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63D31842-4FC5-4CFE-8532-74A4D6E526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48460"/>
              </p:ext>
            </p:extLst>
          </p:nvPr>
        </p:nvGraphicFramePr>
        <p:xfrm>
          <a:off x="1844108" y="4317156"/>
          <a:ext cx="1427177" cy="1409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ism 9" r:id="rId17" imgW="2770164" imgH="2742119" progId="Prism9.Document">
                  <p:embed/>
                </p:oleObj>
              </mc:Choice>
              <mc:Fallback>
                <p:oleObj name="Prism 9" r:id="rId17" imgW="2770164" imgH="2742119" progId="Prism9.Document">
                  <p:embed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63D31842-4FC5-4CFE-8532-74A4D6E526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844108" y="4317156"/>
                        <a:ext cx="1427177" cy="1409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1803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53228</TotalTime>
  <Words>169</Words>
  <Application>Microsoft Office PowerPoint</Application>
  <PresentationFormat>Letter Paper (8.5x11 in)</PresentationFormat>
  <Paragraphs>42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Prism 9</vt:lpstr>
      <vt:lpstr>PowerPoint Presentation</vt:lpstr>
    </vt:vector>
  </TitlesOfParts>
  <Company>M. D. Anderson Cancer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Cai,Tianyu</dc:creator>
  <cp:lastModifiedBy>Baran,Natalia</cp:lastModifiedBy>
  <cp:revision>764</cp:revision>
  <cp:lastPrinted>2022-12-15T22:19:47Z</cp:lastPrinted>
  <dcterms:created xsi:type="dcterms:W3CDTF">2018-01-03T00:16:59Z</dcterms:created>
  <dcterms:modified xsi:type="dcterms:W3CDTF">2023-01-26T22:16:42Z</dcterms:modified>
</cp:coreProperties>
</file>