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308" r:id="rId2"/>
    <p:sldId id="300" r:id="rId3"/>
    <p:sldId id="312" r:id="rId4"/>
    <p:sldId id="311" r:id="rId5"/>
    <p:sldId id="310" r:id="rId6"/>
    <p:sldId id="313" r:id="rId7"/>
  </p:sldIdLst>
  <p:sldSz cx="6858000" cy="9144000" type="screen4x3"/>
  <p:notesSz cx="6802438" cy="99345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C5EC507D-357A-44DB-8BB8-38FCE240458C}">
          <p14:sldIdLst>
            <p14:sldId id="308"/>
            <p14:sldId id="300"/>
            <p14:sldId id="312"/>
            <p14:sldId id="311"/>
            <p14:sldId id="310"/>
            <p14:sldId id="313"/>
          </p14:sldIdLst>
        </p14:section>
      </p14:sectionLst>
    </p:ext>
    <p:ext uri="{EFAFB233-063F-42B5-8137-9DF3F51BA10A}">
      <p15:sldGuideLst xmlns:p15="http://schemas.microsoft.com/office/powerpoint/2012/main">
        <p15:guide id="2" pos="799" userDrawn="1">
          <p15:clr>
            <a:srgbClr val="A4A3A4"/>
          </p15:clr>
        </p15:guide>
        <p15:guide id="3" orient="horz" pos="1066" userDrawn="1">
          <p15:clr>
            <a:srgbClr val="A4A3A4"/>
          </p15:clr>
        </p15:guide>
        <p15:guide id="4" orient="horz" pos="4694" userDrawn="1">
          <p15:clr>
            <a:srgbClr val="A4A3A4"/>
          </p15:clr>
        </p15:guide>
        <p15:guide id="5" pos="34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e-Hyuk Lee" initials="T" lastIdx="1" clrIdx="0">
    <p:extLst>
      <p:ext uri="{19B8F6BF-5375-455C-9EA6-DF929625EA0E}">
        <p15:presenceInfo xmlns:p15="http://schemas.microsoft.com/office/powerpoint/2012/main" userId="Tae-Hyuk Le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98" autoAdjust="0"/>
    <p:restoredTop sz="94660"/>
  </p:normalViewPr>
  <p:slideViewPr>
    <p:cSldViewPr>
      <p:cViewPr varScale="1">
        <p:scale>
          <a:sx n="123" d="100"/>
          <a:sy n="123" d="100"/>
        </p:scale>
        <p:origin x="4272" y="72"/>
      </p:cViewPr>
      <p:guideLst>
        <p:guide pos="799"/>
        <p:guide orient="horz" pos="1066"/>
        <p:guide orient="horz" pos="4694"/>
        <p:guide pos="34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t>2023-01-25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t>2023-01-25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t>2023-01-25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t>2023-01-25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  <a:prstGeom prst="rect">
            <a:avLst/>
          </a:prstGeo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t>2023-01-25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t>2023-01-25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t>2023-01-25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t>2023-01-25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t>2023-01-25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t>2023-01-25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t>2023-01-25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514350" rtl="0" eaLnBrk="1" latinLnBrk="1" hangingPunct="1"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881" indent="-192881" algn="l" defTabSz="514350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910" indent="-160735" algn="l" defTabSz="514350" rtl="0" eaLnBrk="1" latinLnBrk="1" hangingPunct="1">
        <a:spcBef>
          <a:spcPct val="20000"/>
        </a:spcBef>
        <a:buFont typeface="Arial" pitchFamily="34" charset="0"/>
        <a:buChar char="–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1" hangingPunct="1">
        <a:spcBef>
          <a:spcPct val="20000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1" hangingPunct="1">
        <a:spcBef>
          <a:spcPct val="20000"/>
        </a:spcBef>
        <a:buFont typeface="Arial" pitchFamily="34" charset="0"/>
        <a:buChar char="–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1" hangingPunct="1">
        <a:spcBef>
          <a:spcPct val="20000"/>
        </a:spcBef>
        <a:buFont typeface="Arial" pitchFamily="34" charset="0"/>
        <a:buChar char="»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1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1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1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1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514350" rtl="0" eaLnBrk="1" latinLnBrk="1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1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1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1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1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1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1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1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1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03350"/>
            <a:ext cx="6857999" cy="2826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material for</a:t>
            </a:r>
          </a:p>
          <a:p>
            <a:pPr algn="ctr"/>
            <a:endParaRPr lang="en-US" altLang="ko-K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ko-K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ko-K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Investigation of </a:t>
            </a:r>
            <a:r>
              <a:rPr lang="en-US" altLang="ko-K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mechanism of novel molten salt electrolysis </a:t>
            </a:r>
            <a:r>
              <a:rPr lang="en-US" altLang="ko-K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Cu</a:t>
            </a:r>
            <a:r>
              <a:rPr lang="en-US" altLang="ko-KR" sz="14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ko-K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at 473 K </a:t>
            </a:r>
            <a:endParaRPr lang="en-US" altLang="ko-KR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ko-K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the production </a:t>
            </a:r>
            <a:r>
              <a:rPr lang="en-US" altLang="ko-K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Cu </a:t>
            </a:r>
            <a:r>
              <a:rPr lang="en-US" altLang="ko-K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metal </a:t>
            </a:r>
            <a:r>
              <a:rPr lang="en-US" altLang="ko-K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altLang="ko-K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elemental </a:t>
            </a:r>
            <a:r>
              <a:rPr lang="en-US" altLang="ko-K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  <a:p>
            <a:pPr algn="ctr"/>
            <a:endParaRPr lang="en-US" altLang="ko-KR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hangingPunct="0">
              <a:lnSpc>
                <a:spcPts val="22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altLang="ko-KR" sz="1400" b="1" dirty="0" smtClean="0">
                <a:latin typeface="Times New Roman" panose="02020603050405020304" pitchFamily="18" charset="0"/>
              </a:rPr>
              <a:t>Tae-Hyuk Lee</a:t>
            </a:r>
            <a:r>
              <a:rPr lang="de-DE" altLang="ko-KR" sz="1400" b="1" baseline="30000" dirty="0" smtClean="0">
                <a:latin typeface="Times New Roman" panose="02020603050405020304" pitchFamily="18" charset="0"/>
              </a:rPr>
              <a:t>1</a:t>
            </a:r>
            <a:r>
              <a:rPr lang="de-DE" altLang="ko-KR" sz="1400" b="1" dirty="0" smtClean="0">
                <a:latin typeface="Times New Roman" panose="02020603050405020304" pitchFamily="18" charset="0"/>
              </a:rPr>
              <a:t>, Hee-Nam Kang</a:t>
            </a:r>
            <a:r>
              <a:rPr lang="de-DE" altLang="ko-KR" sz="1400" b="1" baseline="30000" dirty="0" smtClean="0">
                <a:latin typeface="Times New Roman" panose="02020603050405020304" pitchFamily="18" charset="0"/>
              </a:rPr>
              <a:t>1</a:t>
            </a:r>
            <a:r>
              <a:rPr lang="de-DE" altLang="ko-KR" sz="1400" b="1" dirty="0" smtClean="0">
                <a:latin typeface="Times New Roman" panose="02020603050405020304" pitchFamily="18" charset="0"/>
              </a:rPr>
              <a:t>, Jin-Young Lee</a:t>
            </a:r>
            <a:r>
              <a:rPr lang="de-DE" altLang="ko-KR" sz="1400" b="1" baseline="30000" dirty="0" smtClean="0">
                <a:latin typeface="Times New Roman" panose="02020603050405020304" pitchFamily="18" charset="0"/>
              </a:rPr>
              <a:t>1,2</a:t>
            </a:r>
            <a:r>
              <a:rPr lang="de-DE" altLang="ko-KR" sz="1400" b="1" dirty="0" smtClean="0">
                <a:latin typeface="Times New Roman" panose="02020603050405020304" pitchFamily="18" charset="0"/>
              </a:rPr>
              <a:t>, and Jungshin </a:t>
            </a:r>
            <a:r>
              <a:rPr lang="de-DE" altLang="ko-KR" sz="1400" b="1" dirty="0" smtClean="0">
                <a:latin typeface="Times New Roman" panose="02020603050405020304" pitchFamily="18" charset="0"/>
              </a:rPr>
              <a:t>Kang</a:t>
            </a:r>
            <a:r>
              <a:rPr lang="de-DE" altLang="ko-KR" sz="1400" b="1" baseline="30000" dirty="0" smtClean="0">
                <a:latin typeface="Times New Roman" panose="02020603050405020304" pitchFamily="18" charset="0"/>
              </a:rPr>
              <a:t>1,2,*</a:t>
            </a:r>
            <a:endParaRPr lang="ko-KR" altLang="ko-KR" sz="1400" dirty="0" smtClean="0"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algn="just" hangingPunct="0">
              <a:lnSpc>
                <a:spcPts val="2200"/>
              </a:lnSpc>
              <a:spcBef>
                <a:spcPts val="1200"/>
              </a:spcBef>
              <a:spcAft>
                <a:spcPts val="300"/>
              </a:spcAft>
            </a:pPr>
            <a:r>
              <a:rPr lang="de-DE" altLang="ko-KR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ko-KR" altLang="ko-KR" sz="1400" i="1" dirty="0" smtClean="0">
              <a:solidFill>
                <a:srgbClr val="000000"/>
              </a:solidFill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76590" y="4788030"/>
            <a:ext cx="6076321" cy="165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lnSpc>
                <a:spcPts val="22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ko-KR" sz="12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altLang="ko-KR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Korea Institute of Geoscience and Mineral Resources, 124 </a:t>
            </a:r>
            <a:r>
              <a:rPr lang="en-US" altLang="ko-KR" sz="1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Gwahak-ro</a:t>
            </a:r>
            <a:r>
              <a:rPr lang="en-US" altLang="ko-KR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altLang="ko-KR" sz="1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Yuseong-gu</a:t>
            </a:r>
            <a:r>
              <a:rPr lang="en-US" altLang="ko-KR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Daejeon </a:t>
            </a:r>
            <a:r>
              <a:rPr lang="en-US" altLang="ko-KR" sz="12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34132</a:t>
            </a:r>
            <a:r>
              <a:rPr lang="en-US" altLang="ko-KR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Korea</a:t>
            </a:r>
            <a:endParaRPr lang="ko-KR" altLang="ko-K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lnSpc>
                <a:spcPts val="22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ko-KR" sz="12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altLang="ko-KR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University of Science and Technology, 217 </a:t>
            </a:r>
            <a:r>
              <a:rPr lang="en-US" altLang="ko-KR" sz="1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Gajeong-ro</a:t>
            </a:r>
            <a:r>
              <a:rPr lang="en-US" altLang="ko-KR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altLang="ko-KR" sz="1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Yuseong-gu</a:t>
            </a:r>
            <a:r>
              <a:rPr lang="en-US" altLang="ko-KR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Daejeon 34113, Korea</a:t>
            </a:r>
            <a:endParaRPr lang="ko-KR" altLang="ko-K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lnSpc>
                <a:spcPts val="22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ko-KR" sz="12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altLang="ko-KR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School of Materials Science and Engineering, Pusan National University, 2 </a:t>
            </a:r>
            <a:r>
              <a:rPr lang="en-US" altLang="ko-KR" sz="1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Busandaehak-ro</a:t>
            </a:r>
            <a:r>
              <a:rPr lang="en-US" altLang="ko-KR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altLang="ko-KR" sz="1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Geumjeong-gu</a:t>
            </a:r>
            <a:r>
              <a:rPr lang="en-US" altLang="ko-KR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Busan 44241, Korea</a:t>
            </a:r>
            <a:endParaRPr lang="ko-KR" altLang="ko-K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504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83573" y="7424350"/>
            <a:ext cx="59048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S-1</a:t>
            </a:r>
            <a:r>
              <a:rPr lang="en-US" altLang="ko-KR" sz="1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Binary phase diagram of the </a:t>
            </a:r>
            <a:r>
              <a:rPr lang="en-US" altLang="ko-KR" sz="1200" dirty="0" err="1" smtClean="0">
                <a:latin typeface="Times New Roman" pitchFamily="18" charset="0"/>
                <a:cs typeface="Times New Roman" pitchFamily="18" charset="0"/>
              </a:rPr>
              <a:t>CuCl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altLang="ko-KR" sz="1200" dirty="0" err="1" smtClean="0">
                <a:latin typeface="Times New Roman" pitchFamily="18" charset="0"/>
                <a:cs typeface="Times New Roman" pitchFamily="18" charset="0"/>
              </a:rPr>
              <a:t>KCl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 system.</a:t>
            </a:r>
            <a:endParaRPr lang="ko-KR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직선 연결선 17"/>
          <p:cNvCxnSpPr/>
          <p:nvPr/>
        </p:nvCxnSpPr>
        <p:spPr>
          <a:xfrm flipH="1">
            <a:off x="3302133" y="4057688"/>
            <a:ext cx="216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flipH="1">
            <a:off x="1884784" y="3720878"/>
            <a:ext cx="215945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 flipV="1">
            <a:off x="3299751" y="3714638"/>
            <a:ext cx="0" cy="8892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자유형 20"/>
          <p:cNvSpPr/>
          <p:nvPr/>
        </p:nvSpPr>
        <p:spPr>
          <a:xfrm>
            <a:off x="4037576" y="3718093"/>
            <a:ext cx="438724" cy="333375"/>
          </a:xfrm>
          <a:custGeom>
            <a:avLst/>
            <a:gdLst>
              <a:gd name="connsiteX0" fmla="*/ 0 w 385762"/>
              <a:gd name="connsiteY0" fmla="*/ 0 h 333375"/>
              <a:gd name="connsiteX1" fmla="*/ 159544 w 385762"/>
              <a:gd name="connsiteY1" fmla="*/ 109538 h 333375"/>
              <a:gd name="connsiteX2" fmla="*/ 250031 w 385762"/>
              <a:gd name="connsiteY2" fmla="*/ 195263 h 333375"/>
              <a:gd name="connsiteX3" fmla="*/ 385762 w 385762"/>
              <a:gd name="connsiteY3" fmla="*/ 333375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5762" h="333375">
                <a:moveTo>
                  <a:pt x="0" y="0"/>
                </a:moveTo>
                <a:cubicBezTo>
                  <a:pt x="58936" y="38497"/>
                  <a:pt x="117872" y="76994"/>
                  <a:pt x="159544" y="109538"/>
                </a:cubicBezTo>
                <a:cubicBezTo>
                  <a:pt x="201216" y="142082"/>
                  <a:pt x="212328" y="157957"/>
                  <a:pt x="250031" y="195263"/>
                </a:cubicBezTo>
                <a:cubicBezTo>
                  <a:pt x="287734" y="232569"/>
                  <a:pt x="336748" y="282972"/>
                  <a:pt x="385762" y="333375"/>
                </a:cubicBez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자유형 21"/>
          <p:cNvSpPr/>
          <p:nvPr/>
        </p:nvSpPr>
        <p:spPr>
          <a:xfrm>
            <a:off x="4476300" y="3070392"/>
            <a:ext cx="988894" cy="993600"/>
          </a:xfrm>
          <a:custGeom>
            <a:avLst/>
            <a:gdLst>
              <a:gd name="connsiteX0" fmla="*/ 0 w 1216819"/>
              <a:gd name="connsiteY0" fmla="*/ 981075 h 981075"/>
              <a:gd name="connsiteX1" fmla="*/ 126207 w 1216819"/>
              <a:gd name="connsiteY1" fmla="*/ 819150 h 981075"/>
              <a:gd name="connsiteX2" fmla="*/ 226219 w 1216819"/>
              <a:gd name="connsiteY2" fmla="*/ 709613 h 981075"/>
              <a:gd name="connsiteX3" fmla="*/ 354807 w 1216819"/>
              <a:gd name="connsiteY3" fmla="*/ 581025 h 981075"/>
              <a:gd name="connsiteX4" fmla="*/ 471488 w 1216819"/>
              <a:gd name="connsiteY4" fmla="*/ 459581 h 981075"/>
              <a:gd name="connsiteX5" fmla="*/ 633413 w 1216819"/>
              <a:gd name="connsiteY5" fmla="*/ 330994 h 981075"/>
              <a:gd name="connsiteX6" fmla="*/ 804863 w 1216819"/>
              <a:gd name="connsiteY6" fmla="*/ 202406 h 981075"/>
              <a:gd name="connsiteX7" fmla="*/ 995363 w 1216819"/>
              <a:gd name="connsiteY7" fmla="*/ 90488 h 981075"/>
              <a:gd name="connsiteX8" fmla="*/ 1150144 w 1216819"/>
              <a:gd name="connsiteY8" fmla="*/ 21431 h 981075"/>
              <a:gd name="connsiteX9" fmla="*/ 1216819 w 1216819"/>
              <a:gd name="connsiteY9" fmla="*/ 0 h 98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6819" h="981075">
                <a:moveTo>
                  <a:pt x="0" y="981075"/>
                </a:moveTo>
                <a:cubicBezTo>
                  <a:pt x="44252" y="922734"/>
                  <a:pt x="88504" y="864394"/>
                  <a:pt x="126207" y="819150"/>
                </a:cubicBezTo>
                <a:cubicBezTo>
                  <a:pt x="163910" y="773906"/>
                  <a:pt x="188119" y="749300"/>
                  <a:pt x="226219" y="709613"/>
                </a:cubicBezTo>
                <a:cubicBezTo>
                  <a:pt x="264319" y="669926"/>
                  <a:pt x="313929" y="622697"/>
                  <a:pt x="354807" y="581025"/>
                </a:cubicBezTo>
                <a:cubicBezTo>
                  <a:pt x="395685" y="539353"/>
                  <a:pt x="425054" y="501253"/>
                  <a:pt x="471488" y="459581"/>
                </a:cubicBezTo>
                <a:cubicBezTo>
                  <a:pt x="517922" y="417909"/>
                  <a:pt x="577851" y="373856"/>
                  <a:pt x="633413" y="330994"/>
                </a:cubicBezTo>
                <a:cubicBezTo>
                  <a:pt x="688976" y="288131"/>
                  <a:pt x="744538" y="242490"/>
                  <a:pt x="804863" y="202406"/>
                </a:cubicBezTo>
                <a:cubicBezTo>
                  <a:pt x="865188" y="162322"/>
                  <a:pt x="937816" y="120650"/>
                  <a:pt x="995363" y="90488"/>
                </a:cubicBezTo>
                <a:cubicBezTo>
                  <a:pt x="1052910" y="60325"/>
                  <a:pt x="1113235" y="36512"/>
                  <a:pt x="1150144" y="21431"/>
                </a:cubicBezTo>
                <a:cubicBezTo>
                  <a:pt x="1187053" y="6350"/>
                  <a:pt x="1201936" y="3175"/>
                  <a:pt x="1216819" y="0"/>
                </a:cubicBez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자유형 22"/>
          <p:cNvSpPr/>
          <p:nvPr/>
        </p:nvSpPr>
        <p:spPr>
          <a:xfrm>
            <a:off x="1883792" y="1819442"/>
            <a:ext cx="2160447" cy="1908000"/>
          </a:xfrm>
          <a:custGeom>
            <a:avLst/>
            <a:gdLst>
              <a:gd name="connsiteX0" fmla="*/ 0 w 2003425"/>
              <a:gd name="connsiteY0" fmla="*/ 0 h 1898650"/>
              <a:gd name="connsiteX1" fmla="*/ 168275 w 2003425"/>
              <a:gd name="connsiteY1" fmla="*/ 69850 h 1898650"/>
              <a:gd name="connsiteX2" fmla="*/ 336550 w 2003425"/>
              <a:gd name="connsiteY2" fmla="*/ 152400 h 1898650"/>
              <a:gd name="connsiteX3" fmla="*/ 431800 w 2003425"/>
              <a:gd name="connsiteY3" fmla="*/ 196850 h 1898650"/>
              <a:gd name="connsiteX4" fmla="*/ 514350 w 2003425"/>
              <a:gd name="connsiteY4" fmla="*/ 247650 h 1898650"/>
              <a:gd name="connsiteX5" fmla="*/ 666750 w 2003425"/>
              <a:gd name="connsiteY5" fmla="*/ 336550 h 1898650"/>
              <a:gd name="connsiteX6" fmla="*/ 781050 w 2003425"/>
              <a:gd name="connsiteY6" fmla="*/ 412750 h 1898650"/>
              <a:gd name="connsiteX7" fmla="*/ 936625 w 2003425"/>
              <a:gd name="connsiteY7" fmla="*/ 523875 h 1898650"/>
              <a:gd name="connsiteX8" fmla="*/ 1092200 w 2003425"/>
              <a:gd name="connsiteY8" fmla="*/ 647700 h 1898650"/>
              <a:gd name="connsiteX9" fmla="*/ 1260475 w 2003425"/>
              <a:gd name="connsiteY9" fmla="*/ 822325 h 1898650"/>
              <a:gd name="connsiteX10" fmla="*/ 1403350 w 2003425"/>
              <a:gd name="connsiteY10" fmla="*/ 977900 h 1898650"/>
              <a:gd name="connsiteX11" fmla="*/ 1533525 w 2003425"/>
              <a:gd name="connsiteY11" fmla="*/ 1127125 h 1898650"/>
              <a:gd name="connsiteX12" fmla="*/ 1654175 w 2003425"/>
              <a:gd name="connsiteY12" fmla="*/ 1276350 h 1898650"/>
              <a:gd name="connsiteX13" fmla="*/ 1768475 w 2003425"/>
              <a:gd name="connsiteY13" fmla="*/ 1450975 h 1898650"/>
              <a:gd name="connsiteX14" fmla="*/ 1876425 w 2003425"/>
              <a:gd name="connsiteY14" fmla="*/ 1638300 h 1898650"/>
              <a:gd name="connsiteX15" fmla="*/ 1962150 w 2003425"/>
              <a:gd name="connsiteY15" fmla="*/ 1800225 h 1898650"/>
              <a:gd name="connsiteX16" fmla="*/ 2003425 w 2003425"/>
              <a:gd name="connsiteY16" fmla="*/ 1898650 h 189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3425" h="1898650">
                <a:moveTo>
                  <a:pt x="0" y="0"/>
                </a:moveTo>
                <a:cubicBezTo>
                  <a:pt x="56091" y="22225"/>
                  <a:pt x="112183" y="44450"/>
                  <a:pt x="168275" y="69850"/>
                </a:cubicBezTo>
                <a:cubicBezTo>
                  <a:pt x="224367" y="95250"/>
                  <a:pt x="292629" y="131233"/>
                  <a:pt x="336550" y="152400"/>
                </a:cubicBezTo>
                <a:cubicBezTo>
                  <a:pt x="380471" y="173567"/>
                  <a:pt x="402167" y="180975"/>
                  <a:pt x="431800" y="196850"/>
                </a:cubicBezTo>
                <a:cubicBezTo>
                  <a:pt x="461433" y="212725"/>
                  <a:pt x="475192" y="224367"/>
                  <a:pt x="514350" y="247650"/>
                </a:cubicBezTo>
                <a:cubicBezTo>
                  <a:pt x="553508" y="270933"/>
                  <a:pt x="622300" y="309033"/>
                  <a:pt x="666750" y="336550"/>
                </a:cubicBezTo>
                <a:cubicBezTo>
                  <a:pt x="711200" y="364067"/>
                  <a:pt x="736071" y="381529"/>
                  <a:pt x="781050" y="412750"/>
                </a:cubicBezTo>
                <a:cubicBezTo>
                  <a:pt x="826029" y="443971"/>
                  <a:pt x="884767" y="484717"/>
                  <a:pt x="936625" y="523875"/>
                </a:cubicBezTo>
                <a:cubicBezTo>
                  <a:pt x="988483" y="563033"/>
                  <a:pt x="1038225" y="597958"/>
                  <a:pt x="1092200" y="647700"/>
                </a:cubicBezTo>
                <a:cubicBezTo>
                  <a:pt x="1146175" y="697442"/>
                  <a:pt x="1208617" y="767292"/>
                  <a:pt x="1260475" y="822325"/>
                </a:cubicBezTo>
                <a:cubicBezTo>
                  <a:pt x="1312333" y="877358"/>
                  <a:pt x="1357842" y="927100"/>
                  <a:pt x="1403350" y="977900"/>
                </a:cubicBezTo>
                <a:cubicBezTo>
                  <a:pt x="1448858" y="1028700"/>
                  <a:pt x="1491721" y="1077383"/>
                  <a:pt x="1533525" y="1127125"/>
                </a:cubicBezTo>
                <a:cubicBezTo>
                  <a:pt x="1575329" y="1176867"/>
                  <a:pt x="1615017" y="1222375"/>
                  <a:pt x="1654175" y="1276350"/>
                </a:cubicBezTo>
                <a:cubicBezTo>
                  <a:pt x="1693333" y="1330325"/>
                  <a:pt x="1731433" y="1390650"/>
                  <a:pt x="1768475" y="1450975"/>
                </a:cubicBezTo>
                <a:cubicBezTo>
                  <a:pt x="1805517" y="1511300"/>
                  <a:pt x="1844146" y="1580092"/>
                  <a:pt x="1876425" y="1638300"/>
                </a:cubicBezTo>
                <a:cubicBezTo>
                  <a:pt x="1908704" y="1696508"/>
                  <a:pt x="1940983" y="1756833"/>
                  <a:pt x="1962150" y="1800225"/>
                </a:cubicBezTo>
                <a:cubicBezTo>
                  <a:pt x="1983317" y="1843617"/>
                  <a:pt x="1993371" y="1871133"/>
                  <a:pt x="2003425" y="1898650"/>
                </a:cubicBez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4" name="개체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470548"/>
              </p:ext>
            </p:extLst>
          </p:nvPr>
        </p:nvGraphicFramePr>
        <p:xfrm>
          <a:off x="910090" y="1102650"/>
          <a:ext cx="5400000" cy="54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8" name="Graph" r:id="rId3" imgW="2159640" imgH="2159640" progId="Origin95.Graph">
                  <p:embed/>
                </p:oleObj>
              </mc:Choice>
              <mc:Fallback>
                <p:oleObj name="Graph" r:id="rId3" imgW="2159640" imgH="2159640" progId="Origin95.Graph">
                  <p:embed/>
                  <p:pic>
                    <p:nvPicPr>
                      <p:cNvPr id="34" name="개체 3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0090" y="1102650"/>
                        <a:ext cx="5400000" cy="540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8569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台形 241"/>
          <p:cNvSpPr/>
          <p:nvPr/>
        </p:nvSpPr>
        <p:spPr>
          <a:xfrm rot="10800000">
            <a:off x="1494797" y="3613915"/>
            <a:ext cx="1560302" cy="532819"/>
          </a:xfrm>
          <a:prstGeom prst="trapezoid">
            <a:avLst>
              <a:gd name="adj" fmla="val 16346"/>
            </a:avLst>
          </a:prstGeom>
          <a:solidFill>
            <a:schemeClr val="bg1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ＭＳ Ｐゴシック"/>
            </a:endParaRPr>
          </a:p>
        </p:txBody>
      </p:sp>
      <p:sp>
        <p:nvSpPr>
          <p:cNvPr id="77" name="正方形/長方形 183"/>
          <p:cNvSpPr/>
          <p:nvPr/>
        </p:nvSpPr>
        <p:spPr>
          <a:xfrm>
            <a:off x="2780910" y="3199166"/>
            <a:ext cx="75600" cy="12240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ＭＳ Ｐゴシック"/>
            </a:endParaRPr>
          </a:p>
        </p:txBody>
      </p:sp>
      <p:sp>
        <p:nvSpPr>
          <p:cNvPr id="78" name="正方形/長方形 183"/>
          <p:cNvSpPr/>
          <p:nvPr/>
        </p:nvSpPr>
        <p:spPr>
          <a:xfrm>
            <a:off x="2780910" y="3192860"/>
            <a:ext cx="1512000" cy="720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ＭＳ Ｐゴシック"/>
            </a:endParaRPr>
          </a:p>
        </p:txBody>
      </p:sp>
      <p:sp>
        <p:nvSpPr>
          <p:cNvPr id="2" name="正方形/長方形 146"/>
          <p:cNvSpPr/>
          <p:nvPr/>
        </p:nvSpPr>
        <p:spPr>
          <a:xfrm flipH="1">
            <a:off x="4101413" y="5262085"/>
            <a:ext cx="720000" cy="685771"/>
          </a:xfrm>
          <a:prstGeom prst="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5" name="正方形/長方形 73"/>
          <p:cNvSpPr/>
          <p:nvPr/>
        </p:nvSpPr>
        <p:spPr>
          <a:xfrm>
            <a:off x="1581802" y="6000399"/>
            <a:ext cx="1372712" cy="97482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ＭＳ Ｐゴシック"/>
            </a:endParaRPr>
          </a:p>
        </p:txBody>
      </p:sp>
      <p:sp>
        <p:nvSpPr>
          <p:cNvPr id="6" name="Oval 92"/>
          <p:cNvSpPr>
            <a:spLocks noChangeAspect="1" noChangeArrowheads="1"/>
          </p:cNvSpPr>
          <p:nvPr/>
        </p:nvSpPr>
        <p:spPr bwMode="gray">
          <a:xfrm>
            <a:off x="1288699" y="6268835"/>
            <a:ext cx="164875" cy="164424"/>
          </a:xfrm>
          <a:prstGeom prst="ellipse">
            <a:avLst/>
          </a:prstGeom>
          <a:solidFill>
            <a:schemeClr val="tx1"/>
          </a:solidFill>
          <a:ln w="12700">
            <a:solidFill>
              <a:sysClr val="windowText" lastClr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7" name="Oval 93"/>
          <p:cNvSpPr>
            <a:spLocks noChangeAspect="1" noChangeArrowheads="1"/>
          </p:cNvSpPr>
          <p:nvPr/>
        </p:nvSpPr>
        <p:spPr bwMode="gray">
          <a:xfrm>
            <a:off x="1288699" y="6514569"/>
            <a:ext cx="164875" cy="164424"/>
          </a:xfrm>
          <a:prstGeom prst="ellipse">
            <a:avLst/>
          </a:prstGeom>
          <a:solidFill>
            <a:schemeClr val="tx1"/>
          </a:solidFill>
          <a:ln w="12700">
            <a:solidFill>
              <a:sysClr val="windowText" lastClr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8" name="Oval 94"/>
          <p:cNvSpPr>
            <a:spLocks noChangeAspect="1" noChangeArrowheads="1"/>
          </p:cNvSpPr>
          <p:nvPr/>
        </p:nvSpPr>
        <p:spPr bwMode="gray">
          <a:xfrm>
            <a:off x="1288699" y="6760300"/>
            <a:ext cx="164875" cy="164424"/>
          </a:xfrm>
          <a:prstGeom prst="ellipse">
            <a:avLst/>
          </a:prstGeom>
          <a:solidFill>
            <a:schemeClr val="tx1"/>
          </a:solidFill>
          <a:ln w="12700">
            <a:solidFill>
              <a:sysClr val="windowText" lastClr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9" name="Oval 92"/>
          <p:cNvSpPr>
            <a:spLocks noChangeAspect="1" noChangeArrowheads="1"/>
          </p:cNvSpPr>
          <p:nvPr/>
        </p:nvSpPr>
        <p:spPr bwMode="gray">
          <a:xfrm>
            <a:off x="1288699" y="5285909"/>
            <a:ext cx="164875" cy="164424"/>
          </a:xfrm>
          <a:prstGeom prst="ellipse">
            <a:avLst/>
          </a:prstGeom>
          <a:solidFill>
            <a:schemeClr val="tx1"/>
          </a:solidFill>
          <a:ln w="12700">
            <a:solidFill>
              <a:sysClr val="windowText" lastClr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10" name="Oval 93"/>
          <p:cNvSpPr>
            <a:spLocks noChangeAspect="1" noChangeArrowheads="1"/>
          </p:cNvSpPr>
          <p:nvPr/>
        </p:nvSpPr>
        <p:spPr bwMode="gray">
          <a:xfrm>
            <a:off x="1288699" y="5531641"/>
            <a:ext cx="164875" cy="164424"/>
          </a:xfrm>
          <a:prstGeom prst="ellipse">
            <a:avLst/>
          </a:prstGeom>
          <a:solidFill>
            <a:schemeClr val="tx1"/>
          </a:solidFill>
          <a:ln w="12700">
            <a:solidFill>
              <a:sysClr val="windowText" lastClr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11" name="Oval 94"/>
          <p:cNvSpPr>
            <a:spLocks noChangeAspect="1" noChangeArrowheads="1"/>
          </p:cNvSpPr>
          <p:nvPr/>
        </p:nvSpPr>
        <p:spPr bwMode="gray">
          <a:xfrm>
            <a:off x="1288699" y="5777374"/>
            <a:ext cx="164875" cy="164424"/>
          </a:xfrm>
          <a:prstGeom prst="ellipse">
            <a:avLst/>
          </a:prstGeom>
          <a:solidFill>
            <a:schemeClr val="tx1"/>
          </a:solidFill>
          <a:ln w="12700">
            <a:solidFill>
              <a:sysClr val="windowText" lastClr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12" name="Oval 95"/>
          <p:cNvSpPr>
            <a:spLocks noChangeAspect="1" noChangeArrowheads="1"/>
          </p:cNvSpPr>
          <p:nvPr/>
        </p:nvSpPr>
        <p:spPr bwMode="gray">
          <a:xfrm>
            <a:off x="1288699" y="6023106"/>
            <a:ext cx="164875" cy="164424"/>
          </a:xfrm>
          <a:prstGeom prst="ellipse">
            <a:avLst/>
          </a:prstGeom>
          <a:solidFill>
            <a:schemeClr val="tx1"/>
          </a:solidFill>
          <a:ln w="12700">
            <a:solidFill>
              <a:sysClr val="windowText" lastClr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13" name="Oval 94"/>
          <p:cNvSpPr>
            <a:spLocks noChangeAspect="1" noChangeArrowheads="1"/>
          </p:cNvSpPr>
          <p:nvPr/>
        </p:nvSpPr>
        <p:spPr bwMode="gray">
          <a:xfrm>
            <a:off x="1288699" y="4803478"/>
            <a:ext cx="164875" cy="164424"/>
          </a:xfrm>
          <a:prstGeom prst="ellipse">
            <a:avLst/>
          </a:prstGeom>
          <a:solidFill>
            <a:schemeClr val="tx1"/>
          </a:solidFill>
          <a:ln w="12700">
            <a:solidFill>
              <a:sysClr val="windowText" lastClr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14" name="Oval 95"/>
          <p:cNvSpPr>
            <a:spLocks noChangeAspect="1" noChangeArrowheads="1"/>
          </p:cNvSpPr>
          <p:nvPr/>
        </p:nvSpPr>
        <p:spPr bwMode="gray">
          <a:xfrm>
            <a:off x="1288699" y="5049210"/>
            <a:ext cx="164875" cy="164424"/>
          </a:xfrm>
          <a:prstGeom prst="ellipse">
            <a:avLst/>
          </a:prstGeom>
          <a:solidFill>
            <a:schemeClr val="tx1"/>
          </a:solidFill>
          <a:ln w="12700">
            <a:solidFill>
              <a:sysClr val="windowText" lastClr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15" name="Oval 92"/>
          <p:cNvSpPr>
            <a:spLocks noChangeAspect="1" noChangeArrowheads="1"/>
          </p:cNvSpPr>
          <p:nvPr/>
        </p:nvSpPr>
        <p:spPr bwMode="gray">
          <a:xfrm>
            <a:off x="3099549" y="6269408"/>
            <a:ext cx="164875" cy="164424"/>
          </a:xfrm>
          <a:prstGeom prst="ellipse">
            <a:avLst/>
          </a:prstGeom>
          <a:solidFill>
            <a:schemeClr val="tx1"/>
          </a:solidFill>
          <a:ln w="12700">
            <a:solidFill>
              <a:sysClr val="windowText" lastClr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16" name="Oval 93"/>
          <p:cNvSpPr>
            <a:spLocks noChangeAspect="1" noChangeArrowheads="1"/>
          </p:cNvSpPr>
          <p:nvPr/>
        </p:nvSpPr>
        <p:spPr bwMode="gray">
          <a:xfrm>
            <a:off x="3099549" y="6515142"/>
            <a:ext cx="164875" cy="164424"/>
          </a:xfrm>
          <a:prstGeom prst="ellipse">
            <a:avLst/>
          </a:prstGeom>
          <a:solidFill>
            <a:schemeClr val="tx1"/>
          </a:solidFill>
          <a:ln w="12700">
            <a:solidFill>
              <a:sysClr val="windowText" lastClr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17" name="Oval 94"/>
          <p:cNvSpPr>
            <a:spLocks noChangeAspect="1" noChangeArrowheads="1"/>
          </p:cNvSpPr>
          <p:nvPr/>
        </p:nvSpPr>
        <p:spPr bwMode="gray">
          <a:xfrm>
            <a:off x="3099549" y="6760873"/>
            <a:ext cx="164875" cy="164424"/>
          </a:xfrm>
          <a:prstGeom prst="ellipse">
            <a:avLst/>
          </a:prstGeom>
          <a:solidFill>
            <a:schemeClr val="tx1"/>
          </a:solidFill>
          <a:ln w="12700">
            <a:solidFill>
              <a:sysClr val="windowText" lastClr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18" name="Oval 92"/>
          <p:cNvSpPr>
            <a:spLocks noChangeAspect="1" noChangeArrowheads="1"/>
          </p:cNvSpPr>
          <p:nvPr/>
        </p:nvSpPr>
        <p:spPr bwMode="gray">
          <a:xfrm>
            <a:off x="3099549" y="5286482"/>
            <a:ext cx="164875" cy="164424"/>
          </a:xfrm>
          <a:prstGeom prst="ellipse">
            <a:avLst/>
          </a:prstGeom>
          <a:solidFill>
            <a:schemeClr val="tx1"/>
          </a:solidFill>
          <a:ln w="12700">
            <a:solidFill>
              <a:sysClr val="windowText" lastClr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19" name="Oval 93"/>
          <p:cNvSpPr>
            <a:spLocks noChangeAspect="1" noChangeArrowheads="1"/>
          </p:cNvSpPr>
          <p:nvPr/>
        </p:nvSpPr>
        <p:spPr bwMode="gray">
          <a:xfrm>
            <a:off x="3099549" y="5532214"/>
            <a:ext cx="164875" cy="164424"/>
          </a:xfrm>
          <a:prstGeom prst="ellipse">
            <a:avLst/>
          </a:prstGeom>
          <a:solidFill>
            <a:schemeClr val="tx1"/>
          </a:solidFill>
          <a:ln w="12700">
            <a:solidFill>
              <a:sysClr val="windowText" lastClr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20" name="Oval 94"/>
          <p:cNvSpPr>
            <a:spLocks noChangeAspect="1" noChangeArrowheads="1"/>
          </p:cNvSpPr>
          <p:nvPr/>
        </p:nvSpPr>
        <p:spPr bwMode="gray">
          <a:xfrm>
            <a:off x="3099549" y="5777947"/>
            <a:ext cx="164875" cy="164424"/>
          </a:xfrm>
          <a:prstGeom prst="ellipse">
            <a:avLst/>
          </a:prstGeom>
          <a:solidFill>
            <a:schemeClr val="tx1"/>
          </a:solidFill>
          <a:ln w="12700">
            <a:solidFill>
              <a:sysClr val="windowText" lastClr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21" name="Oval 95"/>
          <p:cNvSpPr>
            <a:spLocks noChangeAspect="1" noChangeArrowheads="1"/>
          </p:cNvSpPr>
          <p:nvPr/>
        </p:nvSpPr>
        <p:spPr bwMode="gray">
          <a:xfrm>
            <a:off x="3099549" y="6023679"/>
            <a:ext cx="164875" cy="164424"/>
          </a:xfrm>
          <a:prstGeom prst="ellipse">
            <a:avLst/>
          </a:prstGeom>
          <a:solidFill>
            <a:schemeClr val="tx1"/>
          </a:solidFill>
          <a:ln w="12700">
            <a:solidFill>
              <a:sysClr val="windowText" lastClr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22" name="Oval 94"/>
          <p:cNvSpPr>
            <a:spLocks noChangeAspect="1" noChangeArrowheads="1"/>
          </p:cNvSpPr>
          <p:nvPr/>
        </p:nvSpPr>
        <p:spPr bwMode="gray">
          <a:xfrm>
            <a:off x="3099549" y="4804051"/>
            <a:ext cx="164875" cy="164424"/>
          </a:xfrm>
          <a:prstGeom prst="ellipse">
            <a:avLst/>
          </a:prstGeom>
          <a:solidFill>
            <a:schemeClr val="tx1"/>
          </a:solidFill>
          <a:ln w="12700">
            <a:solidFill>
              <a:sysClr val="windowText" lastClr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23" name="Oval 95"/>
          <p:cNvSpPr>
            <a:spLocks noChangeAspect="1" noChangeArrowheads="1"/>
          </p:cNvSpPr>
          <p:nvPr/>
        </p:nvSpPr>
        <p:spPr bwMode="gray">
          <a:xfrm>
            <a:off x="3099549" y="5049783"/>
            <a:ext cx="164875" cy="164424"/>
          </a:xfrm>
          <a:prstGeom prst="ellipse">
            <a:avLst/>
          </a:prstGeom>
          <a:solidFill>
            <a:schemeClr val="tx1"/>
          </a:solidFill>
          <a:ln w="12700">
            <a:solidFill>
              <a:sysClr val="windowText" lastClr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24" name="円柱 61"/>
          <p:cNvSpPr>
            <a:spLocks noChangeArrowheads="1"/>
          </p:cNvSpPr>
          <p:nvPr/>
        </p:nvSpPr>
        <p:spPr bwMode="auto">
          <a:xfrm>
            <a:off x="2449315" y="5706957"/>
            <a:ext cx="77908" cy="772341"/>
          </a:xfrm>
          <a:prstGeom prst="can">
            <a:avLst>
              <a:gd name="adj" fmla="val 51849"/>
            </a:avLst>
          </a:prstGeom>
          <a:solidFill>
            <a:sysClr val="windowText" lastClr="000000"/>
          </a:solidFill>
          <a:ln w="9525" algn="ctr">
            <a:solidFill>
              <a:sysClr val="windowText" lastClr="0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50" charset="-128"/>
            </a:endParaRPr>
          </a:p>
        </p:txBody>
      </p:sp>
      <p:sp>
        <p:nvSpPr>
          <p:cNvPr id="25" name="正方形/長方形 181"/>
          <p:cNvSpPr/>
          <p:nvPr/>
        </p:nvSpPr>
        <p:spPr>
          <a:xfrm>
            <a:off x="2437106" y="2429325"/>
            <a:ext cx="101461" cy="34348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ＭＳ Ｐゴシック"/>
            </a:endParaRPr>
          </a:p>
        </p:txBody>
      </p:sp>
      <p:sp>
        <p:nvSpPr>
          <p:cNvPr id="26" name="左大かっこ 208"/>
          <p:cNvSpPr/>
          <p:nvPr/>
        </p:nvSpPr>
        <p:spPr>
          <a:xfrm rot="16200000">
            <a:off x="1390078" y="5413842"/>
            <a:ext cx="1756162" cy="1372711"/>
          </a:xfrm>
          <a:prstGeom prst="leftBracket">
            <a:avLst>
              <a:gd name="adj" fmla="val 0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ＭＳ Ｐゴシック"/>
            </a:endParaRPr>
          </a:p>
        </p:txBody>
      </p:sp>
      <p:cxnSp>
        <p:nvCxnSpPr>
          <p:cNvPr id="27" name="直線コネクタ 210"/>
          <p:cNvCxnSpPr/>
          <p:nvPr/>
        </p:nvCxnSpPr>
        <p:spPr>
          <a:xfrm flipV="1">
            <a:off x="2486425" y="1935028"/>
            <a:ext cx="0" cy="3924253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tailEnd type="none" w="sm" len="med"/>
          </a:ln>
          <a:effectLst/>
        </p:spPr>
      </p:cxnSp>
      <p:sp>
        <p:nvSpPr>
          <p:cNvPr id="28" name="台形 214"/>
          <p:cNvSpPr/>
          <p:nvPr/>
        </p:nvSpPr>
        <p:spPr>
          <a:xfrm rot="10800000">
            <a:off x="2371880" y="3376144"/>
            <a:ext cx="231911" cy="108956"/>
          </a:xfrm>
          <a:prstGeom prst="trapezoid">
            <a:avLst>
              <a:gd name="adj" fmla="val 16346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ＭＳ Ｐゴシック"/>
            </a:endParaRPr>
          </a:p>
        </p:txBody>
      </p:sp>
      <p:grpSp>
        <p:nvGrpSpPr>
          <p:cNvPr id="29" name="グループ化 3154"/>
          <p:cNvGrpSpPr>
            <a:grpSpLocks/>
          </p:cNvGrpSpPr>
          <p:nvPr/>
        </p:nvGrpSpPr>
        <p:grpSpPr bwMode="auto">
          <a:xfrm>
            <a:off x="1652231" y="6051260"/>
            <a:ext cx="92401" cy="41556"/>
            <a:chOff x="3210854" y="5053536"/>
            <a:chExt cx="81201" cy="36650"/>
          </a:xfrm>
        </p:grpSpPr>
        <p:cxnSp>
          <p:nvCxnSpPr>
            <p:cNvPr id="30" name="直線コネクタ 219"/>
            <p:cNvCxnSpPr/>
            <p:nvPr/>
          </p:nvCxnSpPr>
          <p:spPr>
            <a:xfrm>
              <a:off x="3210854" y="5053536"/>
              <a:ext cx="81201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tailEnd type="none" w="sm" len="med"/>
            </a:ln>
            <a:effectLst/>
          </p:spPr>
        </p:cxnSp>
        <p:cxnSp>
          <p:nvCxnSpPr>
            <p:cNvPr id="31" name="直線コネクタ 220"/>
            <p:cNvCxnSpPr/>
            <p:nvPr/>
          </p:nvCxnSpPr>
          <p:spPr>
            <a:xfrm>
              <a:off x="3213384" y="5072876"/>
              <a:ext cx="54133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tailEnd type="none" w="sm" len="med"/>
            </a:ln>
            <a:effectLst/>
          </p:spPr>
        </p:cxnSp>
        <p:cxnSp>
          <p:nvCxnSpPr>
            <p:cNvPr id="32" name="直線コネクタ 221"/>
            <p:cNvCxnSpPr/>
            <p:nvPr/>
          </p:nvCxnSpPr>
          <p:spPr>
            <a:xfrm>
              <a:off x="3213723" y="5090186"/>
              <a:ext cx="42988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tailEnd type="none" w="sm" len="med"/>
            </a:ln>
            <a:effectLst/>
          </p:spPr>
        </p:cxnSp>
      </p:grpSp>
      <p:cxnSp>
        <p:nvCxnSpPr>
          <p:cNvPr id="33" name="直線コネクタ 281"/>
          <p:cNvCxnSpPr/>
          <p:nvPr/>
        </p:nvCxnSpPr>
        <p:spPr>
          <a:xfrm>
            <a:off x="1523047" y="3781957"/>
            <a:ext cx="0" cy="3214549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34" name="直線コネクタ 282"/>
          <p:cNvCxnSpPr/>
          <p:nvPr/>
        </p:nvCxnSpPr>
        <p:spPr>
          <a:xfrm>
            <a:off x="1518069" y="6996506"/>
            <a:ext cx="1526618" cy="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35" name="直線コネクタ 283"/>
          <p:cNvCxnSpPr/>
          <p:nvPr/>
        </p:nvCxnSpPr>
        <p:spPr>
          <a:xfrm>
            <a:off x="3037194" y="3781957"/>
            <a:ext cx="0" cy="3224075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36" name="直線コネクタ 293"/>
          <p:cNvCxnSpPr/>
          <p:nvPr/>
        </p:nvCxnSpPr>
        <p:spPr>
          <a:xfrm>
            <a:off x="2386377" y="3472070"/>
            <a:ext cx="0" cy="14400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tailEnd type="none" w="sm" len="med"/>
          </a:ln>
          <a:effectLst/>
        </p:spPr>
      </p:cxnSp>
      <p:cxnSp>
        <p:nvCxnSpPr>
          <p:cNvPr id="37" name="直線コネクタ 294"/>
          <p:cNvCxnSpPr/>
          <p:nvPr/>
        </p:nvCxnSpPr>
        <p:spPr>
          <a:xfrm>
            <a:off x="2589299" y="3475686"/>
            <a:ext cx="0" cy="14400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tailEnd type="none" w="sm" len="med"/>
          </a:ln>
          <a:effectLst/>
        </p:spPr>
      </p:cxnSp>
      <p:cxnSp>
        <p:nvCxnSpPr>
          <p:cNvPr id="38" name="直線コネクタ 299"/>
          <p:cNvCxnSpPr/>
          <p:nvPr/>
        </p:nvCxnSpPr>
        <p:spPr>
          <a:xfrm>
            <a:off x="1910353" y="3467199"/>
            <a:ext cx="0" cy="14400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tailEnd type="none" w="sm" len="med"/>
          </a:ln>
          <a:effectLst/>
        </p:spPr>
      </p:cxnSp>
      <p:cxnSp>
        <p:nvCxnSpPr>
          <p:cNvPr id="39" name="直線コネクタ 300"/>
          <p:cNvCxnSpPr/>
          <p:nvPr/>
        </p:nvCxnSpPr>
        <p:spPr>
          <a:xfrm>
            <a:off x="2113277" y="3470814"/>
            <a:ext cx="0" cy="14400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tailEnd type="none" w="sm" len="med"/>
          </a:ln>
          <a:effectLst/>
        </p:spPr>
      </p:cxnSp>
      <p:sp>
        <p:nvSpPr>
          <p:cNvPr id="40" name="台形 241"/>
          <p:cNvSpPr/>
          <p:nvPr/>
        </p:nvSpPr>
        <p:spPr>
          <a:xfrm rot="10800000">
            <a:off x="1895859" y="3371272"/>
            <a:ext cx="231911" cy="108956"/>
          </a:xfrm>
          <a:prstGeom prst="trapezoid">
            <a:avLst>
              <a:gd name="adj" fmla="val 16346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ＭＳ Ｐゴシック"/>
            </a:endParaRPr>
          </a:p>
        </p:txBody>
      </p:sp>
      <p:sp>
        <p:nvSpPr>
          <p:cNvPr id="41" name="台形 241"/>
          <p:cNvSpPr/>
          <p:nvPr/>
        </p:nvSpPr>
        <p:spPr>
          <a:xfrm rot="10800000">
            <a:off x="2438127" y="2386970"/>
            <a:ext cx="100800" cy="108956"/>
          </a:xfrm>
          <a:prstGeom prst="trapezoid">
            <a:avLst>
              <a:gd name="adj" fmla="val 16346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ＭＳ Ｐゴシック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2721547" y="2942800"/>
            <a:ext cx="221757" cy="90481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正方形/長方形 181"/>
          <p:cNvSpPr/>
          <p:nvPr/>
        </p:nvSpPr>
        <p:spPr>
          <a:xfrm>
            <a:off x="1957075" y="2432096"/>
            <a:ext cx="105798" cy="250198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ＭＳ Ｐゴシック"/>
            </a:endParaRPr>
          </a:p>
        </p:txBody>
      </p:sp>
      <p:cxnSp>
        <p:nvCxnSpPr>
          <p:cNvPr id="44" name="直線コネクタ 210"/>
          <p:cNvCxnSpPr/>
          <p:nvPr/>
        </p:nvCxnSpPr>
        <p:spPr>
          <a:xfrm flipV="1">
            <a:off x="2010730" y="1937800"/>
            <a:ext cx="0" cy="2996285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tailEnd type="none" w="sm" len="med"/>
          </a:ln>
          <a:effectLst/>
        </p:spPr>
      </p:cxnSp>
      <p:sp>
        <p:nvSpPr>
          <p:cNvPr id="45" name="台形 214"/>
          <p:cNvSpPr/>
          <p:nvPr/>
        </p:nvSpPr>
        <p:spPr>
          <a:xfrm rot="10800000">
            <a:off x="1896185" y="3378915"/>
            <a:ext cx="231911" cy="108956"/>
          </a:xfrm>
          <a:prstGeom prst="trapezoid">
            <a:avLst>
              <a:gd name="adj" fmla="val 16346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ＭＳ Ｐゴシック"/>
            </a:endParaRPr>
          </a:p>
        </p:txBody>
      </p:sp>
      <p:cxnSp>
        <p:nvCxnSpPr>
          <p:cNvPr id="46" name="直線コネクタ 293"/>
          <p:cNvCxnSpPr/>
          <p:nvPr/>
        </p:nvCxnSpPr>
        <p:spPr>
          <a:xfrm>
            <a:off x="1910682" y="3474841"/>
            <a:ext cx="0" cy="14400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tailEnd type="none" w="sm" len="med"/>
          </a:ln>
          <a:effectLst/>
        </p:spPr>
      </p:cxnSp>
      <p:cxnSp>
        <p:nvCxnSpPr>
          <p:cNvPr id="47" name="直線コネクタ 294"/>
          <p:cNvCxnSpPr/>
          <p:nvPr/>
        </p:nvCxnSpPr>
        <p:spPr>
          <a:xfrm>
            <a:off x="2113604" y="3478457"/>
            <a:ext cx="0" cy="14400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tailEnd type="none" w="sm" len="med"/>
          </a:ln>
          <a:effectLst/>
        </p:spPr>
      </p:cxnSp>
      <p:sp>
        <p:nvSpPr>
          <p:cNvPr id="48" name="台形 241"/>
          <p:cNvSpPr/>
          <p:nvPr/>
        </p:nvSpPr>
        <p:spPr>
          <a:xfrm rot="10800000">
            <a:off x="1962432" y="2389741"/>
            <a:ext cx="100800" cy="108956"/>
          </a:xfrm>
          <a:prstGeom prst="trapezoid">
            <a:avLst>
              <a:gd name="adj" fmla="val 16346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ＭＳ Ｐゴシック"/>
            </a:endParaRPr>
          </a:p>
        </p:txBody>
      </p:sp>
      <p:cxnSp>
        <p:nvCxnSpPr>
          <p:cNvPr id="49" name="직선 연결선 48"/>
          <p:cNvCxnSpPr>
            <a:stCxn id="43" idx="2"/>
            <a:endCxn id="26" idx="0"/>
          </p:cNvCxnSpPr>
          <p:nvPr/>
        </p:nvCxnSpPr>
        <p:spPr>
          <a:xfrm flipH="1">
            <a:off x="1581803" y="4934085"/>
            <a:ext cx="428171" cy="2880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テキスト ボックス 127"/>
          <p:cNvSpPr txBox="1">
            <a:spLocks noChangeArrowheads="1"/>
          </p:cNvSpPr>
          <p:nvPr/>
        </p:nvSpPr>
        <p:spPr bwMode="auto">
          <a:xfrm>
            <a:off x="1669042" y="1621717"/>
            <a:ext cx="77644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E</a:t>
            </a:r>
            <a:r>
              <a:rPr lang="en-US" altLang="ja-JP" sz="1200" kern="0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cathode</a:t>
            </a:r>
            <a:endParaRPr kumimoji="1" lang="ja-JP" altLang="en-US" sz="1200" b="0" i="0" u="none" strike="noStrike" kern="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50" charset="-128"/>
              <a:cs typeface="Arial" panose="020B0604020202020204" pitchFamily="34" charset="0"/>
            </a:endParaRPr>
          </a:p>
        </p:txBody>
      </p:sp>
      <p:sp>
        <p:nvSpPr>
          <p:cNvPr id="51" name="テキスト ボックス 127"/>
          <p:cNvSpPr txBox="1">
            <a:spLocks noChangeArrowheads="1"/>
          </p:cNvSpPr>
          <p:nvPr/>
        </p:nvSpPr>
        <p:spPr bwMode="auto">
          <a:xfrm>
            <a:off x="2173098" y="1621717"/>
            <a:ext cx="77644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E</a:t>
            </a:r>
            <a:r>
              <a:rPr lang="en-US" altLang="ja-JP" sz="1200" kern="0" baseline="-25000" noProof="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anode</a:t>
            </a:r>
            <a:endParaRPr kumimoji="1" lang="ja-JP" altLang="en-US" sz="1200" b="0" i="0" u="none" strike="noStrike" kern="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50" charset="-128"/>
              <a:cs typeface="Arial" panose="020B0604020202020204" pitchFamily="34" charset="0"/>
            </a:endParaRPr>
          </a:p>
        </p:txBody>
      </p:sp>
      <p:sp>
        <p:nvSpPr>
          <p:cNvPr id="53" name="テキスト ボックス 167"/>
          <p:cNvSpPr txBox="1"/>
          <p:nvPr/>
        </p:nvSpPr>
        <p:spPr>
          <a:xfrm>
            <a:off x="1453018" y="2917861"/>
            <a:ext cx="5887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ja-JP" sz="1200" dirty="0" smtClean="0">
                <a:latin typeface="Arial" pitchFamily="34" charset="0"/>
                <a:ea typeface="맑은 고딕"/>
                <a:cs typeface="Arial" pitchFamily="34" charset="0"/>
              </a:rPr>
              <a:t>Inlet</a:t>
            </a:r>
            <a:endParaRPr kumimoji="1" lang="en-US" altLang="ja-JP" sz="1200" dirty="0" smtClean="0">
              <a:latin typeface="Arial" pitchFamily="34" charset="0"/>
              <a:ea typeface="맑은 고딕"/>
              <a:cs typeface="Arial" pitchFamily="34" charset="0"/>
            </a:endParaRPr>
          </a:p>
        </p:txBody>
      </p:sp>
      <p:sp>
        <p:nvSpPr>
          <p:cNvPr id="55" name="テキスト ボックス 167"/>
          <p:cNvSpPr txBox="1"/>
          <p:nvPr/>
        </p:nvSpPr>
        <p:spPr>
          <a:xfrm>
            <a:off x="2494382" y="2940013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ja-JP" sz="1200" dirty="0" smtClean="0">
                <a:latin typeface="Arial" pitchFamily="34" charset="0"/>
                <a:ea typeface="맑은 고딕"/>
                <a:cs typeface="Arial" pitchFamily="34" charset="0"/>
              </a:rPr>
              <a:t>Outlet</a:t>
            </a:r>
            <a:endParaRPr kumimoji="1" lang="en-US" altLang="ja-JP" sz="1200" dirty="0" smtClean="0">
              <a:latin typeface="Arial" pitchFamily="34" charset="0"/>
              <a:ea typeface="맑은 고딕"/>
              <a:cs typeface="Arial" pitchFamily="34" charset="0"/>
            </a:endParaRPr>
          </a:p>
        </p:txBody>
      </p:sp>
      <p:sp>
        <p:nvSpPr>
          <p:cNvPr id="58" name="正方形/長方形 139"/>
          <p:cNvSpPr/>
          <p:nvPr/>
        </p:nvSpPr>
        <p:spPr>
          <a:xfrm flipH="1">
            <a:off x="4087485" y="4391272"/>
            <a:ext cx="739515" cy="155923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59" name="正方形/長方形 140"/>
          <p:cNvSpPr/>
          <p:nvPr/>
        </p:nvSpPr>
        <p:spPr>
          <a:xfrm flipH="1">
            <a:off x="4106924" y="4396777"/>
            <a:ext cx="700754" cy="304022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>
                <a:solidFill>
                  <a:sysClr val="windowText" lastClr="000000"/>
                </a:solidFill>
              </a:ln>
            </a:endParaRPr>
          </a:p>
        </p:txBody>
      </p:sp>
      <p:cxnSp>
        <p:nvCxnSpPr>
          <p:cNvPr id="60" name="直線矢印コネクタ 129"/>
          <p:cNvCxnSpPr/>
          <p:nvPr/>
        </p:nvCxnSpPr>
        <p:spPr>
          <a:xfrm flipV="1">
            <a:off x="4261330" y="5726173"/>
            <a:ext cx="34094" cy="37046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テキスト ボックス 167"/>
          <p:cNvSpPr txBox="1"/>
          <p:nvPr/>
        </p:nvSpPr>
        <p:spPr>
          <a:xfrm>
            <a:off x="3638197" y="6086213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ja-JP" sz="1200" dirty="0" smtClean="0">
                <a:latin typeface="Arial" pitchFamily="34" charset="0"/>
                <a:ea typeface="맑은 고딕"/>
                <a:cs typeface="Arial" pitchFamily="34" charset="0"/>
              </a:rPr>
              <a:t>Na</a:t>
            </a:r>
            <a:r>
              <a:rPr lang="en-US" altLang="ja-JP" sz="1200" baseline="-25000" dirty="0" smtClean="0">
                <a:latin typeface="Arial" pitchFamily="34" charset="0"/>
                <a:ea typeface="맑은 고딕"/>
                <a:cs typeface="Arial" pitchFamily="34" charset="0"/>
              </a:rPr>
              <a:t>2</a:t>
            </a:r>
            <a:r>
              <a:rPr lang="en-US" altLang="ja-JP" sz="1200" dirty="0" smtClean="0">
                <a:latin typeface="Arial" pitchFamily="34" charset="0"/>
                <a:ea typeface="맑은 고딕"/>
                <a:cs typeface="Arial" pitchFamily="34" charset="0"/>
              </a:rPr>
              <a:t>S</a:t>
            </a:r>
            <a:r>
              <a:rPr lang="en-US" altLang="ja-JP" sz="1200" baseline="-25000" dirty="0" smtClean="0">
                <a:latin typeface="Arial" pitchFamily="34" charset="0"/>
                <a:ea typeface="맑은 고딕"/>
                <a:cs typeface="Arial" pitchFamily="34" charset="0"/>
              </a:rPr>
              <a:t>2</a:t>
            </a:r>
            <a:r>
              <a:rPr lang="en-US" altLang="ja-JP" sz="1200" dirty="0" smtClean="0">
                <a:latin typeface="Arial" pitchFamily="34" charset="0"/>
                <a:ea typeface="맑은 고딕"/>
                <a:cs typeface="Arial" pitchFamily="34" charset="0"/>
              </a:rPr>
              <a:t>O</a:t>
            </a:r>
            <a:r>
              <a:rPr lang="en-US" altLang="ja-JP" sz="1200" baseline="-25000" dirty="0" smtClean="0">
                <a:latin typeface="Arial" pitchFamily="34" charset="0"/>
                <a:ea typeface="맑은 고딕"/>
                <a:cs typeface="Arial" pitchFamily="34" charset="0"/>
              </a:rPr>
              <a:t>3 </a:t>
            </a:r>
            <a:r>
              <a:rPr lang="en-US" altLang="ja-JP" sz="1200" dirty="0" smtClean="0">
                <a:latin typeface="Arial" pitchFamily="34" charset="0"/>
                <a:ea typeface="맑은 고딕"/>
                <a:cs typeface="Arial" pitchFamily="34" charset="0"/>
              </a:rPr>
              <a:t>solution</a:t>
            </a:r>
            <a:endParaRPr kumimoji="1" lang="en-US" altLang="ja-JP" sz="1200" dirty="0" smtClean="0">
              <a:latin typeface="Arial" pitchFamily="34" charset="0"/>
              <a:ea typeface="맑은 고딕"/>
              <a:cs typeface="Arial" pitchFamily="34" charset="0"/>
            </a:endParaRPr>
          </a:p>
        </p:txBody>
      </p:sp>
      <p:sp>
        <p:nvSpPr>
          <p:cNvPr id="70" name="Line 19"/>
          <p:cNvSpPr>
            <a:spLocks noChangeShapeType="1"/>
          </p:cNvSpPr>
          <p:nvPr/>
        </p:nvSpPr>
        <p:spPr bwMode="auto">
          <a:xfrm rot="5400000">
            <a:off x="2893178" y="5606540"/>
            <a:ext cx="0" cy="720080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 type="triangle" w="sm" len="med"/>
          </a:ln>
          <a:effectLst/>
        </p:spPr>
        <p:txBody>
          <a:bodyPr lIns="91417" tIns="45709" rIns="91417" bIns="45709"/>
          <a:lstStyle/>
          <a:p>
            <a:pPr>
              <a:defRPr/>
            </a:pPr>
            <a:endParaRPr kumimoji="0" lang="ja-JP" altLang="en-US" sz="1200" kern="0" smtClean="0">
              <a:solidFill>
                <a:prstClr val="black"/>
              </a:solidFill>
              <a:latin typeface="Arial"/>
              <a:ea typeface="ＭＳ ゴシック"/>
              <a:cs typeface="Arial" pitchFamily="34" charset="0"/>
            </a:endParaRPr>
          </a:p>
        </p:txBody>
      </p:sp>
      <p:sp>
        <p:nvSpPr>
          <p:cNvPr id="71" name="Text Box 29"/>
          <p:cNvSpPr txBox="1">
            <a:spLocks noChangeArrowheads="1"/>
          </p:cNvSpPr>
          <p:nvPr/>
        </p:nvSpPr>
        <p:spPr bwMode="auto">
          <a:xfrm>
            <a:off x="3196068" y="5826756"/>
            <a:ext cx="1108575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7" tIns="45709" rIns="91417" bIns="45709">
            <a:spAutoFit/>
          </a:bodyPr>
          <a:lstStyle/>
          <a:p>
            <a:r>
              <a:rPr kumimoji="0" lang="en-US" altLang="ja-JP" sz="1200" dirty="0" smtClean="0">
                <a:solidFill>
                  <a:prstClr val="black"/>
                </a:solidFill>
                <a:latin typeface="Arial"/>
                <a:ea typeface="맑은 고딕" pitchFamily="50" charset="-127"/>
                <a:cs typeface="Arial" pitchFamily="34" charset="0"/>
              </a:rPr>
              <a:t>C rod</a:t>
            </a:r>
            <a:endParaRPr kumimoji="0" lang="en-US" altLang="ja-JP" sz="1200" baseline="-25000" dirty="0">
              <a:solidFill>
                <a:prstClr val="black"/>
              </a:solidFill>
              <a:latin typeface="Arial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2" name="Line 19"/>
          <p:cNvSpPr>
            <a:spLocks noChangeShapeType="1"/>
          </p:cNvSpPr>
          <p:nvPr/>
        </p:nvSpPr>
        <p:spPr bwMode="auto">
          <a:xfrm rot="5400000">
            <a:off x="3133075" y="5297302"/>
            <a:ext cx="0" cy="384303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 type="triangle" w="sm" len="med"/>
          </a:ln>
          <a:effectLst/>
        </p:spPr>
        <p:txBody>
          <a:bodyPr lIns="91417" tIns="45709" rIns="91417" bIns="45709"/>
          <a:lstStyle/>
          <a:p>
            <a:pPr>
              <a:defRPr/>
            </a:pPr>
            <a:endParaRPr kumimoji="0" lang="ja-JP" altLang="en-US" sz="1200" kern="0" smtClean="0">
              <a:solidFill>
                <a:prstClr val="black"/>
              </a:solidFill>
              <a:latin typeface="Arial"/>
              <a:ea typeface="ＭＳ ゴシック"/>
              <a:cs typeface="Arial" pitchFamily="34" charset="0"/>
            </a:endParaRPr>
          </a:p>
        </p:txBody>
      </p:sp>
      <p:sp>
        <p:nvSpPr>
          <p:cNvPr id="73" name="Text Box 29"/>
          <p:cNvSpPr txBox="1">
            <a:spLocks noChangeArrowheads="1"/>
          </p:cNvSpPr>
          <p:nvPr/>
        </p:nvSpPr>
        <p:spPr bwMode="auto">
          <a:xfrm>
            <a:off x="3253218" y="5333242"/>
            <a:ext cx="1108575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7" tIns="45709" rIns="91417" bIns="45709">
            <a:spAutoFit/>
          </a:bodyPr>
          <a:lstStyle/>
          <a:p>
            <a:r>
              <a:rPr kumimoji="0" lang="en-US" altLang="ja-JP" sz="1200" dirty="0" smtClean="0">
                <a:solidFill>
                  <a:prstClr val="black"/>
                </a:solidFill>
                <a:latin typeface="Arial"/>
                <a:ea typeface="맑은 고딕" pitchFamily="50" charset="-127"/>
                <a:cs typeface="Arial" pitchFamily="34" charset="0"/>
              </a:rPr>
              <a:t>C crucible</a:t>
            </a:r>
            <a:endParaRPr kumimoji="0" lang="en-US" altLang="ja-JP" sz="1200" baseline="-25000" dirty="0">
              <a:solidFill>
                <a:prstClr val="black"/>
              </a:solidFill>
              <a:latin typeface="Arial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4" name="Text Box 29"/>
          <p:cNvSpPr txBox="1">
            <a:spLocks noChangeArrowheads="1"/>
          </p:cNvSpPr>
          <p:nvPr/>
        </p:nvSpPr>
        <p:spPr bwMode="auto">
          <a:xfrm>
            <a:off x="1757180" y="6583961"/>
            <a:ext cx="1108575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7" tIns="45709" rIns="91417" bIns="45709">
            <a:spAutoFit/>
          </a:bodyPr>
          <a:lstStyle/>
          <a:p>
            <a:pPr algn="ctr"/>
            <a:r>
              <a:rPr kumimoji="0" lang="en-US" altLang="ja-JP" sz="1200" dirty="0" err="1" smtClean="0">
                <a:solidFill>
                  <a:prstClr val="black"/>
                </a:solidFill>
                <a:latin typeface="Arial"/>
                <a:ea typeface="맑은 고딕" pitchFamily="50" charset="-127"/>
                <a:cs typeface="Arial" pitchFamily="34" charset="0"/>
              </a:rPr>
              <a:t>CuCl</a:t>
            </a:r>
            <a:r>
              <a:rPr kumimoji="0" lang="en-US" altLang="ja-JP" sz="1200" dirty="0" smtClean="0">
                <a:solidFill>
                  <a:prstClr val="black"/>
                </a:solidFill>
                <a:latin typeface="Arial"/>
                <a:ea typeface="맑은 고딕" pitchFamily="50" charset="-127"/>
                <a:cs typeface="Arial" pitchFamily="34" charset="0"/>
              </a:rPr>
              <a:t> – </a:t>
            </a:r>
            <a:r>
              <a:rPr lang="en-US" altLang="ja-JP" sz="1200" dirty="0" err="1" smtClean="0">
                <a:solidFill>
                  <a:prstClr val="black"/>
                </a:solidFill>
                <a:latin typeface="Arial"/>
                <a:ea typeface="맑은 고딕" pitchFamily="50" charset="-127"/>
                <a:cs typeface="Arial" pitchFamily="34" charset="0"/>
              </a:rPr>
              <a:t>KCl</a:t>
            </a:r>
            <a:endParaRPr kumimoji="0" lang="en-US" altLang="ja-JP" sz="1200" baseline="-25000" dirty="0">
              <a:solidFill>
                <a:prstClr val="black"/>
              </a:solidFill>
              <a:latin typeface="Arial"/>
              <a:ea typeface="맑은 고딕" pitchFamily="50" charset="-127"/>
              <a:cs typeface="Arial" pitchFamily="34" charset="0"/>
            </a:endParaRPr>
          </a:p>
        </p:txBody>
      </p:sp>
      <p:cxnSp>
        <p:nvCxnSpPr>
          <p:cNvPr id="67" name="直線コネクタ 135"/>
          <p:cNvCxnSpPr/>
          <p:nvPr/>
        </p:nvCxnSpPr>
        <p:spPr>
          <a:xfrm>
            <a:off x="4626630" y="3972356"/>
            <a:ext cx="0" cy="112729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Line 19"/>
          <p:cNvSpPr>
            <a:spLocks noChangeShapeType="1"/>
          </p:cNvSpPr>
          <p:nvPr/>
        </p:nvSpPr>
        <p:spPr bwMode="auto">
          <a:xfrm flipV="1">
            <a:off x="4625086" y="3606617"/>
            <a:ext cx="0" cy="301897"/>
          </a:xfrm>
          <a:prstGeom prst="line">
            <a:avLst/>
          </a:prstGeom>
          <a:noFill/>
          <a:ln w="19050">
            <a:solidFill>
              <a:sysClr val="windowText" lastClr="000000"/>
            </a:solidFill>
            <a:round/>
            <a:headEnd/>
            <a:tailEnd type="triangle" w="sm" len="med"/>
          </a:ln>
          <a:effectLst/>
        </p:spPr>
        <p:txBody>
          <a:bodyPr lIns="91417" tIns="45709" rIns="91417" bIns="45709"/>
          <a:lstStyle/>
          <a:p>
            <a:pPr>
              <a:defRPr/>
            </a:pPr>
            <a:endParaRPr kumimoji="0" lang="ja-JP" altLang="en-US" sz="1200" kern="0" smtClean="0">
              <a:solidFill>
                <a:prstClr val="black"/>
              </a:solidFill>
              <a:latin typeface="Arial"/>
              <a:ea typeface="ＭＳ ゴシック"/>
              <a:cs typeface="Arial" pitchFamily="34" charset="0"/>
            </a:endParaRPr>
          </a:p>
        </p:txBody>
      </p:sp>
      <p:sp>
        <p:nvSpPr>
          <p:cNvPr id="69" name="テキスト ボックス 127"/>
          <p:cNvSpPr txBox="1">
            <a:spLocks noChangeArrowheads="1"/>
          </p:cNvSpPr>
          <p:nvPr/>
        </p:nvSpPr>
        <p:spPr bwMode="auto">
          <a:xfrm>
            <a:off x="4250155" y="3374376"/>
            <a:ext cx="10641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Exhaust gas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83573" y="7424350"/>
            <a:ext cx="5904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S-2</a:t>
            </a:r>
            <a:r>
              <a:rPr lang="en-US" altLang="ko-KR" sz="1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Schematic of experimental apparatus for electrolysis in </a:t>
            </a:r>
            <a:r>
              <a:rPr lang="en-US" altLang="ko-KR" sz="1200" dirty="0" err="1" smtClean="0">
                <a:latin typeface="Times New Roman" pitchFamily="18" charset="0"/>
                <a:cs typeface="Times New Roman" pitchFamily="18" charset="0"/>
              </a:rPr>
              <a:t>CuCl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altLang="ko-KR" sz="1200" dirty="0" err="1" smtClean="0">
                <a:latin typeface="Times New Roman" pitchFamily="18" charset="0"/>
                <a:cs typeface="Times New Roman" pitchFamily="18" charset="0"/>
              </a:rPr>
              <a:t>KCl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 molten                 	salt using C crucible cathode and C anode at 473 K</a:t>
            </a:r>
            <a:endParaRPr lang="ko-KR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正方形/長方形 183"/>
          <p:cNvSpPr/>
          <p:nvPr/>
        </p:nvSpPr>
        <p:spPr>
          <a:xfrm>
            <a:off x="1717185" y="3199166"/>
            <a:ext cx="72000" cy="12240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ＭＳ Ｐゴシック"/>
            </a:endParaRPr>
          </a:p>
        </p:txBody>
      </p:sp>
      <p:sp>
        <p:nvSpPr>
          <p:cNvPr id="80" name="正方形/長方形 183"/>
          <p:cNvSpPr/>
          <p:nvPr/>
        </p:nvSpPr>
        <p:spPr>
          <a:xfrm>
            <a:off x="4254795" y="3192860"/>
            <a:ext cx="68400" cy="23760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ＭＳ Ｐゴシック"/>
            </a:endParaRPr>
          </a:p>
        </p:txBody>
      </p:sp>
      <p:sp>
        <p:nvSpPr>
          <p:cNvPr id="81" name="正方形/長方形 183"/>
          <p:cNvSpPr/>
          <p:nvPr/>
        </p:nvSpPr>
        <p:spPr>
          <a:xfrm>
            <a:off x="4592110" y="3963069"/>
            <a:ext cx="72000" cy="12240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ＭＳ Ｐゴシック"/>
            </a:endParaRPr>
          </a:p>
        </p:txBody>
      </p:sp>
      <p:cxnSp>
        <p:nvCxnSpPr>
          <p:cNvPr id="62" name="직선 연결선 61"/>
          <p:cNvCxnSpPr/>
          <p:nvPr/>
        </p:nvCxnSpPr>
        <p:spPr>
          <a:xfrm>
            <a:off x="1703936" y="3199046"/>
            <a:ext cx="108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직선 연결선 81"/>
          <p:cNvCxnSpPr/>
          <p:nvPr/>
        </p:nvCxnSpPr>
        <p:spPr>
          <a:xfrm>
            <a:off x="1702879" y="4424170"/>
            <a:ext cx="108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연결선 82"/>
          <p:cNvCxnSpPr/>
          <p:nvPr/>
        </p:nvCxnSpPr>
        <p:spPr>
          <a:xfrm>
            <a:off x="2762388" y="4427980"/>
            <a:ext cx="108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직선 연결선 83"/>
          <p:cNvCxnSpPr/>
          <p:nvPr/>
        </p:nvCxnSpPr>
        <p:spPr>
          <a:xfrm>
            <a:off x="4580662" y="5183011"/>
            <a:ext cx="108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직선 연결선 84"/>
          <p:cNvCxnSpPr/>
          <p:nvPr/>
        </p:nvCxnSpPr>
        <p:spPr>
          <a:xfrm>
            <a:off x="4581160" y="3960430"/>
            <a:ext cx="108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正方形/長方形 146"/>
          <p:cNvSpPr/>
          <p:nvPr/>
        </p:nvSpPr>
        <p:spPr>
          <a:xfrm flipH="1">
            <a:off x="4224683" y="5562279"/>
            <a:ext cx="111317" cy="88056"/>
          </a:xfrm>
          <a:prstGeom prst="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>
                <a:solidFill>
                  <a:sysClr val="windowText" lastClr="000000"/>
                </a:solidFill>
              </a:ln>
            </a:endParaRPr>
          </a:p>
        </p:txBody>
      </p:sp>
      <p:cxnSp>
        <p:nvCxnSpPr>
          <p:cNvPr id="92" name="직선 연결선 91"/>
          <p:cNvCxnSpPr/>
          <p:nvPr/>
        </p:nvCxnSpPr>
        <p:spPr>
          <a:xfrm>
            <a:off x="2787261" y="3267880"/>
            <a:ext cx="612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직선 연결선 92"/>
          <p:cNvCxnSpPr/>
          <p:nvPr/>
        </p:nvCxnSpPr>
        <p:spPr>
          <a:xfrm>
            <a:off x="2939661" y="3420280"/>
            <a:ext cx="612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正方形/長方形 146"/>
          <p:cNvSpPr/>
          <p:nvPr/>
        </p:nvSpPr>
        <p:spPr>
          <a:xfrm flipH="1">
            <a:off x="4221110" y="3200237"/>
            <a:ext cx="72000" cy="5760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769013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/>
        </p:nvPicPr>
        <p:blipFill rotWithShape="1">
          <a:blip r:embed="rId2" cstate="print"/>
          <a:srcRect l="12453" t="4443" r="12007" b="4472"/>
          <a:stretch/>
        </p:blipFill>
        <p:spPr bwMode="auto">
          <a:xfrm>
            <a:off x="2693277" y="1686960"/>
            <a:ext cx="2304000" cy="1732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4508381" y="3175978"/>
            <a:ext cx="455592" cy="21120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36000" tIns="36000" rIns="36000" bIns="36000">
            <a:spAutoFit/>
          </a:bodyPr>
          <a:lstStyle/>
          <a:p>
            <a:pPr algn="ctr"/>
            <a:r>
              <a:rPr lang="en-US" altLang="ja-JP" sz="900" dirty="0" smtClean="0">
                <a:solidFill>
                  <a:prstClr val="black"/>
                </a:solidFill>
                <a:latin typeface="Arial"/>
                <a:ea typeface="맑은 고딕" pitchFamily="50" charset="-127"/>
                <a:cs typeface="Arial" pitchFamily="34" charset="0"/>
              </a:rPr>
              <a:t>10 </a:t>
            </a:r>
            <a:r>
              <a:rPr lang="el-GR" altLang="ja-JP" sz="900" dirty="0" smtClean="0">
                <a:solidFill>
                  <a:prstClr val="black"/>
                </a:solidFill>
                <a:latin typeface="Arial" panose="020B0604020202020204" pitchFamily="34" charset="0"/>
                <a:ea typeface="맑은 고딕" pitchFamily="50" charset="-127"/>
                <a:cs typeface="Arial" panose="020B0604020202020204" pitchFamily="34" charset="0"/>
              </a:rPr>
              <a:t>μ</a:t>
            </a:r>
            <a:r>
              <a:rPr lang="en-US" altLang="ja-JP" sz="900" dirty="0" smtClean="0">
                <a:solidFill>
                  <a:prstClr val="black"/>
                </a:solidFill>
                <a:latin typeface="Arial"/>
                <a:ea typeface="맑은 고딕" pitchFamily="50" charset="-127"/>
                <a:cs typeface="Arial" pitchFamily="34" charset="0"/>
              </a:rPr>
              <a:t>m</a:t>
            </a:r>
            <a:endParaRPr lang="en-US" altLang="ja-JP" sz="900" dirty="0">
              <a:solidFill>
                <a:prstClr val="black"/>
              </a:solidFill>
              <a:latin typeface="Arial"/>
              <a:ea typeface="맑은 고딕" pitchFamily="50" charset="-127"/>
              <a:cs typeface="Arial" pitchFamily="34" charset="0"/>
            </a:endParaRPr>
          </a:p>
        </p:txBody>
      </p:sp>
      <p:cxnSp>
        <p:nvCxnSpPr>
          <p:cNvPr id="7" name="직선 연결선 6"/>
          <p:cNvCxnSpPr/>
          <p:nvPr/>
        </p:nvCxnSpPr>
        <p:spPr>
          <a:xfrm flipH="1">
            <a:off x="4517906" y="3200361"/>
            <a:ext cx="4320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"/>
          <p:cNvPicPr>
            <a:picLocks noChangeAspect="1"/>
          </p:cNvPicPr>
          <p:nvPr/>
        </p:nvPicPr>
        <p:blipFill rotWithShape="1">
          <a:blip r:embed="rId3" cstate="print"/>
          <a:srcRect l="2809" t="10193" r="2935" b="10158"/>
          <a:stretch/>
        </p:blipFill>
        <p:spPr bwMode="auto">
          <a:xfrm>
            <a:off x="2688466" y="3490156"/>
            <a:ext cx="2304000" cy="174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" t="34326" r="19900" b="24748"/>
          <a:stretch/>
        </p:blipFill>
        <p:spPr>
          <a:xfrm rot="5400000">
            <a:off x="196484" y="2768877"/>
            <a:ext cx="3545936" cy="1382102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1299742" y="1710755"/>
            <a:ext cx="284540" cy="239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b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endParaRPr lang="ko-KR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721538" y="1712546"/>
            <a:ext cx="284540" cy="239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b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endParaRPr lang="ko-KR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712573" y="3527001"/>
            <a:ext cx="284540" cy="239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b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(c)</a:t>
            </a:r>
            <a:endParaRPr lang="ko-KR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6590" y="7440612"/>
            <a:ext cx="5904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S-3</a:t>
            </a:r>
            <a:r>
              <a:rPr lang="en-US" altLang="ko-KR" sz="1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(a) Photograph of the Na</a:t>
            </a:r>
            <a:r>
              <a:rPr lang="en-US" altLang="ko-KR" sz="1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ko-KR" sz="1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2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 solution after electrolysis and analytical results 	of (b) microstructure and (c) element distribution of precipitates  </a:t>
            </a:r>
          </a:p>
        </p:txBody>
      </p:sp>
      <p:sp>
        <p:nvSpPr>
          <p:cNvPr id="15" name="Text Box 29"/>
          <p:cNvSpPr txBox="1">
            <a:spLocks noChangeArrowheads="1"/>
          </p:cNvSpPr>
          <p:nvPr/>
        </p:nvSpPr>
        <p:spPr bwMode="auto">
          <a:xfrm>
            <a:off x="4515500" y="4997710"/>
            <a:ext cx="455592" cy="21120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36000" tIns="36000" rIns="36000" bIns="36000">
            <a:spAutoFit/>
          </a:bodyPr>
          <a:lstStyle/>
          <a:p>
            <a:pPr algn="ctr"/>
            <a:r>
              <a:rPr lang="en-US" altLang="ja-JP" sz="900" dirty="0" smtClean="0">
                <a:solidFill>
                  <a:prstClr val="black"/>
                </a:solidFill>
                <a:latin typeface="Arial"/>
                <a:ea typeface="맑은 고딕" pitchFamily="50" charset="-127"/>
                <a:cs typeface="Arial" pitchFamily="34" charset="0"/>
              </a:rPr>
              <a:t>10 </a:t>
            </a:r>
            <a:r>
              <a:rPr lang="el-GR" altLang="ja-JP" sz="900" dirty="0" smtClean="0">
                <a:solidFill>
                  <a:prstClr val="black"/>
                </a:solidFill>
                <a:latin typeface="Arial" panose="020B0604020202020204" pitchFamily="34" charset="0"/>
                <a:ea typeface="맑은 고딕" pitchFamily="50" charset="-127"/>
                <a:cs typeface="Arial" panose="020B0604020202020204" pitchFamily="34" charset="0"/>
              </a:rPr>
              <a:t>μ</a:t>
            </a:r>
            <a:r>
              <a:rPr lang="en-US" altLang="ja-JP" sz="900" dirty="0" smtClean="0">
                <a:solidFill>
                  <a:prstClr val="black"/>
                </a:solidFill>
                <a:latin typeface="Arial"/>
                <a:ea typeface="맑은 고딕" pitchFamily="50" charset="-127"/>
                <a:cs typeface="Arial" pitchFamily="34" charset="0"/>
              </a:rPr>
              <a:t>m</a:t>
            </a:r>
            <a:endParaRPr lang="en-US" altLang="ja-JP" sz="900" dirty="0">
              <a:solidFill>
                <a:prstClr val="black"/>
              </a:solidFill>
              <a:latin typeface="Arial"/>
              <a:ea typeface="맑은 고딕" pitchFamily="50" charset="-127"/>
              <a:cs typeface="Arial" pitchFamily="34" charset="0"/>
            </a:endParaRPr>
          </a:p>
        </p:txBody>
      </p:sp>
      <p:cxnSp>
        <p:nvCxnSpPr>
          <p:cNvPr id="16" name="직선 연결선 15"/>
          <p:cNvCxnSpPr/>
          <p:nvPr/>
        </p:nvCxnSpPr>
        <p:spPr>
          <a:xfrm flipH="1">
            <a:off x="4525025" y="5022093"/>
            <a:ext cx="4320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29"/>
          <p:cNvSpPr txBox="1">
            <a:spLocks noChangeArrowheads="1"/>
          </p:cNvSpPr>
          <p:nvPr/>
        </p:nvSpPr>
        <p:spPr bwMode="auto">
          <a:xfrm>
            <a:off x="2181852" y="4997710"/>
            <a:ext cx="455592" cy="21120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36000" tIns="36000" rIns="36000" bIns="36000">
            <a:spAutoFit/>
          </a:bodyPr>
          <a:lstStyle/>
          <a:p>
            <a:pPr algn="ctr"/>
            <a:r>
              <a:rPr lang="en-US" altLang="ja-JP" sz="900" dirty="0" smtClean="0">
                <a:solidFill>
                  <a:prstClr val="black"/>
                </a:solidFill>
                <a:latin typeface="Arial"/>
                <a:ea typeface="맑은 고딕" pitchFamily="50" charset="-127"/>
                <a:cs typeface="Arial" pitchFamily="34" charset="0"/>
              </a:rPr>
              <a:t>10 mm</a:t>
            </a:r>
            <a:endParaRPr lang="en-US" altLang="ja-JP" sz="900" dirty="0">
              <a:solidFill>
                <a:prstClr val="black"/>
              </a:solidFill>
              <a:latin typeface="Arial"/>
              <a:ea typeface="맑은 고딕" pitchFamily="50" charset="-127"/>
              <a:cs typeface="Arial" pitchFamily="34" charset="0"/>
            </a:endParaRPr>
          </a:p>
        </p:txBody>
      </p:sp>
      <p:cxnSp>
        <p:nvCxnSpPr>
          <p:cNvPr id="17" name="직선 연결선 16"/>
          <p:cNvCxnSpPr/>
          <p:nvPr/>
        </p:nvCxnSpPr>
        <p:spPr>
          <a:xfrm flipH="1">
            <a:off x="2344088" y="5035014"/>
            <a:ext cx="162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직사각형 17"/>
          <p:cNvSpPr/>
          <p:nvPr/>
        </p:nvSpPr>
        <p:spPr>
          <a:xfrm>
            <a:off x="4668410" y="3529570"/>
            <a:ext cx="284540" cy="239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ko-KR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748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47" t="22588" r="16824" b="22353"/>
          <a:stretch/>
        </p:blipFill>
        <p:spPr>
          <a:xfrm rot="5400000">
            <a:off x="3455691" y="1692275"/>
            <a:ext cx="2160000" cy="2160000"/>
          </a:xfrm>
          <a:prstGeom prst="rect">
            <a:avLst/>
          </a:prstGeom>
        </p:spPr>
      </p:pic>
      <p:pic>
        <p:nvPicPr>
          <p:cNvPr id="5" name="그림 4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4" t="23844" r="47353" b="37804"/>
          <a:stretch/>
        </p:blipFill>
        <p:spPr>
          <a:xfrm rot="5400000">
            <a:off x="1268413" y="1692275"/>
            <a:ext cx="2160000" cy="216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1946" y="1712186"/>
            <a:ext cx="24645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endParaRPr lang="ko-KR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76083" y="1710359"/>
            <a:ext cx="24645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endParaRPr lang="ko-KR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949819" y="3550217"/>
            <a:ext cx="451447" cy="281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19"/>
          <p:cNvSpPr>
            <a:spLocks noChangeShapeType="1"/>
          </p:cNvSpPr>
          <p:nvPr/>
        </p:nvSpPr>
        <p:spPr bwMode="auto">
          <a:xfrm rot="5400000" flipH="1" flipV="1">
            <a:off x="3162619" y="3474396"/>
            <a:ext cx="0" cy="262800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/>
            <a:tailEnd type="none" w="sm" len="med"/>
          </a:ln>
          <a:effectLst/>
        </p:spPr>
        <p:txBody>
          <a:bodyPr lIns="91417" tIns="45709" rIns="91417" bIns="45709"/>
          <a:lstStyle/>
          <a:p>
            <a:pPr>
              <a:defRPr/>
            </a:pPr>
            <a:endParaRPr kumimoji="0" lang="ja-JP" altLang="en-US" sz="1200" kern="0" smtClean="0">
              <a:solidFill>
                <a:prstClr val="black"/>
              </a:solidFill>
              <a:latin typeface="Arial"/>
              <a:ea typeface="ＭＳ ゴシック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25928" y="3594952"/>
            <a:ext cx="7376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ko-KR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0 mm</a:t>
            </a:r>
            <a:endParaRPr lang="ko-KR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144379" y="3550217"/>
            <a:ext cx="451447" cy="281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Line 19"/>
          <p:cNvSpPr>
            <a:spLocks noChangeShapeType="1"/>
          </p:cNvSpPr>
          <p:nvPr/>
        </p:nvSpPr>
        <p:spPr bwMode="auto">
          <a:xfrm rot="5400000" flipH="1" flipV="1">
            <a:off x="5358559" y="3491016"/>
            <a:ext cx="0" cy="244800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/>
            <a:tailEnd type="none" w="sm" len="med"/>
          </a:ln>
          <a:effectLst/>
        </p:spPr>
        <p:txBody>
          <a:bodyPr lIns="91417" tIns="45709" rIns="91417" bIns="45709"/>
          <a:lstStyle/>
          <a:p>
            <a:pPr>
              <a:defRPr/>
            </a:pPr>
            <a:endParaRPr kumimoji="0" lang="ja-JP" altLang="en-US" sz="1200" kern="0" smtClean="0">
              <a:solidFill>
                <a:prstClr val="black"/>
              </a:solidFill>
              <a:latin typeface="Arial"/>
              <a:ea typeface="ＭＳ ゴシック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5248" y="3602572"/>
            <a:ext cx="7376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ko-KR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0 mm</a:t>
            </a:r>
            <a:endParaRPr lang="ko-KR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6590" y="7440612"/>
            <a:ext cx="5904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S-4</a:t>
            </a:r>
            <a:r>
              <a:rPr lang="en-US" altLang="ko-KR" sz="1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Photograph of the </a:t>
            </a:r>
            <a:r>
              <a:rPr lang="en-US" altLang="ko-KR" sz="1200" dirty="0" err="1" smtClean="0">
                <a:latin typeface="Times New Roman" pitchFamily="18" charset="0"/>
                <a:cs typeface="Times New Roman" pitchFamily="18" charset="0"/>
              </a:rPr>
              <a:t>CuCl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altLang="ko-KR" sz="1200" dirty="0" err="1" smtClean="0">
                <a:latin typeface="Times New Roman" pitchFamily="18" charset="0"/>
                <a:cs typeface="Times New Roman" pitchFamily="18" charset="0"/>
              </a:rPr>
              <a:t>KCl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 molten salt obtained (a) after pre-electrolysis 	and (b) after CuCl</a:t>
            </a:r>
            <a:r>
              <a:rPr lang="en-US" altLang="ko-KR" sz="1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 converting to </a:t>
            </a:r>
            <a:r>
              <a:rPr lang="en-US" altLang="ko-KR" sz="1200" dirty="0" err="1" smtClean="0">
                <a:latin typeface="Times New Roman" pitchFamily="18" charset="0"/>
                <a:cs typeface="Times New Roman" pitchFamily="18" charset="0"/>
              </a:rPr>
              <a:t>CuCl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 by chemical reaction with Cu metal at 	473 K</a:t>
            </a:r>
          </a:p>
        </p:txBody>
      </p:sp>
    </p:spTree>
    <p:extLst>
      <p:ext uri="{BB962C8B-B14F-4D97-AF65-F5344CB8AC3E}">
        <p14:creationId xmlns:p14="http://schemas.microsoft.com/office/powerpoint/2010/main" val="3971275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0" r="471" b="8103"/>
          <a:stretch/>
        </p:blipFill>
        <p:spPr>
          <a:xfrm>
            <a:off x="3645030" y="2123660"/>
            <a:ext cx="2328532" cy="175680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413" y="2123660"/>
            <a:ext cx="2340000" cy="1755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84328" y="2140917"/>
            <a:ext cx="24645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endParaRPr lang="ko-KR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62272" y="2135565"/>
            <a:ext cx="24645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endParaRPr lang="ko-KR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488015" y="3573419"/>
            <a:ext cx="451447" cy="281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Line 19"/>
          <p:cNvSpPr>
            <a:spLocks noChangeShapeType="1"/>
          </p:cNvSpPr>
          <p:nvPr/>
        </p:nvSpPr>
        <p:spPr bwMode="auto">
          <a:xfrm rot="5400000" flipH="1" flipV="1">
            <a:off x="5713209" y="3545870"/>
            <a:ext cx="0" cy="180000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/>
            <a:tailEnd type="none" w="sm" len="med"/>
          </a:ln>
          <a:effectLst/>
        </p:spPr>
        <p:txBody>
          <a:bodyPr lIns="91417" tIns="45709" rIns="91417" bIns="45709"/>
          <a:lstStyle/>
          <a:p>
            <a:pPr>
              <a:defRPr/>
            </a:pPr>
            <a:endParaRPr kumimoji="0" lang="ja-JP" altLang="en-US" sz="1200" kern="0" smtClean="0">
              <a:solidFill>
                <a:prstClr val="black"/>
              </a:solidFill>
              <a:latin typeface="Arial"/>
              <a:ea typeface="ＭＳ ゴシック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32213" y="3616820"/>
            <a:ext cx="7376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l-GR" altLang="ko-KR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ko-KR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28283" y="3888985"/>
            <a:ext cx="4783552" cy="1933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510742"/>
              </p:ext>
            </p:extLst>
          </p:nvPr>
        </p:nvGraphicFramePr>
        <p:xfrm>
          <a:off x="3478530" y="3938770"/>
          <a:ext cx="2448340" cy="64809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816113">
                  <a:extLst>
                    <a:ext uri="{9D8B030D-6E8A-4147-A177-3AD203B41FA5}">
                      <a16:colId xmlns:a16="http://schemas.microsoft.com/office/drawing/2014/main" val="1450571541"/>
                    </a:ext>
                  </a:extLst>
                </a:gridCol>
                <a:gridCol w="816114">
                  <a:extLst>
                    <a:ext uri="{9D8B030D-6E8A-4147-A177-3AD203B41FA5}">
                      <a16:colId xmlns:a16="http://schemas.microsoft.com/office/drawing/2014/main" val="1822350883"/>
                    </a:ext>
                  </a:extLst>
                </a:gridCol>
                <a:gridCol w="816113">
                  <a:extLst>
                    <a:ext uri="{9D8B030D-6E8A-4147-A177-3AD203B41FA5}">
                      <a16:colId xmlns:a16="http://schemas.microsoft.com/office/drawing/2014/main" val="858344865"/>
                    </a:ext>
                  </a:extLst>
                </a:gridCol>
              </a:tblGrid>
              <a:tr h="216030">
                <a:tc gridSpan="3">
                  <a:txBody>
                    <a:bodyPr/>
                    <a:lstStyle/>
                    <a:p>
                      <a:pPr latinLnBrk="1"/>
                      <a:r>
                        <a:rPr lang="en-US" altLang="ko-KR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Concentration of element </a:t>
                      </a:r>
                      <a:r>
                        <a:rPr lang="en-US" altLang="ko-KR" b="0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altLang="ko-KR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ko-KR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ko-KR" b="0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altLang="ko-KR" b="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altLang="ko-KR" b="0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ko-KR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(at.%)</a:t>
                      </a:r>
                      <a:endParaRPr lang="ko-KR" alt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3357670"/>
                  </a:ext>
                </a:extLst>
              </a:tr>
              <a:tr h="21603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ko-KR" alt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</a:t>
                      </a:r>
                      <a:endParaRPr lang="ko-KR" alt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endParaRPr lang="ko-KR" alt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277413"/>
                  </a:ext>
                </a:extLst>
              </a:tr>
              <a:tr h="21603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10.49</a:t>
                      </a:r>
                      <a:endParaRPr lang="ko-KR" alt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48.71</a:t>
                      </a:r>
                      <a:endParaRPr lang="ko-KR" alt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40.81</a:t>
                      </a:r>
                      <a:endParaRPr lang="ko-KR" alt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231678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276803" y="3935340"/>
            <a:ext cx="24645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(c)</a:t>
            </a:r>
            <a:endParaRPr lang="ko-KR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6590" y="7440612"/>
            <a:ext cx="5904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S-5</a:t>
            </a:r>
            <a:r>
              <a:rPr lang="en-US" altLang="ko-KR" sz="1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(a) Photograph of the lid of the PYREX reactor after electrolysis and 	analytical results of (b) microstructure, and (c) concentration of elements of 	particles obtained at the lid of the reactor  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3103572" y="3557451"/>
            <a:ext cx="451447" cy="281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 rot="5400000" flipH="1" flipV="1">
            <a:off x="3320960" y="3420150"/>
            <a:ext cx="0" cy="360000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/>
            <a:tailEnd type="none" w="sm" len="med"/>
          </a:ln>
          <a:effectLst/>
        </p:spPr>
        <p:txBody>
          <a:bodyPr lIns="91417" tIns="45709" rIns="91417" bIns="45709"/>
          <a:lstStyle/>
          <a:p>
            <a:pPr>
              <a:defRPr/>
            </a:pPr>
            <a:endParaRPr kumimoji="0" lang="ja-JP" altLang="en-US" sz="1200" kern="0" smtClean="0">
              <a:solidFill>
                <a:prstClr val="black"/>
              </a:solidFill>
              <a:latin typeface="Arial"/>
              <a:ea typeface="ＭＳ ゴシック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56461" y="3588246"/>
            <a:ext cx="7376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20 mm</a:t>
            </a:r>
            <a:endParaRPr lang="ko-KR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163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19740</TotalTime>
  <Words>311</Words>
  <Application>Microsoft Office PowerPoint</Application>
  <PresentationFormat>화면 슬라이드 쇼(4:3)</PresentationFormat>
  <Paragraphs>48</Paragraphs>
  <Slides>6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6" baseType="lpstr">
      <vt:lpstr>ＭＳ ゴシック</vt:lpstr>
      <vt:lpstr>MS Mincho</vt:lpstr>
      <vt:lpstr>MS PGothic</vt:lpstr>
      <vt:lpstr>MS PGothic</vt:lpstr>
      <vt:lpstr>맑은 고딕</vt:lpstr>
      <vt:lpstr>Arial</vt:lpstr>
      <vt:lpstr>Calibri</vt:lpstr>
      <vt:lpstr>Times New Roman</vt:lpstr>
      <vt:lpstr>Office 테마</vt:lpstr>
      <vt:lpstr>Graph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>R&amp;D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Corporation</dc:creator>
  <cp:lastModifiedBy>USER</cp:lastModifiedBy>
  <cp:revision>1253</cp:revision>
  <cp:lastPrinted>2021-07-05T01:41:32Z</cp:lastPrinted>
  <dcterms:created xsi:type="dcterms:W3CDTF">2006-10-05T04:04:58Z</dcterms:created>
  <dcterms:modified xsi:type="dcterms:W3CDTF">2023-01-25T01:52:10Z</dcterms:modified>
  <cp:version>1000.0000.01</cp:version>
</cp:coreProperties>
</file>