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62" r:id="rId2"/>
    <p:sldId id="269" r:id="rId3"/>
    <p:sldId id="273" r:id="rId4"/>
    <p:sldId id="266" r:id="rId5"/>
    <p:sldId id="267" r:id="rId6"/>
    <p:sldId id="278" r:id="rId7"/>
    <p:sldId id="279" r:id="rId8"/>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40AA19-4C2F-464E-B67D-CD8568B3EDA0}" v="134" dt="2022-12-04T13:28:50.333"/>
    <p1510:client id="{88FBDF04-C743-4FF2-BBDA-7C280BF1DB81}" v="3" dt="2022-11-17T14:45:16.177"/>
    <p1510:client id="{B0C90534-8D4F-4A4D-847D-C70193B7ED0C}" v="34" dt="2022-11-17T21:30:06.392"/>
    <p1510:client id="{DA9757CD-C5D7-4CA6-8371-B759643F4BF0}" v="2" dt="2023-01-10T10:05:07.025"/>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915" autoAdjust="0"/>
  </p:normalViewPr>
  <p:slideViewPr>
    <p:cSldViewPr snapToGrid="0">
      <p:cViewPr varScale="1">
        <p:scale>
          <a:sx n="63" d="100"/>
          <a:sy n="63" d="100"/>
        </p:scale>
        <p:origin x="1354"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EECCB6-96DE-4FAA-AD6F-B542E098D576}" type="datetimeFigureOut">
              <a:rPr lang="en-NL" smtClean="0"/>
              <a:t>21/01/2023</a:t>
            </a:fld>
            <a:endParaRPr lang="en-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0FA06D-7B94-4E97-BFF6-4121F7859956}" type="slidenum">
              <a:rPr lang="en-NL" smtClean="0"/>
              <a:t>‹#›</a:t>
            </a:fld>
            <a:endParaRPr lang="en-NL"/>
          </a:p>
        </p:txBody>
      </p:sp>
    </p:spTree>
    <p:extLst>
      <p:ext uri="{BB962C8B-B14F-4D97-AF65-F5344CB8AC3E}">
        <p14:creationId xmlns:p14="http://schemas.microsoft.com/office/powerpoint/2010/main" val="3542398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Times New Roman" panose="02020603050405020304" pitchFamily="18" charset="0"/>
                <a:ea typeface="Times New Roman" panose="02020603050405020304" pitchFamily="18" charset="0"/>
                <a:cs typeface="Tunga" panose="020B0502040204020203" pitchFamily="34" charset="0"/>
              </a:rPr>
              <a:t>Additional figure 1: Proteins associated with demographics</a:t>
            </a:r>
            <a:br>
              <a:rPr lang="en-US" sz="1800" b="1" dirty="0">
                <a:effectLst/>
                <a:latin typeface="Times New Roman" panose="02020603050405020304" pitchFamily="18" charset="0"/>
                <a:ea typeface="Times New Roman" panose="02020603050405020304" pitchFamily="18" charset="0"/>
                <a:cs typeface="Tunga" panose="020B0502040204020203" pitchFamily="34" charset="0"/>
              </a:rPr>
            </a:br>
            <a:r>
              <a:rPr lang="en-US" sz="1800" b="1" dirty="0">
                <a:effectLst/>
                <a:latin typeface="Times New Roman" panose="02020603050405020304" pitchFamily="18" charset="0"/>
                <a:ea typeface="Times New Roman" panose="02020603050405020304" pitchFamily="18" charset="0"/>
                <a:cs typeface="Tunga" panose="020B0502040204020203" pitchFamily="34" charset="0"/>
              </a:rPr>
              <a:t>(a) </a:t>
            </a:r>
            <a:r>
              <a:rPr lang="en-US" sz="1800" dirty="0">
                <a:effectLst/>
                <a:latin typeface="Times New Roman" panose="02020603050405020304" pitchFamily="18" charset="0"/>
                <a:ea typeface="Times New Roman" panose="02020603050405020304" pitchFamily="18" charset="0"/>
                <a:cs typeface="Tunga" panose="020B0502040204020203" pitchFamily="34" charset="0"/>
              </a:rPr>
              <a:t>Visualizing of unsupervised clustering using UMAP. Colors represents the different groupings used. (age, sex, WHO score) </a:t>
            </a:r>
            <a:r>
              <a:rPr lang="en-US" sz="1800" b="1" dirty="0">
                <a:effectLst/>
                <a:latin typeface="Times New Roman" panose="02020603050405020304" pitchFamily="18" charset="0"/>
                <a:ea typeface="Times New Roman" panose="02020603050405020304" pitchFamily="18" charset="0"/>
                <a:cs typeface="Tunga" panose="020B0502040204020203" pitchFamily="34" charset="0"/>
              </a:rPr>
              <a:t>(b)</a:t>
            </a:r>
            <a:r>
              <a:rPr lang="en-US" sz="1800" dirty="0">
                <a:effectLst/>
                <a:latin typeface="Times New Roman" panose="02020603050405020304" pitchFamily="18" charset="0"/>
                <a:ea typeface="Times New Roman" panose="02020603050405020304" pitchFamily="18" charset="0"/>
                <a:cs typeface="Tunga" panose="020B0502040204020203" pitchFamily="34" charset="0"/>
              </a:rPr>
              <a:t> Dot plot shows the distribution for protein levels stratified by sex. The y-axis represents the log2(NPX) values, while the x-axis shows the sex. Median levels are indicated by the black line and subsequently p-values are determined using the Wilcoxon rank sum test. </a:t>
            </a:r>
            <a:r>
              <a:rPr lang="en-US" sz="1800" b="1" dirty="0">
                <a:effectLst/>
                <a:latin typeface="Times New Roman" panose="02020603050405020304" pitchFamily="18" charset="0"/>
                <a:ea typeface="Times New Roman" panose="02020603050405020304" pitchFamily="18" charset="0"/>
                <a:cs typeface="Tunga" panose="020B0502040204020203" pitchFamily="34" charset="0"/>
              </a:rPr>
              <a:t>(c) </a:t>
            </a:r>
            <a:r>
              <a:rPr lang="en-US" sz="1800" dirty="0">
                <a:effectLst/>
                <a:latin typeface="Times New Roman" panose="02020603050405020304" pitchFamily="18" charset="0"/>
                <a:ea typeface="Times New Roman" panose="02020603050405020304" pitchFamily="18" charset="0"/>
                <a:cs typeface="Tunga" panose="020B0502040204020203" pitchFamily="34" charset="0"/>
              </a:rPr>
              <a:t>Scatter plot visualizing the five proteins which show positive (pink) and negative (blue) correlation with age. The y-axis represents the log2(NPX) values, while the x-axis shows the age in years. Correlations are estimated using the Spearman correlation coefficient. Each point is colored based on the WHO severity score, where blue dots indicate WHO score 4, while pink dots indicate WHO score 5.</a:t>
            </a:r>
            <a:endParaRPr lang="en-NL" sz="1800" dirty="0">
              <a:effectLst/>
              <a:latin typeface="Times New Roman" panose="02020603050405020304" pitchFamily="18" charset="0"/>
              <a:ea typeface="Times New Roman" panose="02020603050405020304" pitchFamily="18" charset="0"/>
              <a:cs typeface="Tunga" panose="020B0502040204020203" pitchFamily="34" charset="0"/>
            </a:endParaRPr>
          </a:p>
          <a:p>
            <a:endParaRPr lang="en-NL" dirty="0"/>
          </a:p>
        </p:txBody>
      </p:sp>
      <p:sp>
        <p:nvSpPr>
          <p:cNvPr id="4" name="Slide Number Placeholder 3"/>
          <p:cNvSpPr>
            <a:spLocks noGrp="1"/>
          </p:cNvSpPr>
          <p:nvPr>
            <p:ph type="sldNum" sz="quarter" idx="5"/>
          </p:nvPr>
        </p:nvSpPr>
        <p:spPr/>
        <p:txBody>
          <a:bodyPr/>
          <a:lstStyle/>
          <a:p>
            <a:fld id="{070FA06D-7B94-4E97-BFF6-4121F7859956}" type="slidenum">
              <a:rPr lang="en-NL" smtClean="0"/>
              <a:t>1</a:t>
            </a:fld>
            <a:endParaRPr lang="en-NL"/>
          </a:p>
        </p:txBody>
      </p:sp>
    </p:spTree>
    <p:extLst>
      <p:ext uri="{BB962C8B-B14F-4D97-AF65-F5344CB8AC3E}">
        <p14:creationId xmlns:p14="http://schemas.microsoft.com/office/powerpoint/2010/main" val="1841829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Times New Roman" panose="02020603050405020304" pitchFamily="18" charset="0"/>
                <a:ea typeface="Times New Roman" panose="02020603050405020304" pitchFamily="18" charset="0"/>
                <a:cs typeface="Tunga" panose="020B0502040204020203" pitchFamily="34" charset="0"/>
              </a:rPr>
              <a:t>Additional figure 2: </a:t>
            </a:r>
            <a:r>
              <a:rPr lang="en-US" sz="1800" b="1" dirty="0">
                <a:solidFill>
                  <a:srgbClr val="212121"/>
                </a:solidFill>
                <a:effectLst/>
                <a:latin typeface="Times New Roman" panose="02020603050405020304" pitchFamily="18" charset="0"/>
                <a:ea typeface="Times New Roman" panose="02020603050405020304" pitchFamily="18" charset="0"/>
                <a:cs typeface="Calibri" panose="020F0502020204030204" pitchFamily="34" charset="0"/>
              </a:rPr>
              <a:t>Heatmap with all DE proteins associated with severity (SAVE)</a:t>
            </a:r>
            <a:br>
              <a:rPr lang="en-US" sz="1800" dirty="0">
                <a:effectLst/>
                <a:latin typeface="Times New Roman" panose="02020603050405020304" pitchFamily="18" charset="0"/>
                <a:ea typeface="Times New Roman" panose="02020603050405020304" pitchFamily="18" charset="0"/>
                <a:cs typeface="Tunga" panose="020B0502040204020203" pitchFamily="34" charset="0"/>
              </a:rPr>
            </a:br>
            <a:r>
              <a:rPr lang="en-US"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Heatmap visualizing proteins associated with severity. We selected all proteins that were found to be significantly associated with severity after multiple testing correction.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adjusted p-value &lt; 0.05</a:t>
            </a:r>
            <a:r>
              <a:rPr lang="en-US"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Hierarchical clustering is performed on both rows and columns. Each row represents a protein, whereas individuals are the columns. Proteins and individuals are both ordered by. Column annotation shows the WHO score for each individual.</a:t>
            </a:r>
            <a:endParaRPr lang="en-NL" sz="1800" dirty="0">
              <a:effectLst/>
              <a:latin typeface="Times New Roman" panose="02020603050405020304" pitchFamily="18" charset="0"/>
              <a:ea typeface="Times New Roman" panose="02020603050405020304" pitchFamily="18" charset="0"/>
              <a:cs typeface="Tunga" panose="020B0502040204020203" pitchFamily="34" charset="0"/>
            </a:endParaRPr>
          </a:p>
        </p:txBody>
      </p:sp>
      <p:sp>
        <p:nvSpPr>
          <p:cNvPr id="4" name="Slide Number Placeholder 3"/>
          <p:cNvSpPr>
            <a:spLocks noGrp="1"/>
          </p:cNvSpPr>
          <p:nvPr>
            <p:ph type="sldNum" sz="quarter" idx="5"/>
          </p:nvPr>
        </p:nvSpPr>
        <p:spPr/>
        <p:txBody>
          <a:bodyPr/>
          <a:lstStyle/>
          <a:p>
            <a:fld id="{070FA06D-7B94-4E97-BFF6-4121F7859956}" type="slidenum">
              <a:rPr lang="en-NL" smtClean="0"/>
              <a:t>2</a:t>
            </a:fld>
            <a:endParaRPr lang="en-NL"/>
          </a:p>
        </p:txBody>
      </p:sp>
    </p:spTree>
    <p:extLst>
      <p:ext uri="{BB962C8B-B14F-4D97-AF65-F5344CB8AC3E}">
        <p14:creationId xmlns:p14="http://schemas.microsoft.com/office/powerpoint/2010/main" val="12950995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Times New Roman" panose="02020603050405020304" pitchFamily="18" charset="0"/>
                <a:ea typeface="Times New Roman" panose="02020603050405020304" pitchFamily="18" charset="0"/>
                <a:cs typeface="Tunga" panose="020B0502040204020203" pitchFamily="34" charset="0"/>
              </a:rPr>
              <a:t>Additional figure 3: </a:t>
            </a:r>
            <a:r>
              <a:rPr lang="en-US" sz="1800" b="1" dirty="0">
                <a:solidFill>
                  <a:srgbClr val="212121"/>
                </a:solidFill>
                <a:effectLst/>
                <a:latin typeface="Times New Roman" panose="02020603050405020304" pitchFamily="18" charset="0"/>
                <a:ea typeface="Times New Roman" panose="02020603050405020304" pitchFamily="18" charset="0"/>
                <a:cs typeface="Calibri" panose="020F0502020204030204" pitchFamily="34" charset="0"/>
              </a:rPr>
              <a:t>Heatmap with all DE proteins associated with severity (MGH)</a:t>
            </a:r>
            <a:br>
              <a:rPr lang="en-US" sz="1800" dirty="0">
                <a:effectLst/>
                <a:latin typeface="Times New Roman" panose="02020603050405020304" pitchFamily="18" charset="0"/>
                <a:ea typeface="Times New Roman" panose="02020603050405020304" pitchFamily="18" charset="0"/>
                <a:cs typeface="Tunga" panose="020B0502040204020203" pitchFamily="34" charset="0"/>
              </a:rPr>
            </a:br>
            <a:r>
              <a:rPr lang="en-US"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Heatmap visualizing proteins associated with severity. We selected the same 97 proteins that were found to be significantly associated with severity in the SAVE cohort. Hierarchical clustering is performed on both rows and columns. Each row represents a protein, whereas individuals are the columns. Proteins and individuals are both ordered by. Annotation shows the WHO score for each individual.</a:t>
            </a:r>
            <a:endParaRPr lang="en-NL" sz="1800" dirty="0">
              <a:effectLst/>
              <a:latin typeface="Times New Roman" panose="02020603050405020304" pitchFamily="18" charset="0"/>
              <a:ea typeface="Times New Roman" panose="02020603050405020304" pitchFamily="18" charset="0"/>
              <a:cs typeface="Tunga" panose="020B0502040204020203" pitchFamily="34" charset="0"/>
            </a:endParaRPr>
          </a:p>
          <a:p>
            <a:endParaRPr lang="en-NL" dirty="0"/>
          </a:p>
        </p:txBody>
      </p:sp>
      <p:sp>
        <p:nvSpPr>
          <p:cNvPr id="4" name="Slide Number Placeholder 3"/>
          <p:cNvSpPr>
            <a:spLocks noGrp="1"/>
          </p:cNvSpPr>
          <p:nvPr>
            <p:ph type="sldNum" sz="quarter" idx="5"/>
          </p:nvPr>
        </p:nvSpPr>
        <p:spPr/>
        <p:txBody>
          <a:bodyPr/>
          <a:lstStyle/>
          <a:p>
            <a:fld id="{070FA06D-7B94-4E97-BFF6-4121F7859956}" type="slidenum">
              <a:rPr lang="en-NL" smtClean="0"/>
              <a:t>3</a:t>
            </a:fld>
            <a:endParaRPr lang="en-NL"/>
          </a:p>
        </p:txBody>
      </p:sp>
    </p:spTree>
    <p:extLst>
      <p:ext uri="{BB962C8B-B14F-4D97-AF65-F5344CB8AC3E}">
        <p14:creationId xmlns:p14="http://schemas.microsoft.com/office/powerpoint/2010/main" val="27513759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Times New Roman" panose="02020603050405020304" pitchFamily="18" charset="0"/>
                <a:ea typeface="Times New Roman" panose="02020603050405020304" pitchFamily="18" charset="0"/>
                <a:cs typeface="Tunga" panose="020B0502040204020203" pitchFamily="34" charset="0"/>
              </a:rPr>
              <a:t>Additional figure 4: </a:t>
            </a:r>
            <a:r>
              <a:rPr lang="en-US" sz="1800" b="1" dirty="0">
                <a:solidFill>
                  <a:srgbClr val="212121"/>
                </a:solidFill>
                <a:effectLst/>
                <a:latin typeface="Times New Roman" panose="02020603050405020304" pitchFamily="18" charset="0"/>
                <a:ea typeface="Times New Roman" panose="02020603050405020304" pitchFamily="18" charset="0"/>
                <a:cs typeface="Calibri" panose="020F0502020204030204" pitchFamily="34" charset="0"/>
              </a:rPr>
              <a:t>Visualization of DEP by </a:t>
            </a:r>
            <a:r>
              <a:rPr lang="en-US" sz="1800" b="1" dirty="0" err="1">
                <a:solidFill>
                  <a:srgbClr val="212121"/>
                </a:solidFill>
                <a:effectLst/>
                <a:latin typeface="Times New Roman" panose="02020603050405020304" pitchFamily="18" charset="0"/>
                <a:ea typeface="Times New Roman" panose="02020603050405020304" pitchFamily="18" charset="0"/>
                <a:cs typeface="Calibri" panose="020F0502020204030204" pitchFamily="34" charset="0"/>
              </a:rPr>
              <a:t>Olink</a:t>
            </a:r>
            <a:r>
              <a:rPr lang="en-US" sz="1800" b="1" dirty="0">
                <a:solidFill>
                  <a:srgbClr val="212121"/>
                </a:solidFill>
                <a:effectLst/>
                <a:latin typeface="Times New Roman" panose="02020603050405020304" pitchFamily="18" charset="0"/>
                <a:ea typeface="Times New Roman" panose="02020603050405020304" pitchFamily="18" charset="0"/>
                <a:cs typeface="Calibri" panose="020F0502020204030204" pitchFamily="34" charset="0"/>
              </a:rPr>
              <a:t> panel </a:t>
            </a:r>
            <a:br>
              <a:rPr lang="en-US" sz="1800" dirty="0">
                <a:effectLst/>
                <a:latin typeface="Times New Roman" panose="02020603050405020304" pitchFamily="18" charset="0"/>
                <a:ea typeface="Times New Roman" panose="02020603050405020304" pitchFamily="18" charset="0"/>
                <a:cs typeface="Tunga" panose="020B0502040204020203" pitchFamily="34" charset="0"/>
              </a:rPr>
            </a:br>
            <a:r>
              <a:rPr lang="en-US"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Donut plot visualizing the distribution of differentially expressed proteins among the different </a:t>
            </a:r>
            <a:r>
              <a:rPr lang="en-US"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Olink</a:t>
            </a:r>
            <a:r>
              <a:rPr lang="en-US"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panels. (red = Oncology, blue=Cardiometabolic, green= Neurology, orange=inflammation)</a:t>
            </a:r>
            <a:endParaRPr lang="en-NL" sz="1800" dirty="0">
              <a:effectLst/>
              <a:latin typeface="Times New Roman" panose="02020603050405020304" pitchFamily="18" charset="0"/>
              <a:ea typeface="Times New Roman" panose="02020603050405020304" pitchFamily="18" charset="0"/>
              <a:cs typeface="Tunga" panose="020B0502040204020203" pitchFamily="34" charset="0"/>
            </a:endParaRPr>
          </a:p>
          <a:p>
            <a:endParaRPr lang="en-NL" dirty="0"/>
          </a:p>
        </p:txBody>
      </p:sp>
      <p:sp>
        <p:nvSpPr>
          <p:cNvPr id="4" name="Slide Number Placeholder 3"/>
          <p:cNvSpPr>
            <a:spLocks noGrp="1"/>
          </p:cNvSpPr>
          <p:nvPr>
            <p:ph type="sldNum" sz="quarter" idx="5"/>
          </p:nvPr>
        </p:nvSpPr>
        <p:spPr/>
        <p:txBody>
          <a:bodyPr/>
          <a:lstStyle/>
          <a:p>
            <a:fld id="{070FA06D-7B94-4E97-BFF6-4121F7859956}" type="slidenum">
              <a:rPr lang="en-NL" smtClean="0"/>
              <a:t>4</a:t>
            </a:fld>
            <a:endParaRPr lang="en-NL"/>
          </a:p>
        </p:txBody>
      </p:sp>
    </p:spTree>
    <p:extLst>
      <p:ext uri="{BB962C8B-B14F-4D97-AF65-F5344CB8AC3E}">
        <p14:creationId xmlns:p14="http://schemas.microsoft.com/office/powerpoint/2010/main" val="8829504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Times New Roman" panose="02020603050405020304" pitchFamily="18" charset="0"/>
                <a:ea typeface="Times New Roman" panose="02020603050405020304" pitchFamily="18" charset="0"/>
                <a:cs typeface="Tunga" panose="020B0502040204020203" pitchFamily="34" charset="0"/>
              </a:rPr>
              <a:t>Additional table 1: Summary of the c</a:t>
            </a:r>
            <a:r>
              <a:rPr lang="en-GB" sz="1800" b="1" dirty="0" err="1">
                <a:solidFill>
                  <a:srgbClr val="212121"/>
                </a:solidFill>
                <a:effectLst/>
                <a:latin typeface="Times New Roman" panose="02020603050405020304" pitchFamily="18" charset="0"/>
                <a:ea typeface="Times New Roman" panose="02020603050405020304" pitchFamily="18" charset="0"/>
                <a:cs typeface="Calibri" panose="020F0502020204030204" pitchFamily="34" charset="0"/>
              </a:rPr>
              <a:t>luster</a:t>
            </a:r>
            <a:r>
              <a:rPr lang="en-GB" sz="1800" b="1" dirty="0">
                <a:solidFill>
                  <a:srgbClr val="212121"/>
                </a:solidFill>
                <a:effectLst/>
                <a:latin typeface="Times New Roman" panose="02020603050405020304" pitchFamily="18" charset="0"/>
                <a:ea typeface="Times New Roman" panose="02020603050405020304" pitchFamily="18" charset="0"/>
                <a:cs typeface="Calibri" panose="020F0502020204030204" pitchFamily="34" charset="0"/>
              </a:rPr>
              <a:t> enrichment using clinical features (SAVE)</a:t>
            </a:r>
            <a:endParaRPr lang="en-NL" sz="1800" dirty="0">
              <a:effectLst/>
              <a:latin typeface="Times New Roman" panose="02020603050405020304" pitchFamily="18" charset="0"/>
              <a:ea typeface="Times New Roman" panose="02020603050405020304" pitchFamily="18" charset="0"/>
              <a:cs typeface="Tunga" panose="020B0502040204020203" pitchFamily="34" charset="0"/>
            </a:endParaRPr>
          </a:p>
          <a:p>
            <a:endParaRPr lang="en-NL" dirty="0"/>
          </a:p>
        </p:txBody>
      </p:sp>
      <p:sp>
        <p:nvSpPr>
          <p:cNvPr id="4" name="Slide Number Placeholder 3"/>
          <p:cNvSpPr>
            <a:spLocks noGrp="1"/>
          </p:cNvSpPr>
          <p:nvPr>
            <p:ph type="sldNum" sz="quarter" idx="5"/>
          </p:nvPr>
        </p:nvSpPr>
        <p:spPr/>
        <p:txBody>
          <a:bodyPr/>
          <a:lstStyle/>
          <a:p>
            <a:fld id="{070FA06D-7B94-4E97-BFF6-4121F7859956}" type="slidenum">
              <a:rPr lang="en-NL" smtClean="0"/>
              <a:t>5</a:t>
            </a:fld>
            <a:endParaRPr lang="en-NL"/>
          </a:p>
        </p:txBody>
      </p:sp>
    </p:spTree>
    <p:extLst>
      <p:ext uri="{BB962C8B-B14F-4D97-AF65-F5344CB8AC3E}">
        <p14:creationId xmlns:p14="http://schemas.microsoft.com/office/powerpoint/2010/main" val="84476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Times New Roman" panose="02020603050405020304" pitchFamily="18" charset="0"/>
                <a:ea typeface="Times New Roman" panose="02020603050405020304" pitchFamily="18" charset="0"/>
                <a:cs typeface="Tunga" panose="020B0502040204020203" pitchFamily="34" charset="0"/>
              </a:rPr>
              <a:t>Additional table 2: Summary of the c</a:t>
            </a:r>
            <a:r>
              <a:rPr lang="en-GB" sz="1800" b="1" dirty="0" err="1">
                <a:solidFill>
                  <a:srgbClr val="212121"/>
                </a:solidFill>
                <a:effectLst/>
                <a:latin typeface="Times New Roman" panose="02020603050405020304" pitchFamily="18" charset="0"/>
                <a:ea typeface="Times New Roman" panose="02020603050405020304" pitchFamily="18" charset="0"/>
                <a:cs typeface="Calibri" panose="020F0502020204030204" pitchFamily="34" charset="0"/>
              </a:rPr>
              <a:t>luster</a:t>
            </a:r>
            <a:r>
              <a:rPr lang="en-GB" sz="1800" b="1" dirty="0">
                <a:solidFill>
                  <a:srgbClr val="212121"/>
                </a:solidFill>
                <a:effectLst/>
                <a:latin typeface="Times New Roman" panose="02020603050405020304" pitchFamily="18" charset="0"/>
                <a:ea typeface="Times New Roman" panose="02020603050405020304" pitchFamily="18" charset="0"/>
                <a:cs typeface="Calibri" panose="020F0502020204030204" pitchFamily="34" charset="0"/>
              </a:rPr>
              <a:t> enrichment using clinical features (MGH)</a:t>
            </a:r>
            <a:endParaRPr lang="en-NL" sz="1800" dirty="0">
              <a:effectLst/>
              <a:latin typeface="Times New Roman" panose="02020603050405020304" pitchFamily="18" charset="0"/>
              <a:ea typeface="Times New Roman" panose="02020603050405020304" pitchFamily="18" charset="0"/>
              <a:cs typeface="Tunga" panose="020B0502040204020203" pitchFamily="34" charset="0"/>
            </a:endParaRPr>
          </a:p>
          <a:p>
            <a:endParaRPr lang="en-NL" dirty="0"/>
          </a:p>
        </p:txBody>
      </p:sp>
      <p:sp>
        <p:nvSpPr>
          <p:cNvPr id="4" name="Slide Number Placeholder 3"/>
          <p:cNvSpPr>
            <a:spLocks noGrp="1"/>
          </p:cNvSpPr>
          <p:nvPr>
            <p:ph type="sldNum" sz="quarter" idx="5"/>
          </p:nvPr>
        </p:nvSpPr>
        <p:spPr/>
        <p:txBody>
          <a:bodyPr/>
          <a:lstStyle/>
          <a:p>
            <a:fld id="{070FA06D-7B94-4E97-BFF6-4121F7859956}" type="slidenum">
              <a:rPr lang="en-NL" smtClean="0"/>
              <a:t>6</a:t>
            </a:fld>
            <a:endParaRPr lang="en-NL"/>
          </a:p>
        </p:txBody>
      </p:sp>
    </p:spTree>
    <p:extLst>
      <p:ext uri="{BB962C8B-B14F-4D97-AF65-F5344CB8AC3E}">
        <p14:creationId xmlns:p14="http://schemas.microsoft.com/office/powerpoint/2010/main" val="24090394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Times New Roman" panose="02020603050405020304" pitchFamily="18" charset="0"/>
                <a:ea typeface="Times New Roman" panose="02020603050405020304" pitchFamily="18" charset="0"/>
                <a:cs typeface="Tunga" panose="020B0502040204020203" pitchFamily="34" charset="0"/>
              </a:rPr>
              <a:t>Additional table 3: Pairwise cluster enrichment</a:t>
            </a:r>
            <a:r>
              <a:rPr lang="en-US" sz="1800" b="1" dirty="0">
                <a:solidFill>
                  <a:srgbClr val="212121"/>
                </a:solidFill>
                <a:effectLst/>
                <a:latin typeface="Times New Roman" panose="02020603050405020304" pitchFamily="18" charset="0"/>
                <a:ea typeface="Times New Roman" panose="02020603050405020304" pitchFamily="18" charset="0"/>
                <a:cs typeface="Calibri" panose="020F0502020204030204" pitchFamily="34" charset="0"/>
              </a:rPr>
              <a:t> </a:t>
            </a:r>
            <a:r>
              <a:rPr lang="en-GB" sz="1800" b="1" dirty="0">
                <a:solidFill>
                  <a:srgbClr val="212121"/>
                </a:solidFill>
                <a:effectLst/>
                <a:latin typeface="Times New Roman" panose="02020603050405020304" pitchFamily="18" charset="0"/>
                <a:ea typeface="Times New Roman" panose="02020603050405020304" pitchFamily="18" charset="0"/>
                <a:cs typeface="Calibri" panose="020F0502020204030204" pitchFamily="34" charset="0"/>
              </a:rPr>
              <a:t>using clinical features (MGH)</a:t>
            </a:r>
            <a:br>
              <a:rPr lang="en-US" sz="1800" dirty="0">
                <a:effectLst/>
                <a:latin typeface="Times New Roman" panose="02020603050405020304" pitchFamily="18" charset="0"/>
                <a:ea typeface="Times New Roman" panose="02020603050405020304" pitchFamily="18" charset="0"/>
                <a:cs typeface="Tunga" panose="020B0502040204020203" pitchFamily="34" charset="0"/>
              </a:rPr>
            </a:br>
            <a:endParaRPr lang="en-NL" sz="1800" dirty="0">
              <a:effectLst/>
              <a:latin typeface="Times New Roman" panose="02020603050405020304" pitchFamily="18" charset="0"/>
              <a:ea typeface="Times New Roman" panose="02020603050405020304" pitchFamily="18" charset="0"/>
              <a:cs typeface="Tunga" panose="020B0502040204020203" pitchFamily="34" charset="0"/>
            </a:endParaRPr>
          </a:p>
          <a:p>
            <a:endParaRPr lang="en-NL" dirty="0"/>
          </a:p>
        </p:txBody>
      </p:sp>
      <p:sp>
        <p:nvSpPr>
          <p:cNvPr id="4" name="Slide Number Placeholder 3"/>
          <p:cNvSpPr>
            <a:spLocks noGrp="1"/>
          </p:cNvSpPr>
          <p:nvPr>
            <p:ph type="sldNum" sz="quarter" idx="5"/>
          </p:nvPr>
        </p:nvSpPr>
        <p:spPr/>
        <p:txBody>
          <a:bodyPr/>
          <a:lstStyle/>
          <a:p>
            <a:fld id="{070FA06D-7B94-4E97-BFF6-4121F7859956}" type="slidenum">
              <a:rPr lang="en-NL" smtClean="0"/>
              <a:t>7</a:t>
            </a:fld>
            <a:endParaRPr lang="en-NL"/>
          </a:p>
        </p:txBody>
      </p:sp>
    </p:spTree>
    <p:extLst>
      <p:ext uri="{BB962C8B-B14F-4D97-AF65-F5344CB8AC3E}">
        <p14:creationId xmlns:p14="http://schemas.microsoft.com/office/powerpoint/2010/main" val="14171082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endParaRPr lang="de-DE"/>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de-DE"/>
          </a:p>
        </p:txBody>
      </p:sp>
      <p:sp>
        <p:nvSpPr>
          <p:cNvPr id="4" name="Tijdelijke aanduiding voor datum 3"/>
          <p:cNvSpPr>
            <a:spLocks noGrp="1"/>
          </p:cNvSpPr>
          <p:nvPr>
            <p:ph type="dt" sz="half" idx="10"/>
          </p:nvPr>
        </p:nvSpPr>
        <p:spPr/>
        <p:txBody>
          <a:bodyPr/>
          <a:lstStyle/>
          <a:p>
            <a:fld id="{CA953BDC-9EAE-49FE-9892-958C9F845175}" type="datetimeFigureOut">
              <a:rPr lang="de-DE" smtClean="0"/>
              <a:t>21.01.2023</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4249299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de-DE"/>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datum 3"/>
          <p:cNvSpPr>
            <a:spLocks noGrp="1"/>
          </p:cNvSpPr>
          <p:nvPr>
            <p:ph type="dt" sz="half" idx="10"/>
          </p:nvPr>
        </p:nvSpPr>
        <p:spPr/>
        <p:txBody>
          <a:bodyPr/>
          <a:lstStyle/>
          <a:p>
            <a:fld id="{CA953BDC-9EAE-49FE-9892-958C9F845175}" type="datetimeFigureOut">
              <a:rPr lang="de-DE" smtClean="0"/>
              <a:t>21.01.2023</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3885912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Klik om de stijl te bewerken</a:t>
            </a:r>
            <a:endParaRPr lang="de-DE"/>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CA953BDC-9EAE-49FE-9892-958C9F845175}" type="datetimeFigureOut">
              <a:rPr lang="de-DE" smtClean="0"/>
              <a:t>21.01.2023</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1843495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de-DE"/>
          </a:p>
        </p:txBody>
      </p:sp>
      <p:sp>
        <p:nvSpPr>
          <p:cNvPr id="3" name="Tijdelijke aanduiding voor inhoud 2"/>
          <p:cNvSpPr>
            <a:spLocks noGrp="1"/>
          </p:cNvSpPr>
          <p:nvPr>
            <p:ph sz="half" idx="1"/>
          </p:nvPr>
        </p:nvSpPr>
        <p:spPr>
          <a:xfrm>
            <a:off x="838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inhoud 3"/>
          <p:cNvSpPr>
            <a:spLocks noGrp="1"/>
          </p:cNvSpPr>
          <p:nvPr>
            <p:ph sz="half" idx="2"/>
          </p:nvPr>
        </p:nvSpPr>
        <p:spPr>
          <a:xfrm>
            <a:off x="6172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5" name="Tijdelijke aanduiding voor datum 4"/>
          <p:cNvSpPr>
            <a:spLocks noGrp="1"/>
          </p:cNvSpPr>
          <p:nvPr>
            <p:ph type="dt" sz="half" idx="10"/>
          </p:nvPr>
        </p:nvSpPr>
        <p:spPr/>
        <p:txBody>
          <a:bodyPr/>
          <a:lstStyle/>
          <a:p>
            <a:fld id="{CA953BDC-9EAE-49FE-9892-958C9F845175}" type="datetimeFigureOut">
              <a:rPr lang="de-DE" smtClean="0"/>
              <a:t>21.01.2023</a:t>
            </a:fld>
            <a:endParaRPr lang="de-DE"/>
          </a:p>
        </p:txBody>
      </p:sp>
      <p:sp>
        <p:nvSpPr>
          <p:cNvPr id="6" name="Tijdelijke aanduiding voor voettekst 5"/>
          <p:cNvSpPr>
            <a:spLocks noGrp="1"/>
          </p:cNvSpPr>
          <p:nvPr>
            <p:ph type="ftr" sz="quarter" idx="11"/>
          </p:nvPr>
        </p:nvSpPr>
        <p:spPr/>
        <p:txBody>
          <a:bodyPr/>
          <a:lstStyle/>
          <a:p>
            <a:endParaRPr lang="de-DE"/>
          </a:p>
        </p:txBody>
      </p:sp>
      <p:sp>
        <p:nvSpPr>
          <p:cNvPr id="7" name="Tijdelijke aanduiding voor dianummer 6"/>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957811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de stijl te bewerken</a:t>
            </a:r>
            <a:endParaRPr lang="de-DE"/>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7" name="Tijdelijke aanduiding voor datum 6"/>
          <p:cNvSpPr>
            <a:spLocks noGrp="1"/>
          </p:cNvSpPr>
          <p:nvPr>
            <p:ph type="dt" sz="half" idx="10"/>
          </p:nvPr>
        </p:nvSpPr>
        <p:spPr/>
        <p:txBody>
          <a:bodyPr/>
          <a:lstStyle/>
          <a:p>
            <a:fld id="{CA953BDC-9EAE-49FE-9892-958C9F845175}" type="datetimeFigureOut">
              <a:rPr lang="de-DE" smtClean="0"/>
              <a:t>21.01.2023</a:t>
            </a:fld>
            <a:endParaRPr lang="de-DE"/>
          </a:p>
        </p:txBody>
      </p:sp>
      <p:sp>
        <p:nvSpPr>
          <p:cNvPr id="8" name="Tijdelijke aanduiding voor voettekst 7"/>
          <p:cNvSpPr>
            <a:spLocks noGrp="1"/>
          </p:cNvSpPr>
          <p:nvPr>
            <p:ph type="ftr" sz="quarter" idx="11"/>
          </p:nvPr>
        </p:nvSpPr>
        <p:spPr/>
        <p:txBody>
          <a:bodyPr/>
          <a:lstStyle/>
          <a:p>
            <a:endParaRPr lang="de-DE"/>
          </a:p>
        </p:txBody>
      </p:sp>
      <p:sp>
        <p:nvSpPr>
          <p:cNvPr id="9" name="Tijdelijke aanduiding voor dianummer 8"/>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4148315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de-DE"/>
          </a:p>
        </p:txBody>
      </p:sp>
      <p:sp>
        <p:nvSpPr>
          <p:cNvPr id="3" name="Tijdelijke aanduiding voor datum 2"/>
          <p:cNvSpPr>
            <a:spLocks noGrp="1"/>
          </p:cNvSpPr>
          <p:nvPr>
            <p:ph type="dt" sz="half" idx="10"/>
          </p:nvPr>
        </p:nvSpPr>
        <p:spPr/>
        <p:txBody>
          <a:bodyPr/>
          <a:lstStyle/>
          <a:p>
            <a:fld id="{CA953BDC-9EAE-49FE-9892-958C9F845175}" type="datetimeFigureOut">
              <a:rPr lang="de-DE" smtClean="0"/>
              <a:t>21.01.2023</a:t>
            </a:fld>
            <a:endParaRPr lang="de-DE"/>
          </a:p>
        </p:txBody>
      </p:sp>
      <p:sp>
        <p:nvSpPr>
          <p:cNvPr id="4" name="Tijdelijke aanduiding voor voettekst 3"/>
          <p:cNvSpPr>
            <a:spLocks noGrp="1"/>
          </p:cNvSpPr>
          <p:nvPr>
            <p:ph type="ftr" sz="quarter" idx="11"/>
          </p:nvPr>
        </p:nvSpPr>
        <p:spPr/>
        <p:txBody>
          <a:bodyPr/>
          <a:lstStyle/>
          <a:p>
            <a:endParaRPr lang="de-DE"/>
          </a:p>
        </p:txBody>
      </p:sp>
      <p:sp>
        <p:nvSpPr>
          <p:cNvPr id="5" name="Tijdelijke aanduiding voor dianummer 4"/>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1937782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CA953BDC-9EAE-49FE-9892-958C9F845175}" type="datetimeFigureOut">
              <a:rPr lang="de-DE" smtClean="0"/>
              <a:t>21.01.2023</a:t>
            </a:fld>
            <a:endParaRPr lang="de-DE"/>
          </a:p>
        </p:txBody>
      </p:sp>
      <p:sp>
        <p:nvSpPr>
          <p:cNvPr id="3" name="Tijdelijke aanduiding voor voettekst 2"/>
          <p:cNvSpPr>
            <a:spLocks noGrp="1"/>
          </p:cNvSpPr>
          <p:nvPr>
            <p:ph type="ftr" sz="quarter" idx="11"/>
          </p:nvPr>
        </p:nvSpPr>
        <p:spPr/>
        <p:txBody>
          <a:bodyPr/>
          <a:lstStyle/>
          <a:p>
            <a:endParaRPr lang="de-DE"/>
          </a:p>
        </p:txBody>
      </p:sp>
      <p:sp>
        <p:nvSpPr>
          <p:cNvPr id="4" name="Tijdelijke aanduiding voor dianummer 3"/>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33496041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endParaRPr lang="de-DE"/>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CA953BDC-9EAE-49FE-9892-958C9F845175}" type="datetimeFigureOut">
              <a:rPr lang="de-DE" smtClean="0"/>
              <a:t>21.01.2023</a:t>
            </a:fld>
            <a:endParaRPr lang="de-DE"/>
          </a:p>
        </p:txBody>
      </p:sp>
      <p:sp>
        <p:nvSpPr>
          <p:cNvPr id="6" name="Tijdelijke aanduiding voor voettekst 5"/>
          <p:cNvSpPr>
            <a:spLocks noGrp="1"/>
          </p:cNvSpPr>
          <p:nvPr>
            <p:ph type="ftr" sz="quarter" idx="11"/>
          </p:nvPr>
        </p:nvSpPr>
        <p:spPr/>
        <p:txBody>
          <a:bodyPr/>
          <a:lstStyle/>
          <a:p>
            <a:endParaRPr lang="de-DE"/>
          </a:p>
        </p:txBody>
      </p:sp>
      <p:sp>
        <p:nvSpPr>
          <p:cNvPr id="7" name="Tijdelijke aanduiding voor dianummer 6"/>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2568389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endParaRPr lang="de-DE"/>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CA953BDC-9EAE-49FE-9892-958C9F845175}" type="datetimeFigureOut">
              <a:rPr lang="de-DE" smtClean="0"/>
              <a:t>21.01.2023</a:t>
            </a:fld>
            <a:endParaRPr lang="de-DE"/>
          </a:p>
        </p:txBody>
      </p:sp>
      <p:sp>
        <p:nvSpPr>
          <p:cNvPr id="6" name="Tijdelijke aanduiding voor voettekst 5"/>
          <p:cNvSpPr>
            <a:spLocks noGrp="1"/>
          </p:cNvSpPr>
          <p:nvPr>
            <p:ph type="ftr" sz="quarter" idx="11"/>
          </p:nvPr>
        </p:nvSpPr>
        <p:spPr/>
        <p:txBody>
          <a:bodyPr/>
          <a:lstStyle/>
          <a:p>
            <a:endParaRPr lang="de-DE"/>
          </a:p>
        </p:txBody>
      </p:sp>
      <p:sp>
        <p:nvSpPr>
          <p:cNvPr id="7" name="Tijdelijke aanduiding voor dianummer 6"/>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84292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de-DE"/>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datum 3"/>
          <p:cNvSpPr>
            <a:spLocks noGrp="1"/>
          </p:cNvSpPr>
          <p:nvPr>
            <p:ph type="dt" sz="half" idx="10"/>
          </p:nvPr>
        </p:nvSpPr>
        <p:spPr/>
        <p:txBody>
          <a:bodyPr/>
          <a:lstStyle/>
          <a:p>
            <a:fld id="{CA953BDC-9EAE-49FE-9892-958C9F845175}" type="datetimeFigureOut">
              <a:rPr lang="de-DE" smtClean="0"/>
              <a:t>21.01.2023</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515967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de stijl te bewerken</a:t>
            </a:r>
            <a:endParaRPr lang="de-DE"/>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datum 3"/>
          <p:cNvSpPr>
            <a:spLocks noGrp="1"/>
          </p:cNvSpPr>
          <p:nvPr>
            <p:ph type="dt" sz="half" idx="10"/>
          </p:nvPr>
        </p:nvSpPr>
        <p:spPr/>
        <p:txBody>
          <a:bodyPr/>
          <a:lstStyle/>
          <a:p>
            <a:fld id="{CA953BDC-9EAE-49FE-9892-958C9F845175}" type="datetimeFigureOut">
              <a:rPr lang="de-DE" smtClean="0"/>
              <a:t>21.01.2023</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3231119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de stijl te bewerken</a:t>
            </a:r>
            <a:endParaRPr lang="de-DE"/>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953BDC-9EAE-49FE-9892-958C9F845175}" type="datetimeFigureOut">
              <a:rPr lang="de-DE" smtClean="0"/>
              <a:t>21.01.2023</a:t>
            </a:fld>
            <a:endParaRPr lang="de-DE"/>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D814C8-F66B-4915-9FEC-D62A1DED085F}" type="slidenum">
              <a:rPr lang="de-DE" smtClean="0"/>
              <a:t>‹#›</a:t>
            </a:fld>
            <a:endParaRPr lang="de-DE"/>
          </a:p>
        </p:txBody>
      </p:sp>
    </p:spTree>
    <p:extLst>
      <p:ext uri="{BB962C8B-B14F-4D97-AF65-F5344CB8AC3E}">
        <p14:creationId xmlns:p14="http://schemas.microsoft.com/office/powerpoint/2010/main" val="1710546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4">
            <a:extLst>
              <a:ext uri="{FF2B5EF4-FFF2-40B4-BE49-F238E27FC236}">
                <a16:creationId xmlns:a16="http://schemas.microsoft.com/office/drawing/2014/main" id="{830892E7-5E27-418D-D3AF-D26CA873BD9B}"/>
              </a:ext>
            </a:extLst>
          </p:cNvPr>
          <p:cNvPicPr>
            <a:picLocks noGrp="1" noChangeAspect="1"/>
          </p:cNvPicPr>
          <p:nvPr>
            <p:ph idx="1"/>
          </p:nvPr>
        </p:nvPicPr>
        <p:blipFill>
          <a:blip r:embed="rId3"/>
          <a:stretch>
            <a:fillRect/>
          </a:stretch>
        </p:blipFill>
        <p:spPr>
          <a:xfrm>
            <a:off x="2053715" y="249356"/>
            <a:ext cx="8438030" cy="6025732"/>
          </a:xfrm>
        </p:spPr>
      </p:pic>
    </p:spTree>
    <p:extLst>
      <p:ext uri="{BB962C8B-B14F-4D97-AF65-F5344CB8AC3E}">
        <p14:creationId xmlns:p14="http://schemas.microsoft.com/office/powerpoint/2010/main" val="3249770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calendar&#10;&#10;Description automatically generated">
            <a:extLst>
              <a:ext uri="{FF2B5EF4-FFF2-40B4-BE49-F238E27FC236}">
                <a16:creationId xmlns:a16="http://schemas.microsoft.com/office/drawing/2014/main" id="{6F69C0DF-C549-A55C-9414-265BF0CE10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4248" y="520749"/>
            <a:ext cx="10863503" cy="5816501"/>
          </a:xfrm>
          <a:prstGeom prst="rect">
            <a:avLst/>
          </a:prstGeom>
        </p:spPr>
      </p:pic>
    </p:spTree>
    <p:extLst>
      <p:ext uri="{BB962C8B-B14F-4D97-AF65-F5344CB8AC3E}">
        <p14:creationId xmlns:p14="http://schemas.microsoft.com/office/powerpoint/2010/main" val="3242294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4">
            <a:extLst>
              <a:ext uri="{FF2B5EF4-FFF2-40B4-BE49-F238E27FC236}">
                <a16:creationId xmlns:a16="http://schemas.microsoft.com/office/drawing/2014/main" id="{14D459FF-BA35-9A7F-D0B7-BAE0DEC0F67A}"/>
              </a:ext>
            </a:extLst>
          </p:cNvPr>
          <p:cNvPicPr>
            <a:picLocks noGrp="1" noChangeAspect="1"/>
          </p:cNvPicPr>
          <p:nvPr>
            <p:ph idx="1"/>
          </p:nvPr>
        </p:nvPicPr>
        <p:blipFill>
          <a:blip r:embed="rId3"/>
          <a:stretch>
            <a:fillRect/>
          </a:stretch>
        </p:blipFill>
        <p:spPr>
          <a:xfrm>
            <a:off x="89995" y="727587"/>
            <a:ext cx="11991631" cy="5990797"/>
          </a:xfrm>
        </p:spPr>
      </p:pic>
    </p:spTree>
    <p:extLst>
      <p:ext uri="{BB962C8B-B14F-4D97-AF65-F5344CB8AC3E}">
        <p14:creationId xmlns:p14="http://schemas.microsoft.com/office/powerpoint/2010/main" val="596051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6">
            <a:extLst>
              <a:ext uri="{FF2B5EF4-FFF2-40B4-BE49-F238E27FC236}">
                <a16:creationId xmlns:a16="http://schemas.microsoft.com/office/drawing/2014/main" id="{88A1762D-44CC-69F1-269B-F78EC5D149EE}"/>
              </a:ext>
            </a:extLst>
          </p:cNvPr>
          <p:cNvPicPr>
            <a:picLocks noGrp="1" noChangeAspect="1"/>
          </p:cNvPicPr>
          <p:nvPr>
            <p:ph idx="1"/>
          </p:nvPr>
        </p:nvPicPr>
        <p:blipFill>
          <a:blip r:embed="rId3"/>
          <a:stretch>
            <a:fillRect/>
          </a:stretch>
        </p:blipFill>
        <p:spPr>
          <a:xfrm>
            <a:off x="1736809" y="548690"/>
            <a:ext cx="8718382" cy="5760619"/>
          </a:xfrm>
        </p:spPr>
      </p:pic>
    </p:spTree>
    <p:extLst>
      <p:ext uri="{BB962C8B-B14F-4D97-AF65-F5344CB8AC3E}">
        <p14:creationId xmlns:p14="http://schemas.microsoft.com/office/powerpoint/2010/main" val="3795180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ijdelijke aanduiding voor inhoud 4">
            <a:extLst>
              <a:ext uri="{FF2B5EF4-FFF2-40B4-BE49-F238E27FC236}">
                <a16:creationId xmlns:a16="http://schemas.microsoft.com/office/drawing/2014/main" id="{7CFE92C6-2CFF-E210-DF3A-05EDB8B3494F}"/>
              </a:ext>
            </a:extLst>
          </p:cNvPr>
          <p:cNvGraphicFramePr>
            <a:graphicFrameLocks noGrp="1"/>
          </p:cNvGraphicFramePr>
          <p:nvPr>
            <p:ph idx="1"/>
            <p:extLst>
              <p:ext uri="{D42A27DB-BD31-4B8C-83A1-F6EECF244321}">
                <p14:modId xmlns:p14="http://schemas.microsoft.com/office/powerpoint/2010/main" val="3913025348"/>
              </p:ext>
            </p:extLst>
          </p:nvPr>
        </p:nvGraphicFramePr>
        <p:xfrm>
          <a:off x="1954811" y="860050"/>
          <a:ext cx="9161980" cy="3962400"/>
        </p:xfrm>
        <a:graphic>
          <a:graphicData uri="http://schemas.openxmlformats.org/drawingml/2006/table">
            <a:tbl>
              <a:tblPr firstRow="1" bandRow="1">
                <a:tableStyleId>{5C22544A-7EE6-4342-B048-85BDC9FD1C3A}</a:tableStyleId>
              </a:tblPr>
              <a:tblGrid>
                <a:gridCol w="1832396">
                  <a:extLst>
                    <a:ext uri="{9D8B030D-6E8A-4147-A177-3AD203B41FA5}">
                      <a16:colId xmlns:a16="http://schemas.microsoft.com/office/drawing/2014/main" val="1118974878"/>
                    </a:ext>
                  </a:extLst>
                </a:gridCol>
                <a:gridCol w="1832396">
                  <a:extLst>
                    <a:ext uri="{9D8B030D-6E8A-4147-A177-3AD203B41FA5}">
                      <a16:colId xmlns:a16="http://schemas.microsoft.com/office/drawing/2014/main" val="869620982"/>
                    </a:ext>
                  </a:extLst>
                </a:gridCol>
                <a:gridCol w="1832396">
                  <a:extLst>
                    <a:ext uri="{9D8B030D-6E8A-4147-A177-3AD203B41FA5}">
                      <a16:colId xmlns:a16="http://schemas.microsoft.com/office/drawing/2014/main" val="2437912815"/>
                    </a:ext>
                  </a:extLst>
                </a:gridCol>
                <a:gridCol w="1832396">
                  <a:extLst>
                    <a:ext uri="{9D8B030D-6E8A-4147-A177-3AD203B41FA5}">
                      <a16:colId xmlns:a16="http://schemas.microsoft.com/office/drawing/2014/main" val="4253064493"/>
                    </a:ext>
                  </a:extLst>
                </a:gridCol>
                <a:gridCol w="1832396">
                  <a:extLst>
                    <a:ext uri="{9D8B030D-6E8A-4147-A177-3AD203B41FA5}">
                      <a16:colId xmlns:a16="http://schemas.microsoft.com/office/drawing/2014/main" val="3172877656"/>
                    </a:ext>
                  </a:extLst>
                </a:gridCol>
              </a:tblGrid>
              <a:tr h="249191">
                <a:tc>
                  <a:txBody>
                    <a:bodyPr/>
                    <a:lstStyle/>
                    <a:p>
                      <a:pPr marL="63500" marR="63500" rtl="0" fontAlgn="ctr">
                        <a:spcBef>
                          <a:spcPts val="200"/>
                        </a:spcBef>
                        <a:spcAft>
                          <a:spcPts val="200"/>
                        </a:spcAft>
                      </a:pPr>
                      <a:r>
                        <a:rPr lang="nl-NL" sz="1100" u="none" strike="noStrike" err="1">
                          <a:effectLst/>
                        </a:rPr>
                        <a:t>Characteristic</a:t>
                      </a:r>
                      <a:endParaRPr lang="nl-NL" err="1">
                        <a:effectLst/>
                      </a:endParaRPr>
                    </a:p>
                  </a:txBody>
                  <a:tcPr anchor="ctr"/>
                </a:tc>
                <a:tc>
                  <a:txBody>
                    <a:bodyPr/>
                    <a:lstStyle/>
                    <a:p>
                      <a:pPr marL="63500" marR="63500" algn="ctr" rtl="0" fontAlgn="ctr">
                        <a:spcBef>
                          <a:spcPts val="200"/>
                        </a:spcBef>
                        <a:spcAft>
                          <a:spcPts val="200"/>
                        </a:spcAft>
                      </a:pPr>
                      <a:r>
                        <a:rPr lang="nl-NL" sz="1100" u="none" strike="noStrike" dirty="0">
                          <a:effectLst/>
                        </a:rPr>
                        <a:t>Cluster 1, N = 35</a:t>
                      </a:r>
                      <a:r>
                        <a:rPr lang="nl-NL" sz="1100" u="none" strike="noStrike" baseline="30000" dirty="0">
                          <a:effectLst/>
                        </a:rPr>
                        <a:t>1</a:t>
                      </a:r>
                      <a:endParaRPr lang="nl-NL" dirty="0">
                        <a:effectLst/>
                      </a:endParaRPr>
                    </a:p>
                  </a:txBody>
                  <a:tcPr anchor="ctr"/>
                </a:tc>
                <a:tc>
                  <a:txBody>
                    <a:bodyPr/>
                    <a:lstStyle/>
                    <a:p>
                      <a:pPr marL="63500" marR="63500" algn="ctr" rtl="0" fontAlgn="ctr">
                        <a:spcBef>
                          <a:spcPts val="200"/>
                        </a:spcBef>
                        <a:spcAft>
                          <a:spcPts val="200"/>
                        </a:spcAft>
                      </a:pPr>
                      <a:r>
                        <a:rPr lang="nl-NL" sz="1100" u="none" strike="noStrike" dirty="0">
                          <a:effectLst/>
                        </a:rPr>
                        <a:t>Cluster 2, N = 73</a:t>
                      </a:r>
                      <a:r>
                        <a:rPr lang="nl-NL" sz="1100" u="none" strike="noStrike" baseline="30000" dirty="0">
                          <a:effectLst/>
                        </a:rPr>
                        <a:t>1</a:t>
                      </a:r>
                      <a:endParaRPr lang="nl-NL" dirty="0">
                        <a:effectLst/>
                      </a:endParaRPr>
                    </a:p>
                  </a:txBody>
                  <a:tcPr anchor="ctr"/>
                </a:tc>
                <a:tc>
                  <a:txBody>
                    <a:bodyPr/>
                    <a:lstStyle/>
                    <a:p>
                      <a:pPr marL="63500" marR="63500" algn="ctr" rtl="0" fontAlgn="ctr">
                        <a:spcBef>
                          <a:spcPts val="200"/>
                        </a:spcBef>
                        <a:spcAft>
                          <a:spcPts val="200"/>
                        </a:spcAft>
                      </a:pPr>
                      <a:r>
                        <a:rPr lang="nl-NL" sz="1100" u="none" strike="noStrike" dirty="0">
                          <a:effectLst/>
                        </a:rPr>
                        <a:t>Cluster 3, N = 45</a:t>
                      </a:r>
                      <a:r>
                        <a:rPr lang="nl-NL" sz="1100" u="none" strike="noStrike" baseline="30000" dirty="0">
                          <a:effectLst/>
                        </a:rPr>
                        <a:t>1</a:t>
                      </a:r>
                      <a:endParaRPr lang="nl-NL" dirty="0">
                        <a:effectLst/>
                      </a:endParaRPr>
                    </a:p>
                  </a:txBody>
                  <a:tcPr anchor="ctr"/>
                </a:tc>
                <a:tc>
                  <a:txBody>
                    <a:bodyPr/>
                    <a:lstStyle/>
                    <a:p>
                      <a:pPr marL="63500" marR="63500" algn="ctr" rtl="0" fontAlgn="ctr">
                        <a:spcBef>
                          <a:spcPts val="200"/>
                        </a:spcBef>
                        <a:spcAft>
                          <a:spcPts val="200"/>
                        </a:spcAft>
                      </a:pPr>
                      <a:r>
                        <a:rPr lang="nl-NL" sz="1100" u="none" strike="noStrike" dirty="0">
                          <a:effectLst/>
                        </a:rPr>
                        <a:t>p-value</a:t>
                      </a:r>
                      <a:r>
                        <a:rPr lang="nl-NL" sz="1100" u="none" strike="noStrike" baseline="30000" dirty="0">
                          <a:effectLst/>
                        </a:rPr>
                        <a:t>2</a:t>
                      </a:r>
                      <a:endParaRPr lang="nl-NL" dirty="0">
                        <a:effectLst/>
                      </a:endParaRPr>
                    </a:p>
                  </a:txBody>
                  <a:tcPr anchor="ctr"/>
                </a:tc>
                <a:extLst>
                  <a:ext uri="{0D108BD9-81ED-4DB2-BD59-A6C34878D82A}">
                    <a16:rowId xmlns:a16="http://schemas.microsoft.com/office/drawing/2014/main" val="3435450254"/>
                  </a:ext>
                </a:extLst>
              </a:tr>
              <a:tr h="231392">
                <a:tc>
                  <a:txBody>
                    <a:bodyPr/>
                    <a:lstStyle/>
                    <a:p>
                      <a:pPr marR="63500" rtl="0" fontAlgn="t">
                        <a:spcBef>
                          <a:spcPts val="500"/>
                        </a:spcBef>
                        <a:spcAft>
                          <a:spcPts val="500"/>
                        </a:spcAft>
                      </a:pPr>
                      <a:r>
                        <a:rPr lang="nl-NL" sz="1100" u="none" strike="noStrike" dirty="0">
                          <a:effectLst/>
                        </a:rPr>
                        <a:t>Age</a:t>
                      </a:r>
                      <a:endParaRPr lang="nl-NL" dirty="0">
                        <a:effectLst/>
                      </a:endParaRPr>
                    </a:p>
                  </a:txBody>
                  <a:tcPr/>
                </a:tc>
                <a:tc>
                  <a:txBody>
                    <a:bodyPr/>
                    <a:lstStyle/>
                    <a:p>
                      <a:pPr marL="63500" marR="63500" algn="ctr" rtl="0" fontAlgn="t">
                        <a:spcBef>
                          <a:spcPts val="500"/>
                        </a:spcBef>
                        <a:spcAft>
                          <a:spcPts val="500"/>
                        </a:spcAft>
                      </a:pPr>
                      <a:r>
                        <a:rPr lang="nl-NL" sz="1100" u="none" strike="noStrike" dirty="0">
                          <a:effectLst/>
                        </a:rPr>
                        <a:t>56 (46, 71)</a:t>
                      </a:r>
                      <a:endParaRPr lang="nl-NL" dirty="0">
                        <a:effectLst/>
                      </a:endParaRPr>
                    </a:p>
                  </a:txBody>
                  <a:tcPr/>
                </a:tc>
                <a:tc>
                  <a:txBody>
                    <a:bodyPr/>
                    <a:lstStyle/>
                    <a:p>
                      <a:pPr marL="63500" marR="63500" algn="ctr" rtl="0" fontAlgn="t">
                        <a:spcBef>
                          <a:spcPts val="500"/>
                        </a:spcBef>
                        <a:spcAft>
                          <a:spcPts val="500"/>
                        </a:spcAft>
                      </a:pPr>
                      <a:r>
                        <a:rPr lang="nl-NL" sz="1100" u="none" strike="noStrike" dirty="0">
                          <a:effectLst/>
                        </a:rPr>
                        <a:t>61 (52, 74)</a:t>
                      </a:r>
                      <a:endParaRPr lang="nl-NL" dirty="0">
                        <a:effectLst/>
                      </a:endParaRPr>
                    </a:p>
                  </a:txBody>
                  <a:tcPr/>
                </a:tc>
                <a:tc>
                  <a:txBody>
                    <a:bodyPr/>
                    <a:lstStyle/>
                    <a:p>
                      <a:pPr marL="63500" marR="63500" algn="ctr" rtl="0" fontAlgn="t">
                        <a:spcBef>
                          <a:spcPts val="500"/>
                        </a:spcBef>
                        <a:spcAft>
                          <a:spcPts val="500"/>
                        </a:spcAft>
                      </a:pPr>
                      <a:r>
                        <a:rPr lang="nl-NL" sz="1100" u="none" strike="noStrike" dirty="0">
                          <a:effectLst/>
                        </a:rPr>
                        <a:t>64 (52, 74)</a:t>
                      </a:r>
                      <a:endParaRPr lang="nl-NL" dirty="0">
                        <a:effectLst/>
                      </a:endParaRPr>
                    </a:p>
                  </a:txBody>
                  <a:tcPr/>
                </a:tc>
                <a:tc>
                  <a:txBody>
                    <a:bodyPr/>
                    <a:lstStyle/>
                    <a:p>
                      <a:pPr marL="63500" marR="63500" algn="ctr" rtl="0" fontAlgn="t">
                        <a:spcBef>
                          <a:spcPts val="500"/>
                        </a:spcBef>
                        <a:spcAft>
                          <a:spcPts val="500"/>
                        </a:spcAft>
                      </a:pPr>
                      <a:r>
                        <a:rPr lang="nl-NL" sz="1100" u="none" strike="noStrike" dirty="0">
                          <a:effectLst/>
                        </a:rPr>
                        <a:t>0.2</a:t>
                      </a:r>
                      <a:endParaRPr lang="nl-NL" dirty="0">
                        <a:effectLst/>
                      </a:endParaRPr>
                    </a:p>
                  </a:txBody>
                  <a:tcPr/>
                </a:tc>
                <a:extLst>
                  <a:ext uri="{0D108BD9-81ED-4DB2-BD59-A6C34878D82A}">
                    <a16:rowId xmlns:a16="http://schemas.microsoft.com/office/drawing/2014/main" val="263703091"/>
                  </a:ext>
                </a:extLst>
              </a:tr>
              <a:tr h="320388">
                <a:tc>
                  <a:txBody>
                    <a:bodyPr/>
                    <a:lstStyle/>
                    <a:p>
                      <a:pPr marR="63500" rtl="0" fontAlgn="t">
                        <a:spcBef>
                          <a:spcPts val="500"/>
                        </a:spcBef>
                        <a:spcAft>
                          <a:spcPts val="500"/>
                        </a:spcAft>
                      </a:pPr>
                      <a:r>
                        <a:rPr lang="nl-NL" sz="1100" u="none" strike="noStrike" err="1">
                          <a:effectLst/>
                        </a:rPr>
                        <a:t>Sex</a:t>
                      </a:r>
                      <a:endParaRPr lang="nl-NL" err="1">
                        <a:effectLst/>
                      </a:endParaRPr>
                    </a:p>
                  </a:txBody>
                  <a:tcPr/>
                </a:tc>
                <a:tc>
                  <a:txBody>
                    <a:bodyPr/>
                    <a:lstStyle/>
                    <a:p>
                      <a:pPr fontAlgn="t"/>
                      <a:endParaRPr lang="nl-NL">
                        <a:effectLst/>
                      </a:endParaRPr>
                    </a:p>
                  </a:txBody>
                  <a:tcPr/>
                </a:tc>
                <a:tc>
                  <a:txBody>
                    <a:bodyPr/>
                    <a:lstStyle/>
                    <a:p>
                      <a:pPr fontAlgn="t"/>
                      <a:endParaRPr lang="nl-NL">
                        <a:effectLst/>
                      </a:endParaRPr>
                    </a:p>
                  </a:txBody>
                  <a:tcPr/>
                </a:tc>
                <a:tc>
                  <a:txBody>
                    <a:bodyPr/>
                    <a:lstStyle/>
                    <a:p>
                      <a:pPr fontAlgn="t"/>
                      <a:endParaRPr lang="nl-NL">
                        <a:effectLst/>
                      </a:endParaRPr>
                    </a:p>
                  </a:txBody>
                  <a:tcPr/>
                </a:tc>
                <a:tc>
                  <a:txBody>
                    <a:bodyPr/>
                    <a:lstStyle/>
                    <a:p>
                      <a:pPr marL="63500" marR="63500" algn="ctr" rtl="0" fontAlgn="t">
                        <a:spcBef>
                          <a:spcPts val="500"/>
                        </a:spcBef>
                        <a:spcAft>
                          <a:spcPts val="500"/>
                        </a:spcAft>
                      </a:pPr>
                      <a:r>
                        <a:rPr lang="nl-NL" sz="1100" u="none" strike="noStrike" dirty="0">
                          <a:effectLst/>
                        </a:rPr>
                        <a:t>0.4</a:t>
                      </a:r>
                      <a:endParaRPr lang="nl-NL" dirty="0">
                        <a:effectLst/>
                      </a:endParaRPr>
                    </a:p>
                  </a:txBody>
                  <a:tcPr/>
                </a:tc>
                <a:extLst>
                  <a:ext uri="{0D108BD9-81ED-4DB2-BD59-A6C34878D82A}">
                    <a16:rowId xmlns:a16="http://schemas.microsoft.com/office/drawing/2014/main" val="1819645020"/>
                  </a:ext>
                </a:extLst>
              </a:tr>
              <a:tr h="320388">
                <a:tc>
                  <a:txBody>
                    <a:bodyPr/>
                    <a:lstStyle/>
                    <a:p>
                      <a:pPr marL="190500" marR="63500" rtl="0" fontAlgn="t">
                        <a:spcBef>
                          <a:spcPts val="500"/>
                        </a:spcBef>
                        <a:spcAft>
                          <a:spcPts val="500"/>
                        </a:spcAft>
                      </a:pPr>
                      <a:r>
                        <a:rPr lang="nl-NL" sz="1100" u="none" strike="noStrike" err="1">
                          <a:effectLst/>
                        </a:rPr>
                        <a:t>Female</a:t>
                      </a:r>
                      <a:endParaRPr lang="nl-NL" err="1">
                        <a:effectLst/>
                      </a:endParaRPr>
                    </a:p>
                  </a:txBody>
                  <a:tcPr/>
                </a:tc>
                <a:tc>
                  <a:txBody>
                    <a:bodyPr/>
                    <a:lstStyle/>
                    <a:p>
                      <a:pPr marL="63500" marR="63500" algn="ctr" rtl="0" fontAlgn="t">
                        <a:spcBef>
                          <a:spcPts val="500"/>
                        </a:spcBef>
                        <a:spcAft>
                          <a:spcPts val="500"/>
                        </a:spcAft>
                      </a:pPr>
                      <a:r>
                        <a:rPr lang="nl-NL" sz="1100" u="none" strike="noStrike" dirty="0">
                          <a:effectLst/>
                        </a:rPr>
                        <a:t>16 (46%)</a:t>
                      </a:r>
                      <a:endParaRPr lang="nl-NL" dirty="0">
                        <a:effectLst/>
                      </a:endParaRPr>
                    </a:p>
                  </a:txBody>
                  <a:tcPr/>
                </a:tc>
                <a:tc>
                  <a:txBody>
                    <a:bodyPr/>
                    <a:lstStyle/>
                    <a:p>
                      <a:pPr marL="63500" marR="63500" algn="ctr" rtl="0" fontAlgn="t">
                        <a:spcBef>
                          <a:spcPts val="500"/>
                        </a:spcBef>
                        <a:spcAft>
                          <a:spcPts val="500"/>
                        </a:spcAft>
                      </a:pPr>
                      <a:r>
                        <a:rPr lang="nl-NL" sz="1100" u="none" strike="noStrike" dirty="0">
                          <a:effectLst/>
                        </a:rPr>
                        <a:t>25 (34%)</a:t>
                      </a:r>
                      <a:endParaRPr lang="nl-NL" dirty="0">
                        <a:effectLst/>
                      </a:endParaRPr>
                    </a:p>
                  </a:txBody>
                  <a:tcPr/>
                </a:tc>
                <a:tc>
                  <a:txBody>
                    <a:bodyPr/>
                    <a:lstStyle/>
                    <a:p>
                      <a:pPr marL="63500" marR="63500" algn="ctr" rtl="0" fontAlgn="t">
                        <a:spcBef>
                          <a:spcPts val="500"/>
                        </a:spcBef>
                        <a:spcAft>
                          <a:spcPts val="500"/>
                        </a:spcAft>
                      </a:pPr>
                      <a:r>
                        <a:rPr lang="nl-NL" sz="1100" u="none" strike="noStrike" dirty="0">
                          <a:effectLst/>
                        </a:rPr>
                        <a:t>14 (31%)</a:t>
                      </a:r>
                      <a:endParaRPr lang="nl-NL" dirty="0">
                        <a:effectLst/>
                      </a:endParaRPr>
                    </a:p>
                  </a:txBody>
                  <a:tcPr/>
                </a:tc>
                <a:tc>
                  <a:txBody>
                    <a:bodyPr/>
                    <a:lstStyle/>
                    <a:p>
                      <a:pPr fontAlgn="t"/>
                      <a:endParaRPr lang="nl-NL">
                        <a:effectLst/>
                      </a:endParaRPr>
                    </a:p>
                  </a:txBody>
                  <a:tcPr/>
                </a:tc>
                <a:extLst>
                  <a:ext uri="{0D108BD9-81ED-4DB2-BD59-A6C34878D82A}">
                    <a16:rowId xmlns:a16="http://schemas.microsoft.com/office/drawing/2014/main" val="3329576542"/>
                  </a:ext>
                </a:extLst>
              </a:tr>
              <a:tr h="320388">
                <a:tc>
                  <a:txBody>
                    <a:bodyPr/>
                    <a:lstStyle/>
                    <a:p>
                      <a:pPr marL="190500" marR="63500" rtl="0" fontAlgn="t">
                        <a:spcBef>
                          <a:spcPts val="500"/>
                        </a:spcBef>
                        <a:spcAft>
                          <a:spcPts val="500"/>
                        </a:spcAft>
                      </a:pPr>
                      <a:r>
                        <a:rPr lang="nl-NL" sz="1100" u="none" strike="noStrike" dirty="0">
                          <a:effectLst/>
                        </a:rPr>
                        <a:t>Male</a:t>
                      </a:r>
                      <a:endParaRPr lang="nl-NL" dirty="0">
                        <a:effectLst/>
                      </a:endParaRPr>
                    </a:p>
                  </a:txBody>
                  <a:tcPr/>
                </a:tc>
                <a:tc>
                  <a:txBody>
                    <a:bodyPr/>
                    <a:lstStyle/>
                    <a:p>
                      <a:pPr marL="63500" marR="63500" algn="ctr" rtl="0" fontAlgn="t">
                        <a:spcBef>
                          <a:spcPts val="500"/>
                        </a:spcBef>
                        <a:spcAft>
                          <a:spcPts val="500"/>
                        </a:spcAft>
                      </a:pPr>
                      <a:r>
                        <a:rPr lang="nl-NL" sz="1100" u="none" strike="noStrike" dirty="0">
                          <a:effectLst/>
                        </a:rPr>
                        <a:t>19 (54%)</a:t>
                      </a:r>
                      <a:endParaRPr lang="nl-NL" dirty="0">
                        <a:effectLst/>
                      </a:endParaRPr>
                    </a:p>
                  </a:txBody>
                  <a:tcPr/>
                </a:tc>
                <a:tc>
                  <a:txBody>
                    <a:bodyPr/>
                    <a:lstStyle/>
                    <a:p>
                      <a:pPr marL="63500" marR="63500" algn="ctr" rtl="0" fontAlgn="t">
                        <a:spcBef>
                          <a:spcPts val="500"/>
                        </a:spcBef>
                        <a:spcAft>
                          <a:spcPts val="500"/>
                        </a:spcAft>
                      </a:pPr>
                      <a:r>
                        <a:rPr lang="nl-NL" sz="1100" u="none" strike="noStrike" dirty="0">
                          <a:effectLst/>
                        </a:rPr>
                        <a:t>48 (66%)</a:t>
                      </a:r>
                      <a:endParaRPr lang="nl-NL" dirty="0">
                        <a:effectLst/>
                      </a:endParaRPr>
                    </a:p>
                  </a:txBody>
                  <a:tcPr/>
                </a:tc>
                <a:tc>
                  <a:txBody>
                    <a:bodyPr/>
                    <a:lstStyle/>
                    <a:p>
                      <a:pPr marL="63500" marR="63500" algn="ctr" rtl="0" fontAlgn="t">
                        <a:spcBef>
                          <a:spcPts val="500"/>
                        </a:spcBef>
                        <a:spcAft>
                          <a:spcPts val="500"/>
                        </a:spcAft>
                      </a:pPr>
                      <a:r>
                        <a:rPr lang="nl-NL" sz="1100" u="none" strike="noStrike" dirty="0">
                          <a:effectLst/>
                        </a:rPr>
                        <a:t>31 (69%)</a:t>
                      </a:r>
                      <a:endParaRPr lang="nl-NL" dirty="0">
                        <a:effectLst/>
                      </a:endParaRPr>
                    </a:p>
                  </a:txBody>
                  <a:tcPr/>
                </a:tc>
                <a:tc>
                  <a:txBody>
                    <a:bodyPr/>
                    <a:lstStyle/>
                    <a:p>
                      <a:pPr fontAlgn="t"/>
                      <a:endParaRPr lang="nl-NL">
                        <a:effectLst/>
                      </a:endParaRPr>
                    </a:p>
                  </a:txBody>
                  <a:tcPr/>
                </a:tc>
                <a:extLst>
                  <a:ext uri="{0D108BD9-81ED-4DB2-BD59-A6C34878D82A}">
                    <a16:rowId xmlns:a16="http://schemas.microsoft.com/office/drawing/2014/main" val="1304123794"/>
                  </a:ext>
                </a:extLst>
              </a:tr>
              <a:tr h="231392">
                <a:tc>
                  <a:txBody>
                    <a:bodyPr/>
                    <a:lstStyle/>
                    <a:p>
                      <a:pPr marR="63500" rtl="0" fontAlgn="t">
                        <a:spcBef>
                          <a:spcPts val="500"/>
                        </a:spcBef>
                        <a:spcAft>
                          <a:spcPts val="500"/>
                        </a:spcAft>
                      </a:pPr>
                      <a:r>
                        <a:rPr lang="nl-NL" sz="1100" u="none" strike="noStrike" err="1">
                          <a:effectLst/>
                        </a:rPr>
                        <a:t>suPAR</a:t>
                      </a:r>
                      <a:endParaRPr lang="nl-NL" err="1">
                        <a:effectLst/>
                      </a:endParaRPr>
                    </a:p>
                  </a:txBody>
                  <a:tcPr/>
                </a:tc>
                <a:tc>
                  <a:txBody>
                    <a:bodyPr/>
                    <a:lstStyle/>
                    <a:p>
                      <a:pPr marL="63500" marR="63500" algn="ctr" rtl="0" fontAlgn="t">
                        <a:spcBef>
                          <a:spcPts val="500"/>
                        </a:spcBef>
                        <a:spcAft>
                          <a:spcPts val="500"/>
                        </a:spcAft>
                      </a:pPr>
                      <a:r>
                        <a:rPr lang="nl-NL" sz="1100" u="none" strike="noStrike" dirty="0">
                          <a:effectLst/>
                        </a:rPr>
                        <a:t>8.20 (6.70, 11.15)</a:t>
                      </a:r>
                      <a:endParaRPr lang="nl-NL" dirty="0">
                        <a:effectLst/>
                      </a:endParaRPr>
                    </a:p>
                  </a:txBody>
                  <a:tcPr/>
                </a:tc>
                <a:tc>
                  <a:txBody>
                    <a:bodyPr/>
                    <a:lstStyle/>
                    <a:p>
                      <a:pPr marL="63500" marR="63500" algn="ctr" rtl="0" fontAlgn="t">
                        <a:spcBef>
                          <a:spcPts val="500"/>
                        </a:spcBef>
                        <a:spcAft>
                          <a:spcPts val="500"/>
                        </a:spcAft>
                      </a:pPr>
                      <a:r>
                        <a:rPr lang="nl-NL" sz="1100" u="none" strike="noStrike" dirty="0">
                          <a:effectLst/>
                        </a:rPr>
                        <a:t>9.50 (7.75, 11.30)</a:t>
                      </a:r>
                      <a:endParaRPr lang="nl-NL" dirty="0">
                        <a:effectLst/>
                      </a:endParaRPr>
                    </a:p>
                  </a:txBody>
                  <a:tcPr/>
                </a:tc>
                <a:tc>
                  <a:txBody>
                    <a:bodyPr/>
                    <a:lstStyle/>
                    <a:p>
                      <a:pPr marL="63500" marR="63500" algn="ctr" rtl="0" fontAlgn="t">
                        <a:spcBef>
                          <a:spcPts val="500"/>
                        </a:spcBef>
                        <a:spcAft>
                          <a:spcPts val="500"/>
                        </a:spcAft>
                      </a:pPr>
                      <a:r>
                        <a:rPr lang="nl-NL" sz="1100" u="none" strike="noStrike" dirty="0">
                          <a:effectLst/>
                        </a:rPr>
                        <a:t>10.30 (9.00, 12.70)</a:t>
                      </a:r>
                      <a:endParaRPr lang="nl-NL" dirty="0">
                        <a:effectLst/>
                      </a:endParaRPr>
                    </a:p>
                  </a:txBody>
                  <a:tcPr/>
                </a:tc>
                <a:tc>
                  <a:txBody>
                    <a:bodyPr/>
                    <a:lstStyle/>
                    <a:p>
                      <a:pPr marL="63500" marR="63500" algn="ctr" rtl="0" fontAlgn="t">
                        <a:spcBef>
                          <a:spcPts val="500"/>
                        </a:spcBef>
                        <a:spcAft>
                          <a:spcPts val="500"/>
                        </a:spcAft>
                      </a:pPr>
                      <a:r>
                        <a:rPr lang="nl-NL" sz="1100" u="none" strike="noStrike" dirty="0">
                          <a:effectLst/>
                        </a:rPr>
                        <a:t>0.006</a:t>
                      </a:r>
                      <a:endParaRPr lang="nl-NL" dirty="0">
                        <a:effectLst/>
                      </a:endParaRPr>
                    </a:p>
                  </a:txBody>
                  <a:tcPr/>
                </a:tc>
                <a:extLst>
                  <a:ext uri="{0D108BD9-81ED-4DB2-BD59-A6C34878D82A}">
                    <a16:rowId xmlns:a16="http://schemas.microsoft.com/office/drawing/2014/main" val="3801253938"/>
                  </a:ext>
                </a:extLst>
              </a:tr>
              <a:tr h="231392">
                <a:tc>
                  <a:txBody>
                    <a:bodyPr/>
                    <a:lstStyle/>
                    <a:p>
                      <a:pPr marR="63500" rtl="0" fontAlgn="t">
                        <a:spcBef>
                          <a:spcPts val="500"/>
                        </a:spcBef>
                        <a:spcAft>
                          <a:spcPts val="500"/>
                        </a:spcAft>
                      </a:pPr>
                      <a:r>
                        <a:rPr lang="nl-NL" sz="1100" u="none" strike="noStrike" dirty="0">
                          <a:effectLst/>
                        </a:rPr>
                        <a:t>PSI</a:t>
                      </a:r>
                      <a:endParaRPr lang="nl-NL" dirty="0">
                        <a:effectLst/>
                      </a:endParaRPr>
                    </a:p>
                  </a:txBody>
                  <a:tcPr/>
                </a:tc>
                <a:tc>
                  <a:txBody>
                    <a:bodyPr/>
                    <a:lstStyle/>
                    <a:p>
                      <a:pPr marL="63500" marR="63500" algn="ctr" rtl="0" fontAlgn="t">
                        <a:spcBef>
                          <a:spcPts val="500"/>
                        </a:spcBef>
                        <a:spcAft>
                          <a:spcPts val="500"/>
                        </a:spcAft>
                      </a:pPr>
                      <a:r>
                        <a:rPr lang="nl-NL" sz="1100" u="none" strike="noStrike" dirty="0">
                          <a:effectLst/>
                        </a:rPr>
                        <a:t>62 (42, 76)</a:t>
                      </a:r>
                      <a:endParaRPr lang="nl-NL" dirty="0">
                        <a:effectLst/>
                      </a:endParaRPr>
                    </a:p>
                  </a:txBody>
                  <a:tcPr/>
                </a:tc>
                <a:tc>
                  <a:txBody>
                    <a:bodyPr/>
                    <a:lstStyle/>
                    <a:p>
                      <a:pPr marL="63500" marR="63500" algn="ctr" rtl="0" fontAlgn="t">
                        <a:spcBef>
                          <a:spcPts val="500"/>
                        </a:spcBef>
                        <a:spcAft>
                          <a:spcPts val="500"/>
                        </a:spcAft>
                      </a:pPr>
                      <a:r>
                        <a:rPr lang="nl-NL" sz="1100" u="none" strike="noStrike" dirty="0">
                          <a:effectLst/>
                        </a:rPr>
                        <a:t>64 (52, 80)</a:t>
                      </a:r>
                      <a:endParaRPr lang="nl-NL" dirty="0">
                        <a:effectLst/>
                      </a:endParaRPr>
                    </a:p>
                  </a:txBody>
                  <a:tcPr/>
                </a:tc>
                <a:tc>
                  <a:txBody>
                    <a:bodyPr/>
                    <a:lstStyle/>
                    <a:p>
                      <a:pPr marL="63500" marR="63500" algn="ctr" rtl="0" fontAlgn="t">
                        <a:spcBef>
                          <a:spcPts val="500"/>
                        </a:spcBef>
                        <a:spcAft>
                          <a:spcPts val="500"/>
                        </a:spcAft>
                      </a:pPr>
                      <a:r>
                        <a:rPr lang="nl-NL" sz="1100" u="none" strike="noStrike" dirty="0">
                          <a:effectLst/>
                        </a:rPr>
                        <a:t>70 (54, 80)</a:t>
                      </a:r>
                      <a:endParaRPr lang="nl-NL" dirty="0">
                        <a:effectLst/>
                      </a:endParaRPr>
                    </a:p>
                  </a:txBody>
                  <a:tcPr/>
                </a:tc>
                <a:tc>
                  <a:txBody>
                    <a:bodyPr/>
                    <a:lstStyle/>
                    <a:p>
                      <a:pPr marL="63500" marR="63500" algn="ctr" rtl="0" fontAlgn="t">
                        <a:spcBef>
                          <a:spcPts val="500"/>
                        </a:spcBef>
                        <a:spcAft>
                          <a:spcPts val="500"/>
                        </a:spcAft>
                      </a:pPr>
                      <a:r>
                        <a:rPr lang="nl-NL" sz="1100" u="none" strike="noStrike" dirty="0">
                          <a:effectLst/>
                        </a:rPr>
                        <a:t>0.12</a:t>
                      </a:r>
                      <a:endParaRPr lang="nl-NL" dirty="0">
                        <a:effectLst/>
                      </a:endParaRPr>
                    </a:p>
                  </a:txBody>
                  <a:tcPr/>
                </a:tc>
                <a:extLst>
                  <a:ext uri="{0D108BD9-81ED-4DB2-BD59-A6C34878D82A}">
                    <a16:rowId xmlns:a16="http://schemas.microsoft.com/office/drawing/2014/main" val="1537964921"/>
                  </a:ext>
                </a:extLst>
              </a:tr>
              <a:tr h="231392">
                <a:tc>
                  <a:txBody>
                    <a:bodyPr/>
                    <a:lstStyle/>
                    <a:p>
                      <a:pPr marR="63500" rtl="0" fontAlgn="t">
                        <a:spcBef>
                          <a:spcPts val="500"/>
                        </a:spcBef>
                        <a:spcAft>
                          <a:spcPts val="500"/>
                        </a:spcAft>
                      </a:pPr>
                      <a:r>
                        <a:rPr lang="nl-NL" sz="1100" u="none" strike="noStrike" dirty="0">
                          <a:effectLst/>
                        </a:rPr>
                        <a:t>CMI</a:t>
                      </a:r>
                      <a:endParaRPr lang="nl-NL" dirty="0">
                        <a:effectLst/>
                      </a:endParaRPr>
                    </a:p>
                  </a:txBody>
                  <a:tcPr/>
                </a:tc>
                <a:tc>
                  <a:txBody>
                    <a:bodyPr/>
                    <a:lstStyle/>
                    <a:p>
                      <a:pPr marL="63500" marR="63500" algn="ctr" rtl="0" fontAlgn="t">
                        <a:spcBef>
                          <a:spcPts val="500"/>
                        </a:spcBef>
                        <a:spcAft>
                          <a:spcPts val="500"/>
                        </a:spcAft>
                      </a:pPr>
                      <a:r>
                        <a:rPr lang="nl-NL" sz="1100" u="none" strike="noStrike" dirty="0">
                          <a:effectLst/>
                        </a:rPr>
                        <a:t>1.00 (0.00, 4.00)</a:t>
                      </a:r>
                      <a:endParaRPr lang="nl-NL" dirty="0">
                        <a:effectLst/>
                      </a:endParaRPr>
                    </a:p>
                  </a:txBody>
                  <a:tcPr/>
                </a:tc>
                <a:tc>
                  <a:txBody>
                    <a:bodyPr/>
                    <a:lstStyle/>
                    <a:p>
                      <a:pPr marL="63500" marR="63500" algn="ctr" rtl="0" fontAlgn="t">
                        <a:spcBef>
                          <a:spcPts val="500"/>
                        </a:spcBef>
                        <a:spcAft>
                          <a:spcPts val="500"/>
                        </a:spcAft>
                      </a:pPr>
                      <a:r>
                        <a:rPr lang="nl-NL" sz="1100" u="none" strike="noStrike" dirty="0">
                          <a:effectLst/>
                        </a:rPr>
                        <a:t>2.00 (1.00, 4.00)</a:t>
                      </a:r>
                      <a:endParaRPr lang="nl-NL" dirty="0">
                        <a:effectLst/>
                      </a:endParaRPr>
                    </a:p>
                  </a:txBody>
                  <a:tcPr/>
                </a:tc>
                <a:tc>
                  <a:txBody>
                    <a:bodyPr/>
                    <a:lstStyle/>
                    <a:p>
                      <a:pPr marL="63500" marR="63500" algn="ctr" rtl="0" fontAlgn="t">
                        <a:spcBef>
                          <a:spcPts val="500"/>
                        </a:spcBef>
                        <a:spcAft>
                          <a:spcPts val="500"/>
                        </a:spcAft>
                      </a:pPr>
                      <a:r>
                        <a:rPr lang="nl-NL" sz="1100" u="none" strike="noStrike" dirty="0">
                          <a:effectLst/>
                        </a:rPr>
                        <a:t>2.00 (1.00, 4.00)</a:t>
                      </a:r>
                      <a:endParaRPr lang="nl-NL" dirty="0">
                        <a:effectLst/>
                      </a:endParaRPr>
                    </a:p>
                  </a:txBody>
                  <a:tcPr/>
                </a:tc>
                <a:tc>
                  <a:txBody>
                    <a:bodyPr/>
                    <a:lstStyle/>
                    <a:p>
                      <a:pPr marL="63500" marR="63500" algn="ctr" rtl="0" fontAlgn="t">
                        <a:spcBef>
                          <a:spcPts val="500"/>
                        </a:spcBef>
                        <a:spcAft>
                          <a:spcPts val="500"/>
                        </a:spcAft>
                      </a:pPr>
                      <a:r>
                        <a:rPr lang="nl-NL" sz="1100" u="none" strike="noStrike" dirty="0">
                          <a:effectLst/>
                        </a:rPr>
                        <a:t>0.4</a:t>
                      </a:r>
                      <a:endParaRPr lang="nl-NL" dirty="0">
                        <a:effectLst/>
                      </a:endParaRPr>
                    </a:p>
                  </a:txBody>
                  <a:tcPr/>
                </a:tc>
                <a:extLst>
                  <a:ext uri="{0D108BD9-81ED-4DB2-BD59-A6C34878D82A}">
                    <a16:rowId xmlns:a16="http://schemas.microsoft.com/office/drawing/2014/main" val="4197788102"/>
                  </a:ext>
                </a:extLst>
              </a:tr>
              <a:tr h="231392">
                <a:tc>
                  <a:txBody>
                    <a:bodyPr/>
                    <a:lstStyle/>
                    <a:p>
                      <a:pPr marR="63500" rtl="0" fontAlgn="t">
                        <a:spcBef>
                          <a:spcPts val="500"/>
                        </a:spcBef>
                        <a:spcAft>
                          <a:spcPts val="500"/>
                        </a:spcAft>
                      </a:pPr>
                      <a:r>
                        <a:rPr lang="nl-NL" sz="1100" u="none" strike="noStrike" dirty="0">
                          <a:effectLst/>
                        </a:rPr>
                        <a:t>Apache</a:t>
                      </a:r>
                      <a:endParaRPr lang="nl-NL" dirty="0">
                        <a:effectLst/>
                      </a:endParaRPr>
                    </a:p>
                  </a:txBody>
                  <a:tcPr/>
                </a:tc>
                <a:tc>
                  <a:txBody>
                    <a:bodyPr/>
                    <a:lstStyle/>
                    <a:p>
                      <a:pPr marL="63500" marR="63500" algn="ctr" rtl="0" fontAlgn="t">
                        <a:spcBef>
                          <a:spcPts val="500"/>
                        </a:spcBef>
                        <a:spcAft>
                          <a:spcPts val="500"/>
                        </a:spcAft>
                      </a:pPr>
                      <a:r>
                        <a:rPr lang="nl-NL" sz="1100" u="none" strike="noStrike" dirty="0">
                          <a:effectLst/>
                        </a:rPr>
                        <a:t>4.0 (2.0, 6.0)</a:t>
                      </a:r>
                      <a:endParaRPr lang="nl-NL" dirty="0">
                        <a:effectLst/>
                      </a:endParaRPr>
                    </a:p>
                  </a:txBody>
                  <a:tcPr/>
                </a:tc>
                <a:tc>
                  <a:txBody>
                    <a:bodyPr/>
                    <a:lstStyle/>
                    <a:p>
                      <a:pPr marL="63500" marR="63500" algn="ctr" rtl="0" fontAlgn="t">
                        <a:spcBef>
                          <a:spcPts val="500"/>
                        </a:spcBef>
                        <a:spcAft>
                          <a:spcPts val="500"/>
                        </a:spcAft>
                      </a:pPr>
                      <a:r>
                        <a:rPr lang="nl-NL" sz="1100" u="none" strike="noStrike" dirty="0">
                          <a:effectLst/>
                        </a:rPr>
                        <a:t>5.0 (3.0, 7.0)</a:t>
                      </a:r>
                      <a:endParaRPr lang="nl-NL" dirty="0">
                        <a:effectLst/>
                      </a:endParaRPr>
                    </a:p>
                  </a:txBody>
                  <a:tcPr/>
                </a:tc>
                <a:tc>
                  <a:txBody>
                    <a:bodyPr/>
                    <a:lstStyle/>
                    <a:p>
                      <a:pPr marL="63500" marR="63500" algn="ctr" rtl="0" fontAlgn="t">
                        <a:spcBef>
                          <a:spcPts val="500"/>
                        </a:spcBef>
                        <a:spcAft>
                          <a:spcPts val="500"/>
                        </a:spcAft>
                      </a:pPr>
                      <a:r>
                        <a:rPr lang="nl-NL" sz="1100" u="none" strike="noStrike" dirty="0">
                          <a:effectLst/>
                        </a:rPr>
                        <a:t>7.0 (4.0, 9.2)</a:t>
                      </a:r>
                      <a:endParaRPr lang="nl-NL" dirty="0">
                        <a:effectLst/>
                      </a:endParaRPr>
                    </a:p>
                  </a:txBody>
                  <a:tcPr/>
                </a:tc>
                <a:tc>
                  <a:txBody>
                    <a:bodyPr/>
                    <a:lstStyle/>
                    <a:p>
                      <a:pPr marL="63500" marR="63500" algn="ctr" rtl="0" fontAlgn="t">
                        <a:spcBef>
                          <a:spcPts val="500"/>
                        </a:spcBef>
                        <a:spcAft>
                          <a:spcPts val="500"/>
                        </a:spcAft>
                      </a:pPr>
                      <a:r>
                        <a:rPr lang="nl-NL" sz="1100" u="none" strike="noStrike" dirty="0">
                          <a:effectLst/>
                        </a:rPr>
                        <a:t>0.002</a:t>
                      </a:r>
                      <a:endParaRPr lang="nl-NL" dirty="0">
                        <a:effectLst/>
                      </a:endParaRPr>
                    </a:p>
                  </a:txBody>
                  <a:tcPr/>
                </a:tc>
                <a:extLst>
                  <a:ext uri="{0D108BD9-81ED-4DB2-BD59-A6C34878D82A}">
                    <a16:rowId xmlns:a16="http://schemas.microsoft.com/office/drawing/2014/main" val="1272311014"/>
                  </a:ext>
                </a:extLst>
              </a:tr>
              <a:tr h="231392">
                <a:tc>
                  <a:txBody>
                    <a:bodyPr/>
                    <a:lstStyle/>
                    <a:p>
                      <a:pPr marR="63500" rtl="0" fontAlgn="t">
                        <a:spcBef>
                          <a:spcPts val="500"/>
                        </a:spcBef>
                        <a:spcAft>
                          <a:spcPts val="500"/>
                        </a:spcAft>
                      </a:pPr>
                      <a:r>
                        <a:rPr lang="nl-NL" sz="1100" u="none" strike="noStrike" dirty="0">
                          <a:effectLst/>
                        </a:rPr>
                        <a:t>SOFA score</a:t>
                      </a:r>
                      <a:endParaRPr lang="nl-NL" dirty="0">
                        <a:effectLst/>
                      </a:endParaRPr>
                    </a:p>
                  </a:txBody>
                  <a:tcPr/>
                </a:tc>
                <a:tc>
                  <a:txBody>
                    <a:bodyPr/>
                    <a:lstStyle/>
                    <a:p>
                      <a:pPr marL="63500" marR="63500" algn="ctr" rtl="0" fontAlgn="t">
                        <a:spcBef>
                          <a:spcPts val="500"/>
                        </a:spcBef>
                        <a:spcAft>
                          <a:spcPts val="500"/>
                        </a:spcAft>
                      </a:pPr>
                      <a:r>
                        <a:rPr lang="nl-NL" sz="1100" u="none" strike="noStrike" dirty="0">
                          <a:effectLst/>
                        </a:rPr>
                        <a:t>1.00 (0.50, 1.50)</a:t>
                      </a:r>
                      <a:endParaRPr lang="nl-NL" dirty="0">
                        <a:effectLst/>
                      </a:endParaRPr>
                    </a:p>
                  </a:txBody>
                  <a:tcPr/>
                </a:tc>
                <a:tc>
                  <a:txBody>
                    <a:bodyPr/>
                    <a:lstStyle/>
                    <a:p>
                      <a:pPr marL="63500" marR="63500" algn="ctr" rtl="0" fontAlgn="t">
                        <a:spcBef>
                          <a:spcPts val="500"/>
                        </a:spcBef>
                        <a:spcAft>
                          <a:spcPts val="500"/>
                        </a:spcAft>
                      </a:pPr>
                      <a:r>
                        <a:rPr lang="nl-NL" sz="1100" u="none" strike="noStrike" dirty="0">
                          <a:effectLst/>
                        </a:rPr>
                        <a:t>2.00 (1.00, 3.00)</a:t>
                      </a:r>
                      <a:endParaRPr lang="nl-NL" dirty="0">
                        <a:effectLst/>
                      </a:endParaRPr>
                    </a:p>
                  </a:txBody>
                  <a:tcPr/>
                </a:tc>
                <a:tc>
                  <a:txBody>
                    <a:bodyPr/>
                    <a:lstStyle/>
                    <a:p>
                      <a:pPr marL="63500" marR="63500" algn="ctr" rtl="0" fontAlgn="t">
                        <a:spcBef>
                          <a:spcPts val="500"/>
                        </a:spcBef>
                        <a:spcAft>
                          <a:spcPts val="500"/>
                        </a:spcAft>
                      </a:pPr>
                      <a:r>
                        <a:rPr lang="nl-NL" sz="1100" u="none" strike="noStrike" dirty="0">
                          <a:effectLst/>
                        </a:rPr>
                        <a:t>2.00 (1.00, 3.00)</a:t>
                      </a:r>
                      <a:endParaRPr lang="nl-NL" dirty="0">
                        <a:effectLst/>
                      </a:endParaRPr>
                    </a:p>
                  </a:txBody>
                  <a:tcPr/>
                </a:tc>
                <a:tc>
                  <a:txBody>
                    <a:bodyPr/>
                    <a:lstStyle/>
                    <a:p>
                      <a:pPr marL="63500" marR="63500" algn="ctr" rtl="0" fontAlgn="t">
                        <a:spcBef>
                          <a:spcPts val="500"/>
                        </a:spcBef>
                        <a:spcAft>
                          <a:spcPts val="500"/>
                        </a:spcAft>
                      </a:pPr>
                      <a:r>
                        <a:rPr lang="nl-NL" sz="1100" u="none" strike="noStrike" dirty="0">
                          <a:effectLst/>
                        </a:rPr>
                        <a:t>&lt;0.001</a:t>
                      </a:r>
                      <a:endParaRPr lang="nl-NL" dirty="0">
                        <a:effectLst/>
                      </a:endParaRPr>
                    </a:p>
                  </a:txBody>
                  <a:tcPr/>
                </a:tc>
                <a:extLst>
                  <a:ext uri="{0D108BD9-81ED-4DB2-BD59-A6C34878D82A}">
                    <a16:rowId xmlns:a16="http://schemas.microsoft.com/office/drawing/2014/main" val="2893852851"/>
                  </a:ext>
                </a:extLst>
              </a:tr>
              <a:tr h="231392">
                <a:tc>
                  <a:txBody>
                    <a:bodyPr/>
                    <a:lstStyle/>
                    <a:p>
                      <a:pPr marR="63500" rtl="0" fontAlgn="t">
                        <a:spcBef>
                          <a:spcPts val="500"/>
                        </a:spcBef>
                        <a:spcAft>
                          <a:spcPts val="500"/>
                        </a:spcAft>
                      </a:pPr>
                      <a:r>
                        <a:rPr lang="nl-NL" sz="1100" u="none" strike="noStrike" dirty="0">
                          <a:effectLst/>
                        </a:rPr>
                        <a:t>WHO score </a:t>
                      </a:r>
                      <a:endParaRPr lang="nl-NL">
                        <a:effectLst/>
                      </a:endParaRPr>
                    </a:p>
                  </a:txBody>
                  <a:tcPr/>
                </a:tc>
                <a:tc>
                  <a:txBody>
                    <a:bodyPr/>
                    <a:lstStyle/>
                    <a:p>
                      <a:pPr marL="63500" marR="63500" algn="ctr" rtl="0" fontAlgn="t">
                        <a:spcBef>
                          <a:spcPts val="500"/>
                        </a:spcBef>
                        <a:spcAft>
                          <a:spcPts val="500"/>
                        </a:spcAft>
                      </a:pPr>
                      <a:r>
                        <a:rPr lang="nl-NL" sz="1100" u="none" strike="noStrike" dirty="0">
                          <a:effectLst/>
                        </a:rPr>
                        <a:t>1.00 (1.00, 1.00)</a:t>
                      </a:r>
                      <a:endParaRPr lang="nl-NL" dirty="0">
                        <a:effectLst/>
                      </a:endParaRPr>
                    </a:p>
                  </a:txBody>
                  <a:tcPr/>
                </a:tc>
                <a:tc>
                  <a:txBody>
                    <a:bodyPr/>
                    <a:lstStyle/>
                    <a:p>
                      <a:pPr marL="63500" marR="63500" algn="ctr" rtl="0" fontAlgn="t">
                        <a:spcBef>
                          <a:spcPts val="500"/>
                        </a:spcBef>
                        <a:spcAft>
                          <a:spcPts val="500"/>
                        </a:spcAft>
                      </a:pPr>
                      <a:r>
                        <a:rPr lang="nl-NL" sz="1100" u="none" strike="noStrike" dirty="0">
                          <a:effectLst/>
                        </a:rPr>
                        <a:t>2.00 (2.00, 2.00)</a:t>
                      </a:r>
                      <a:endParaRPr lang="nl-NL" dirty="0">
                        <a:effectLst/>
                      </a:endParaRPr>
                    </a:p>
                  </a:txBody>
                  <a:tcPr/>
                </a:tc>
                <a:tc>
                  <a:txBody>
                    <a:bodyPr/>
                    <a:lstStyle/>
                    <a:p>
                      <a:pPr marL="63500" marR="63500" algn="ctr" rtl="0" fontAlgn="t">
                        <a:spcBef>
                          <a:spcPts val="500"/>
                        </a:spcBef>
                        <a:spcAft>
                          <a:spcPts val="500"/>
                        </a:spcAft>
                      </a:pPr>
                      <a:r>
                        <a:rPr lang="nl-NL" sz="1100" u="none" strike="noStrike" dirty="0">
                          <a:effectLst/>
                        </a:rPr>
                        <a:t>2.00 (2.00, 2.00)</a:t>
                      </a:r>
                      <a:endParaRPr lang="nl-NL" dirty="0">
                        <a:effectLst/>
                      </a:endParaRPr>
                    </a:p>
                  </a:txBody>
                  <a:tcPr/>
                </a:tc>
                <a:tc>
                  <a:txBody>
                    <a:bodyPr/>
                    <a:lstStyle/>
                    <a:p>
                      <a:pPr marL="63500" marR="63500" algn="ctr" rtl="0" fontAlgn="t">
                        <a:spcBef>
                          <a:spcPts val="500"/>
                        </a:spcBef>
                        <a:spcAft>
                          <a:spcPts val="500"/>
                        </a:spcAft>
                      </a:pPr>
                      <a:r>
                        <a:rPr lang="nl-NL" sz="1100" u="none" strike="noStrike" dirty="0">
                          <a:effectLst/>
                        </a:rPr>
                        <a:t>&lt;0.001</a:t>
                      </a:r>
                      <a:endParaRPr lang="nl-NL" dirty="0">
                        <a:effectLst/>
                      </a:endParaRPr>
                    </a:p>
                  </a:txBody>
                  <a:tcPr/>
                </a:tc>
                <a:extLst>
                  <a:ext uri="{0D108BD9-81ED-4DB2-BD59-A6C34878D82A}">
                    <a16:rowId xmlns:a16="http://schemas.microsoft.com/office/drawing/2014/main" val="500378109"/>
                  </a:ext>
                </a:extLst>
              </a:tr>
              <a:tr h="360947">
                <a:tc>
                  <a:txBody>
                    <a:bodyPr/>
                    <a:lstStyle/>
                    <a:p>
                      <a:pPr marL="63500" marR="63500" rtl="0" fontAlgn="ctr">
                        <a:spcBef>
                          <a:spcPts val="500"/>
                        </a:spcBef>
                        <a:spcAft>
                          <a:spcPts val="500"/>
                        </a:spcAft>
                      </a:pPr>
                      <a:r>
                        <a:rPr lang="nl-NL" sz="1100" u="none" strike="noStrike" baseline="30000" dirty="0">
                          <a:effectLst/>
                        </a:rPr>
                        <a:t>1</a:t>
                      </a:r>
                      <a:r>
                        <a:rPr lang="nl-NL" sz="1100" u="none" strike="noStrike" dirty="0">
                          <a:effectLst/>
                        </a:rPr>
                        <a:t>Median (IQR); n (%)</a:t>
                      </a:r>
                      <a:endParaRPr lang="nl-NL" dirty="0">
                        <a:effectLst/>
                      </a:endParaRPr>
                    </a:p>
                  </a:txBody>
                  <a:tcPr anchor="ctr"/>
                </a:tc>
                <a:tc>
                  <a:txBody>
                    <a:bodyPr/>
                    <a:lstStyle/>
                    <a:p>
                      <a:pPr fontAlgn="t"/>
                      <a:endParaRPr lang="nl-NL">
                        <a:effectLst/>
                      </a:endParaRPr>
                    </a:p>
                  </a:txBody>
                  <a:tcPr/>
                </a:tc>
                <a:tc>
                  <a:txBody>
                    <a:bodyPr/>
                    <a:lstStyle/>
                    <a:p>
                      <a:pPr fontAlgn="t"/>
                      <a:endParaRPr lang="nl-NL">
                        <a:effectLst/>
                      </a:endParaRPr>
                    </a:p>
                  </a:txBody>
                  <a:tcPr/>
                </a:tc>
                <a:tc>
                  <a:txBody>
                    <a:bodyPr/>
                    <a:lstStyle/>
                    <a:p>
                      <a:pPr fontAlgn="t"/>
                      <a:endParaRPr lang="nl-NL">
                        <a:effectLst/>
                      </a:endParaRPr>
                    </a:p>
                  </a:txBody>
                  <a:tcPr/>
                </a:tc>
                <a:tc>
                  <a:txBody>
                    <a:bodyPr/>
                    <a:lstStyle/>
                    <a:p>
                      <a:pPr fontAlgn="t"/>
                      <a:endParaRPr lang="nl-NL">
                        <a:effectLst/>
                      </a:endParaRPr>
                    </a:p>
                  </a:txBody>
                  <a:tcPr/>
                </a:tc>
                <a:extLst>
                  <a:ext uri="{0D108BD9-81ED-4DB2-BD59-A6C34878D82A}">
                    <a16:rowId xmlns:a16="http://schemas.microsoft.com/office/drawing/2014/main" val="2281407220"/>
                  </a:ext>
                </a:extLst>
              </a:tr>
              <a:tr h="400486">
                <a:tc gridSpan="5">
                  <a:txBody>
                    <a:bodyPr/>
                    <a:lstStyle/>
                    <a:p>
                      <a:pPr marL="63500" marR="63500" rtl="0" fontAlgn="ctr">
                        <a:spcBef>
                          <a:spcPts val="500"/>
                        </a:spcBef>
                        <a:spcAft>
                          <a:spcPts val="500"/>
                        </a:spcAft>
                      </a:pPr>
                      <a:r>
                        <a:rPr lang="nl-NL" sz="1100" u="none" strike="noStrike" baseline="30000" dirty="0">
                          <a:effectLst/>
                        </a:rPr>
                        <a:t>2</a:t>
                      </a:r>
                      <a:r>
                        <a:rPr lang="nl-NL" sz="1100" u="none" strike="noStrike" dirty="0">
                          <a:effectLst/>
                        </a:rPr>
                        <a:t>Kruskal-Wallis rank </a:t>
                      </a:r>
                      <a:r>
                        <a:rPr lang="nl-NL" sz="1100" u="none" strike="noStrike" dirty="0" err="1">
                          <a:effectLst/>
                        </a:rPr>
                        <a:t>sum</a:t>
                      </a:r>
                      <a:r>
                        <a:rPr lang="nl-NL" sz="1100" u="none" strike="noStrike" dirty="0">
                          <a:effectLst/>
                        </a:rPr>
                        <a:t> test; </a:t>
                      </a:r>
                      <a:r>
                        <a:rPr lang="nl-NL" sz="1100" u="none" strike="noStrike" dirty="0" err="1">
                          <a:effectLst/>
                        </a:rPr>
                        <a:t>Fisher's</a:t>
                      </a:r>
                      <a:r>
                        <a:rPr lang="nl-NL" sz="1100" u="none" strike="noStrike" dirty="0">
                          <a:effectLst/>
                        </a:rPr>
                        <a:t> Exact Test </a:t>
                      </a:r>
                      <a:r>
                        <a:rPr lang="nl-NL" sz="1100" u="none" strike="noStrike" dirty="0" err="1">
                          <a:effectLst/>
                        </a:rPr>
                        <a:t>for</a:t>
                      </a:r>
                      <a:r>
                        <a:rPr lang="nl-NL" sz="1100" u="none" strike="noStrike" dirty="0">
                          <a:effectLst/>
                        </a:rPr>
                        <a:t> </a:t>
                      </a:r>
                      <a:r>
                        <a:rPr lang="nl-NL" sz="1100" u="none" strike="noStrike" dirty="0" err="1">
                          <a:effectLst/>
                        </a:rPr>
                        <a:t>Count</a:t>
                      </a:r>
                      <a:r>
                        <a:rPr lang="nl-NL" sz="1100" u="none" strike="noStrike" dirty="0">
                          <a:effectLst/>
                        </a:rPr>
                        <a:t> Data </a:t>
                      </a:r>
                      <a:r>
                        <a:rPr lang="nl-NL" sz="1100" u="none" strike="noStrike" dirty="0" err="1">
                          <a:effectLst/>
                        </a:rPr>
                        <a:t>with</a:t>
                      </a:r>
                      <a:r>
                        <a:rPr lang="nl-NL" sz="1100" u="none" strike="noStrike" dirty="0">
                          <a:effectLst/>
                        </a:rPr>
                        <a:t> </a:t>
                      </a:r>
                      <a:r>
                        <a:rPr lang="nl-NL" sz="1100" u="none" strike="noStrike" dirty="0" err="1">
                          <a:effectLst/>
                        </a:rPr>
                        <a:t>simulated</a:t>
                      </a:r>
                      <a:r>
                        <a:rPr lang="nl-NL" sz="1100" u="none" strike="noStrike" dirty="0">
                          <a:effectLst/>
                        </a:rPr>
                        <a:t> p-</a:t>
                      </a:r>
                      <a:r>
                        <a:rPr lang="nl-NL" sz="1100" u="none" strike="noStrike" dirty="0" err="1">
                          <a:effectLst/>
                        </a:rPr>
                        <a:t>value</a:t>
                      </a:r>
                      <a:br>
                        <a:rPr lang="nl-NL" sz="1100" u="none" strike="noStrike" dirty="0">
                          <a:effectLst/>
                        </a:rPr>
                      </a:br>
                      <a:r>
                        <a:rPr lang="nl-NL" sz="1100" u="none" strike="noStrike" dirty="0">
                          <a:effectLst/>
                        </a:rPr>
                        <a:t>(</a:t>
                      </a:r>
                      <a:r>
                        <a:rPr lang="nl-NL" sz="1100" u="none" strike="noStrike" dirty="0" err="1">
                          <a:effectLst/>
                        </a:rPr>
                        <a:t>based</a:t>
                      </a:r>
                      <a:r>
                        <a:rPr lang="nl-NL" sz="1100" u="none" strike="noStrike" dirty="0">
                          <a:effectLst/>
                        </a:rPr>
                        <a:t> on 2000 </a:t>
                      </a:r>
                      <a:r>
                        <a:rPr lang="nl-NL" sz="1100" u="none" strike="noStrike" dirty="0" err="1">
                          <a:effectLst/>
                        </a:rPr>
                        <a:t>replicates</a:t>
                      </a:r>
                      <a:r>
                        <a:rPr lang="nl-NL" sz="1100" u="none" strike="noStrike" dirty="0">
                          <a:effectLst/>
                        </a:rPr>
                        <a:t>)</a:t>
                      </a:r>
                      <a:endParaRPr lang="nl-NL" dirty="0">
                        <a:effectLst/>
                      </a:endParaRPr>
                    </a:p>
                  </a:txBody>
                  <a:tcPr anchor="ctr"/>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endParaRPr lang="nl-NL"/>
                    </a:p>
                  </a:txBody>
                  <a:tcPr/>
                </a:tc>
                <a:extLst>
                  <a:ext uri="{0D108BD9-81ED-4DB2-BD59-A6C34878D82A}">
                    <a16:rowId xmlns:a16="http://schemas.microsoft.com/office/drawing/2014/main" val="815466015"/>
                  </a:ext>
                </a:extLst>
              </a:tr>
            </a:tbl>
          </a:graphicData>
        </a:graphic>
      </p:graphicFrame>
    </p:spTree>
    <p:extLst>
      <p:ext uri="{BB962C8B-B14F-4D97-AF65-F5344CB8AC3E}">
        <p14:creationId xmlns:p14="http://schemas.microsoft.com/office/powerpoint/2010/main" val="2396081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ijdelijke aanduiding voor inhoud 4">
            <a:extLst>
              <a:ext uri="{FF2B5EF4-FFF2-40B4-BE49-F238E27FC236}">
                <a16:creationId xmlns:a16="http://schemas.microsoft.com/office/drawing/2014/main" id="{8F8DFF47-422A-704A-5A34-B4722DDF90B6}"/>
              </a:ext>
            </a:extLst>
          </p:cNvPr>
          <p:cNvGraphicFramePr>
            <a:graphicFrameLocks/>
          </p:cNvGraphicFramePr>
          <p:nvPr>
            <p:extLst>
              <p:ext uri="{D42A27DB-BD31-4B8C-83A1-F6EECF244321}">
                <p14:modId xmlns:p14="http://schemas.microsoft.com/office/powerpoint/2010/main" val="1440561717"/>
              </p:ext>
            </p:extLst>
          </p:nvPr>
        </p:nvGraphicFramePr>
        <p:xfrm>
          <a:off x="1890149" y="1525452"/>
          <a:ext cx="8834852" cy="4163327"/>
        </p:xfrm>
        <a:graphic>
          <a:graphicData uri="http://schemas.openxmlformats.org/drawingml/2006/table">
            <a:tbl>
              <a:tblPr firstRow="1" bandRow="1">
                <a:tableStyleId>{5C22544A-7EE6-4342-B048-85BDC9FD1C3A}</a:tableStyleId>
              </a:tblPr>
              <a:tblGrid>
                <a:gridCol w="1908128">
                  <a:extLst>
                    <a:ext uri="{9D8B030D-6E8A-4147-A177-3AD203B41FA5}">
                      <a16:colId xmlns:a16="http://schemas.microsoft.com/office/drawing/2014/main" val="1118974878"/>
                    </a:ext>
                  </a:extLst>
                </a:gridCol>
                <a:gridCol w="1429536">
                  <a:extLst>
                    <a:ext uri="{9D8B030D-6E8A-4147-A177-3AD203B41FA5}">
                      <a16:colId xmlns:a16="http://schemas.microsoft.com/office/drawing/2014/main" val="869620982"/>
                    </a:ext>
                  </a:extLst>
                </a:gridCol>
                <a:gridCol w="1832396">
                  <a:extLst>
                    <a:ext uri="{9D8B030D-6E8A-4147-A177-3AD203B41FA5}">
                      <a16:colId xmlns:a16="http://schemas.microsoft.com/office/drawing/2014/main" val="2437912815"/>
                    </a:ext>
                  </a:extLst>
                </a:gridCol>
                <a:gridCol w="1832396">
                  <a:extLst>
                    <a:ext uri="{9D8B030D-6E8A-4147-A177-3AD203B41FA5}">
                      <a16:colId xmlns:a16="http://schemas.microsoft.com/office/drawing/2014/main" val="4253064493"/>
                    </a:ext>
                  </a:extLst>
                </a:gridCol>
                <a:gridCol w="1832396">
                  <a:extLst>
                    <a:ext uri="{9D8B030D-6E8A-4147-A177-3AD203B41FA5}">
                      <a16:colId xmlns:a16="http://schemas.microsoft.com/office/drawing/2014/main" val="3172877656"/>
                    </a:ext>
                  </a:extLst>
                </a:gridCol>
              </a:tblGrid>
              <a:tr h="249191">
                <a:tc>
                  <a:txBody>
                    <a:bodyPr/>
                    <a:lstStyle/>
                    <a:p>
                      <a:pPr marL="63500" marR="63500" rtl="0" fontAlgn="ctr">
                        <a:spcBef>
                          <a:spcPts val="200"/>
                        </a:spcBef>
                        <a:spcAft>
                          <a:spcPts val="200"/>
                        </a:spcAft>
                      </a:pPr>
                      <a:r>
                        <a:rPr lang="nl-NL" sz="1100" u="none" strike="noStrike" dirty="0">
                          <a:effectLst/>
                        </a:rPr>
                        <a:t>Characteristic</a:t>
                      </a:r>
                      <a:endParaRPr lang="nl-NL" sz="1100" dirty="0">
                        <a:effectLst/>
                      </a:endParaRPr>
                    </a:p>
                  </a:txBody>
                  <a:tcPr anchor="ctr"/>
                </a:tc>
                <a:tc>
                  <a:txBody>
                    <a:bodyPr/>
                    <a:lstStyle/>
                    <a:p>
                      <a:pPr marL="63500" marR="63500" algn="ctr" rtl="0" fontAlgn="ctr">
                        <a:spcBef>
                          <a:spcPts val="200"/>
                        </a:spcBef>
                        <a:spcAft>
                          <a:spcPts val="200"/>
                        </a:spcAft>
                      </a:pPr>
                      <a:r>
                        <a:rPr lang="nl-NL" sz="1100" u="none" strike="noStrike" dirty="0">
                          <a:effectLst/>
                        </a:rPr>
                        <a:t>Cluster 1, N = 45</a:t>
                      </a:r>
                      <a:r>
                        <a:rPr lang="nl-NL" sz="1100" u="none" strike="noStrike" baseline="30000" dirty="0">
                          <a:effectLst/>
                        </a:rPr>
                        <a:t>1</a:t>
                      </a:r>
                      <a:endParaRPr lang="nl-NL" sz="1100" dirty="0">
                        <a:effectLst/>
                      </a:endParaRPr>
                    </a:p>
                  </a:txBody>
                  <a:tcPr anchor="ctr"/>
                </a:tc>
                <a:tc>
                  <a:txBody>
                    <a:bodyPr/>
                    <a:lstStyle/>
                    <a:p>
                      <a:pPr marL="63500" marR="63500" algn="ctr" rtl="0" fontAlgn="ctr">
                        <a:spcBef>
                          <a:spcPts val="200"/>
                        </a:spcBef>
                        <a:spcAft>
                          <a:spcPts val="200"/>
                        </a:spcAft>
                      </a:pPr>
                      <a:r>
                        <a:rPr lang="nl-NL" sz="1100" u="none" strike="noStrike" dirty="0">
                          <a:effectLst/>
                        </a:rPr>
                        <a:t>Cluster 2, N = 108</a:t>
                      </a:r>
                      <a:endParaRPr lang="nl-NL" sz="1100" dirty="0">
                        <a:effectLst/>
                      </a:endParaRPr>
                    </a:p>
                  </a:txBody>
                  <a:tcPr anchor="ctr"/>
                </a:tc>
                <a:tc>
                  <a:txBody>
                    <a:bodyPr/>
                    <a:lstStyle/>
                    <a:p>
                      <a:pPr marL="63500" marR="63500" algn="ctr" rtl="0" fontAlgn="ctr">
                        <a:spcBef>
                          <a:spcPts val="200"/>
                        </a:spcBef>
                        <a:spcAft>
                          <a:spcPts val="200"/>
                        </a:spcAft>
                      </a:pPr>
                      <a:r>
                        <a:rPr lang="nl-NL" sz="1100" u="none" strike="noStrike" dirty="0">
                          <a:effectLst/>
                        </a:rPr>
                        <a:t>Cluster 3, N = 43</a:t>
                      </a:r>
                      <a:r>
                        <a:rPr lang="nl-NL" sz="1100" u="none" strike="noStrike" baseline="30000" dirty="0">
                          <a:effectLst/>
                        </a:rPr>
                        <a:t>1</a:t>
                      </a:r>
                      <a:endParaRPr lang="nl-NL" sz="1100" dirty="0">
                        <a:effectLst/>
                      </a:endParaRPr>
                    </a:p>
                  </a:txBody>
                  <a:tcPr anchor="ctr"/>
                </a:tc>
                <a:tc>
                  <a:txBody>
                    <a:bodyPr/>
                    <a:lstStyle/>
                    <a:p>
                      <a:pPr marL="63500" marR="63500" algn="ctr" rtl="0" fontAlgn="ctr">
                        <a:spcBef>
                          <a:spcPts val="200"/>
                        </a:spcBef>
                        <a:spcAft>
                          <a:spcPts val="200"/>
                        </a:spcAft>
                      </a:pPr>
                      <a:r>
                        <a:rPr lang="nl-NL" sz="1100" u="none" strike="noStrike" dirty="0">
                          <a:effectLst/>
                        </a:rPr>
                        <a:t>p-value</a:t>
                      </a:r>
                      <a:r>
                        <a:rPr lang="nl-NL" sz="1100" u="none" strike="noStrike" baseline="30000" dirty="0">
                          <a:effectLst/>
                        </a:rPr>
                        <a:t>2</a:t>
                      </a:r>
                      <a:endParaRPr lang="nl-NL" dirty="0">
                        <a:effectLst/>
                      </a:endParaRPr>
                    </a:p>
                  </a:txBody>
                  <a:tcPr anchor="ctr"/>
                </a:tc>
                <a:extLst>
                  <a:ext uri="{0D108BD9-81ED-4DB2-BD59-A6C34878D82A}">
                    <a16:rowId xmlns:a16="http://schemas.microsoft.com/office/drawing/2014/main" val="3435450254"/>
                  </a:ext>
                </a:extLst>
              </a:tr>
              <a:tr h="231392">
                <a:tc>
                  <a:txBody>
                    <a:bodyPr/>
                    <a:lstStyle/>
                    <a:p>
                      <a:pPr marR="63500" rtl="0" fontAlgn="t">
                        <a:spcBef>
                          <a:spcPts val="500"/>
                        </a:spcBef>
                        <a:spcAft>
                          <a:spcPts val="500"/>
                        </a:spcAft>
                      </a:pPr>
                      <a:r>
                        <a:rPr lang="nl-NL" sz="1100" u="none" strike="noStrike" dirty="0">
                          <a:effectLst/>
                        </a:rPr>
                        <a:t>Age</a:t>
                      </a:r>
                      <a:endParaRPr lang="nl-NL" sz="1100" dirty="0">
                        <a:effectLst/>
                      </a:endParaRPr>
                    </a:p>
                  </a:txBody>
                  <a:tcPr/>
                </a:tc>
                <a:tc>
                  <a:txBody>
                    <a:bodyPr/>
                    <a:lstStyle/>
                    <a:p>
                      <a:pPr marL="63500" marR="63500" algn="ctr" rtl="0" fontAlgn="t">
                        <a:spcBef>
                          <a:spcPts val="500"/>
                        </a:spcBef>
                        <a:spcAft>
                          <a:spcPts val="500"/>
                        </a:spcAft>
                      </a:pPr>
                      <a:r>
                        <a:rPr lang="nl-NL" sz="1100" u="none" strike="noStrike" dirty="0">
                          <a:effectLst/>
                        </a:rPr>
                        <a:t>3 (2, 5)</a:t>
                      </a:r>
                      <a:endParaRPr lang="nl-NL" sz="1100" dirty="0">
                        <a:effectLst/>
                      </a:endParaRPr>
                    </a:p>
                  </a:txBody>
                  <a:tcPr/>
                </a:tc>
                <a:tc>
                  <a:txBody>
                    <a:bodyPr/>
                    <a:lstStyle/>
                    <a:p>
                      <a:pPr marL="63500" marR="63500" algn="ctr" rtl="0" fontAlgn="t">
                        <a:spcBef>
                          <a:spcPts val="500"/>
                        </a:spcBef>
                        <a:spcAft>
                          <a:spcPts val="500"/>
                        </a:spcAft>
                      </a:pPr>
                      <a:r>
                        <a:rPr lang="nl-NL" sz="1100" u="none" strike="noStrike" dirty="0">
                          <a:effectLst/>
                        </a:rPr>
                        <a:t>3 (2, 4)</a:t>
                      </a:r>
                      <a:endParaRPr lang="nl-NL" sz="1100" dirty="0">
                        <a:effectLst/>
                      </a:endParaRPr>
                    </a:p>
                  </a:txBody>
                  <a:tcPr/>
                </a:tc>
                <a:tc>
                  <a:txBody>
                    <a:bodyPr/>
                    <a:lstStyle/>
                    <a:p>
                      <a:pPr marL="63500" marR="63500" algn="ctr" rtl="0" fontAlgn="t">
                        <a:spcBef>
                          <a:spcPts val="500"/>
                        </a:spcBef>
                        <a:spcAft>
                          <a:spcPts val="500"/>
                        </a:spcAft>
                      </a:pPr>
                      <a:r>
                        <a:rPr lang="nl-NL" sz="1100" u="none" strike="noStrike" dirty="0">
                          <a:effectLst/>
                        </a:rPr>
                        <a:t>3 (2, 5)</a:t>
                      </a:r>
                      <a:endParaRPr lang="nl-NL" sz="1100" dirty="0">
                        <a:effectLst/>
                      </a:endParaRPr>
                    </a:p>
                  </a:txBody>
                  <a:tcPr/>
                </a:tc>
                <a:tc>
                  <a:txBody>
                    <a:bodyPr/>
                    <a:lstStyle/>
                    <a:p>
                      <a:pPr marL="63500" marR="63500" algn="ctr" rtl="0" fontAlgn="t">
                        <a:spcBef>
                          <a:spcPts val="500"/>
                        </a:spcBef>
                        <a:spcAft>
                          <a:spcPts val="500"/>
                        </a:spcAft>
                      </a:pPr>
                      <a:r>
                        <a:rPr lang="nl-NL" sz="1100" u="none" strike="noStrike" dirty="0">
                          <a:effectLst/>
                        </a:rPr>
                        <a:t>0.11</a:t>
                      </a:r>
                      <a:endParaRPr lang="nl-NL" dirty="0">
                        <a:effectLst/>
                      </a:endParaRPr>
                    </a:p>
                  </a:txBody>
                  <a:tcPr/>
                </a:tc>
                <a:extLst>
                  <a:ext uri="{0D108BD9-81ED-4DB2-BD59-A6C34878D82A}">
                    <a16:rowId xmlns:a16="http://schemas.microsoft.com/office/drawing/2014/main" val="263703091"/>
                  </a:ext>
                </a:extLst>
              </a:tr>
              <a:tr h="231392">
                <a:tc>
                  <a:txBody>
                    <a:bodyPr/>
                    <a:lstStyle/>
                    <a:p>
                      <a:pPr marR="63500" rtl="0" fontAlgn="t">
                        <a:spcBef>
                          <a:spcPts val="500"/>
                        </a:spcBef>
                        <a:spcAft>
                          <a:spcPts val="500"/>
                        </a:spcAft>
                      </a:pPr>
                      <a:r>
                        <a:rPr lang="nl-NL" sz="1100" dirty="0">
                          <a:effectLst/>
                        </a:rPr>
                        <a:t>BMI</a:t>
                      </a:r>
                    </a:p>
                  </a:txBody>
                  <a:tcPr/>
                </a:tc>
                <a:tc>
                  <a:txBody>
                    <a:bodyPr/>
                    <a:lstStyle/>
                    <a:p>
                      <a:pPr marL="63500" marR="63500" lvl="0" indent="0" algn="ctr" defTabSz="914400" rtl="0" eaLnBrk="1" fontAlgn="t" latinLnBrk="0" hangingPunct="1">
                        <a:lnSpc>
                          <a:spcPct val="100000"/>
                        </a:lnSpc>
                        <a:spcBef>
                          <a:spcPts val="500"/>
                        </a:spcBef>
                        <a:spcAft>
                          <a:spcPts val="500"/>
                        </a:spcAft>
                        <a:buClrTx/>
                        <a:buSzTx/>
                        <a:buFontTx/>
                        <a:buNone/>
                        <a:tabLst/>
                        <a:defRPr/>
                      </a:pPr>
                      <a:r>
                        <a:rPr lang="nl-NL" sz="1100" u="none" strike="noStrike" dirty="0">
                          <a:effectLst/>
                        </a:rPr>
                        <a:t>2 (2, 3)</a:t>
                      </a:r>
                      <a:endParaRPr lang="nl-NL" sz="1100" dirty="0">
                        <a:effectLst/>
                      </a:endParaRPr>
                    </a:p>
                  </a:txBody>
                  <a:tcPr/>
                </a:tc>
                <a:tc>
                  <a:txBody>
                    <a:bodyPr/>
                    <a:lstStyle/>
                    <a:p>
                      <a:pPr marL="63500" marR="63500" lvl="0" indent="0" algn="ctr" defTabSz="914400" rtl="0" eaLnBrk="1" fontAlgn="t" latinLnBrk="0" hangingPunct="1">
                        <a:lnSpc>
                          <a:spcPct val="100000"/>
                        </a:lnSpc>
                        <a:spcBef>
                          <a:spcPts val="500"/>
                        </a:spcBef>
                        <a:spcAft>
                          <a:spcPts val="500"/>
                        </a:spcAft>
                        <a:buClrTx/>
                        <a:buSzTx/>
                        <a:buFontTx/>
                        <a:buNone/>
                        <a:tabLst/>
                        <a:defRPr/>
                      </a:pPr>
                      <a:r>
                        <a:rPr lang="nl-NL" sz="1100" u="none" strike="noStrike" dirty="0">
                          <a:effectLst/>
                        </a:rPr>
                        <a:t>3 (2, 3)</a:t>
                      </a:r>
                      <a:endParaRPr lang="nl-NL" sz="1100" dirty="0">
                        <a:effectLst/>
                      </a:endParaRPr>
                    </a:p>
                  </a:txBody>
                  <a:tcPr/>
                </a:tc>
                <a:tc>
                  <a:txBody>
                    <a:bodyPr/>
                    <a:lstStyle/>
                    <a:p>
                      <a:pPr marL="63500" marR="63500" lvl="0" indent="0" algn="ctr" defTabSz="914400" rtl="0" eaLnBrk="1" fontAlgn="t" latinLnBrk="0" hangingPunct="1">
                        <a:lnSpc>
                          <a:spcPct val="100000"/>
                        </a:lnSpc>
                        <a:spcBef>
                          <a:spcPts val="500"/>
                        </a:spcBef>
                        <a:spcAft>
                          <a:spcPts val="500"/>
                        </a:spcAft>
                        <a:buClrTx/>
                        <a:buSzTx/>
                        <a:buFontTx/>
                        <a:buNone/>
                        <a:tabLst/>
                        <a:defRPr/>
                      </a:pPr>
                      <a:r>
                        <a:rPr lang="nl-NL" sz="1100" u="none" strike="noStrike" dirty="0">
                          <a:effectLst/>
                        </a:rPr>
                        <a:t>2 (2, 3)</a:t>
                      </a:r>
                      <a:endParaRPr lang="nl-NL" sz="1100" dirty="0">
                        <a:effectLst/>
                      </a:endParaRPr>
                    </a:p>
                  </a:txBody>
                  <a:tcPr/>
                </a:tc>
                <a:tc>
                  <a:txBody>
                    <a:bodyPr/>
                    <a:lstStyle/>
                    <a:p>
                      <a:pPr marL="63500" marR="63500" algn="ctr" rtl="0" fontAlgn="t">
                        <a:spcBef>
                          <a:spcPts val="500"/>
                        </a:spcBef>
                        <a:spcAft>
                          <a:spcPts val="500"/>
                        </a:spcAft>
                      </a:pPr>
                      <a:r>
                        <a:rPr lang="nl-NL" sz="1100" dirty="0">
                          <a:effectLst/>
                        </a:rPr>
                        <a:t>0,6</a:t>
                      </a:r>
                    </a:p>
                  </a:txBody>
                  <a:tcPr/>
                </a:tc>
                <a:extLst>
                  <a:ext uri="{0D108BD9-81ED-4DB2-BD59-A6C34878D82A}">
                    <a16:rowId xmlns:a16="http://schemas.microsoft.com/office/drawing/2014/main" val="675784494"/>
                  </a:ext>
                </a:extLst>
              </a:tr>
              <a:tr h="231392">
                <a:tc>
                  <a:txBody>
                    <a:bodyPr/>
                    <a:lstStyle/>
                    <a:p>
                      <a:pPr marR="63500" rtl="0" fontAlgn="t">
                        <a:spcBef>
                          <a:spcPts val="500"/>
                        </a:spcBef>
                        <a:spcAft>
                          <a:spcPts val="500"/>
                        </a:spcAft>
                      </a:pPr>
                      <a:r>
                        <a:rPr lang="nl-NL" sz="1100" u="none" strike="noStrike" dirty="0">
                          <a:effectLst/>
                        </a:rPr>
                        <a:t>Heart disease</a:t>
                      </a:r>
                      <a:endParaRPr lang="nl-NL" sz="1100" dirty="0">
                        <a:effectLst/>
                      </a:endParaRPr>
                    </a:p>
                  </a:txBody>
                  <a:tcPr/>
                </a:tc>
                <a:tc>
                  <a:txBody>
                    <a:bodyPr/>
                    <a:lstStyle/>
                    <a:p>
                      <a:pPr marL="63500" marR="63500" algn="ctr" rtl="0" fontAlgn="t">
                        <a:spcBef>
                          <a:spcPts val="500"/>
                        </a:spcBef>
                        <a:spcAft>
                          <a:spcPts val="500"/>
                        </a:spcAft>
                      </a:pPr>
                      <a:r>
                        <a:rPr lang="nl-NL" sz="1100" u="none" strike="noStrike" dirty="0">
                          <a:effectLst/>
                        </a:rPr>
                        <a:t>10 (22%)</a:t>
                      </a:r>
                      <a:endParaRPr lang="nl-NL" sz="1100" dirty="0">
                        <a:effectLst/>
                      </a:endParaRPr>
                    </a:p>
                  </a:txBody>
                  <a:tcPr/>
                </a:tc>
                <a:tc>
                  <a:txBody>
                    <a:bodyPr/>
                    <a:lstStyle/>
                    <a:p>
                      <a:pPr marL="63500" marR="63500" algn="ctr" rtl="0" fontAlgn="t">
                        <a:spcBef>
                          <a:spcPts val="500"/>
                        </a:spcBef>
                        <a:spcAft>
                          <a:spcPts val="500"/>
                        </a:spcAft>
                      </a:pPr>
                      <a:r>
                        <a:rPr lang="nl-NL" sz="1100" u="none" strike="noStrike" dirty="0">
                          <a:effectLst/>
                        </a:rPr>
                        <a:t>13 (12%)</a:t>
                      </a:r>
                      <a:endParaRPr lang="nl-NL" sz="1100" dirty="0">
                        <a:effectLst/>
                      </a:endParaRPr>
                    </a:p>
                  </a:txBody>
                  <a:tcPr/>
                </a:tc>
                <a:tc>
                  <a:txBody>
                    <a:bodyPr/>
                    <a:lstStyle/>
                    <a:p>
                      <a:pPr marL="63500" marR="63500" algn="ctr" rtl="0" fontAlgn="t">
                        <a:spcBef>
                          <a:spcPts val="500"/>
                        </a:spcBef>
                        <a:spcAft>
                          <a:spcPts val="500"/>
                        </a:spcAft>
                      </a:pPr>
                      <a:r>
                        <a:rPr lang="nl-NL" sz="1100" u="none" strike="noStrike" dirty="0">
                          <a:effectLst/>
                        </a:rPr>
                        <a:t>12 (28%)</a:t>
                      </a:r>
                      <a:endParaRPr lang="nl-NL" sz="1100" dirty="0">
                        <a:effectLst/>
                      </a:endParaRPr>
                    </a:p>
                  </a:txBody>
                  <a:tcPr/>
                </a:tc>
                <a:tc>
                  <a:txBody>
                    <a:bodyPr/>
                    <a:lstStyle/>
                    <a:p>
                      <a:pPr marL="63500" marR="63500" algn="ctr" rtl="0" fontAlgn="t">
                        <a:spcBef>
                          <a:spcPts val="500"/>
                        </a:spcBef>
                        <a:spcAft>
                          <a:spcPts val="500"/>
                        </a:spcAft>
                      </a:pPr>
                      <a:r>
                        <a:rPr lang="nl-NL" sz="1100" u="none" strike="noStrike" dirty="0">
                          <a:effectLst/>
                        </a:rPr>
                        <a:t>0.042</a:t>
                      </a:r>
                      <a:endParaRPr lang="nl-NL" dirty="0">
                        <a:effectLst/>
                      </a:endParaRPr>
                    </a:p>
                  </a:txBody>
                  <a:tcPr/>
                </a:tc>
                <a:extLst>
                  <a:ext uri="{0D108BD9-81ED-4DB2-BD59-A6C34878D82A}">
                    <a16:rowId xmlns:a16="http://schemas.microsoft.com/office/drawing/2014/main" val="3801253938"/>
                  </a:ext>
                </a:extLst>
              </a:tr>
              <a:tr h="231392">
                <a:tc>
                  <a:txBody>
                    <a:bodyPr/>
                    <a:lstStyle/>
                    <a:p>
                      <a:pPr marR="63500" rtl="0" fontAlgn="t">
                        <a:spcBef>
                          <a:spcPts val="500"/>
                        </a:spcBef>
                        <a:spcAft>
                          <a:spcPts val="500"/>
                        </a:spcAft>
                      </a:pPr>
                      <a:r>
                        <a:rPr lang="nl-NL" sz="1100" u="none" strike="noStrike" dirty="0">
                          <a:effectLst/>
                        </a:rPr>
                        <a:t>Lung disease</a:t>
                      </a:r>
                      <a:endParaRPr lang="nl-NL" sz="1100" dirty="0">
                        <a:effectLst/>
                      </a:endParaRPr>
                    </a:p>
                  </a:txBody>
                  <a:tcPr/>
                </a:tc>
                <a:tc>
                  <a:txBody>
                    <a:bodyPr/>
                    <a:lstStyle/>
                    <a:p>
                      <a:pPr marL="63500" marR="63500" algn="ctr" rtl="0" fontAlgn="t">
                        <a:spcBef>
                          <a:spcPts val="500"/>
                        </a:spcBef>
                        <a:spcAft>
                          <a:spcPts val="500"/>
                        </a:spcAft>
                      </a:pPr>
                      <a:r>
                        <a:rPr lang="nl-NL" sz="1100" u="none" strike="noStrike" dirty="0">
                          <a:effectLst/>
                        </a:rPr>
                        <a:t>15 (33%)</a:t>
                      </a:r>
                      <a:endParaRPr lang="nl-NL" sz="1100" dirty="0">
                        <a:effectLst/>
                      </a:endParaRPr>
                    </a:p>
                  </a:txBody>
                  <a:tcPr/>
                </a:tc>
                <a:tc>
                  <a:txBody>
                    <a:bodyPr/>
                    <a:lstStyle/>
                    <a:p>
                      <a:pPr marL="63500" marR="63500" algn="ctr" rtl="0" fontAlgn="t">
                        <a:spcBef>
                          <a:spcPts val="500"/>
                        </a:spcBef>
                        <a:spcAft>
                          <a:spcPts val="500"/>
                        </a:spcAft>
                      </a:pPr>
                      <a:r>
                        <a:rPr lang="nl-NL" sz="1100" u="none" strike="noStrike" dirty="0">
                          <a:effectLst/>
                        </a:rPr>
                        <a:t>27 (25%)</a:t>
                      </a:r>
                      <a:endParaRPr lang="nl-NL" sz="1100" dirty="0">
                        <a:effectLst/>
                      </a:endParaRPr>
                    </a:p>
                  </a:txBody>
                  <a:tcPr/>
                </a:tc>
                <a:tc>
                  <a:txBody>
                    <a:bodyPr/>
                    <a:lstStyle/>
                    <a:p>
                      <a:pPr marL="63500" marR="63500" algn="ctr" rtl="0" fontAlgn="t">
                        <a:spcBef>
                          <a:spcPts val="500"/>
                        </a:spcBef>
                        <a:spcAft>
                          <a:spcPts val="500"/>
                        </a:spcAft>
                      </a:pPr>
                      <a:r>
                        <a:rPr lang="nl-NL" sz="1100" u="none" strike="noStrike" dirty="0">
                          <a:effectLst/>
                        </a:rPr>
                        <a:t>10 (23%)</a:t>
                      </a:r>
                      <a:endParaRPr lang="nl-NL" sz="1100" dirty="0">
                        <a:effectLst/>
                      </a:endParaRPr>
                    </a:p>
                  </a:txBody>
                  <a:tcPr/>
                </a:tc>
                <a:tc>
                  <a:txBody>
                    <a:bodyPr/>
                    <a:lstStyle/>
                    <a:p>
                      <a:pPr marL="63500" marR="63500" algn="ctr" rtl="0" fontAlgn="t">
                        <a:spcBef>
                          <a:spcPts val="500"/>
                        </a:spcBef>
                        <a:spcAft>
                          <a:spcPts val="500"/>
                        </a:spcAft>
                      </a:pPr>
                      <a:r>
                        <a:rPr lang="nl-NL" sz="1100" u="none" strike="noStrike" dirty="0">
                          <a:effectLst/>
                        </a:rPr>
                        <a:t>0.5</a:t>
                      </a:r>
                      <a:endParaRPr lang="nl-NL" dirty="0">
                        <a:effectLst/>
                      </a:endParaRPr>
                    </a:p>
                  </a:txBody>
                  <a:tcPr/>
                </a:tc>
                <a:extLst>
                  <a:ext uri="{0D108BD9-81ED-4DB2-BD59-A6C34878D82A}">
                    <a16:rowId xmlns:a16="http://schemas.microsoft.com/office/drawing/2014/main" val="1537964921"/>
                  </a:ext>
                </a:extLst>
              </a:tr>
              <a:tr h="231392">
                <a:tc>
                  <a:txBody>
                    <a:bodyPr/>
                    <a:lstStyle/>
                    <a:p>
                      <a:pPr marR="63500" rtl="0" fontAlgn="t">
                        <a:spcBef>
                          <a:spcPts val="500"/>
                        </a:spcBef>
                        <a:spcAft>
                          <a:spcPts val="500"/>
                        </a:spcAft>
                      </a:pPr>
                      <a:r>
                        <a:rPr lang="nl-NL" sz="1100" u="none" strike="noStrike" dirty="0">
                          <a:effectLst/>
                        </a:rPr>
                        <a:t>Kidney disease</a:t>
                      </a:r>
                      <a:endParaRPr lang="nl-NL" sz="1100" dirty="0">
                        <a:effectLst/>
                      </a:endParaRPr>
                    </a:p>
                  </a:txBody>
                  <a:tcPr/>
                </a:tc>
                <a:tc>
                  <a:txBody>
                    <a:bodyPr/>
                    <a:lstStyle/>
                    <a:p>
                      <a:pPr marL="63500" marR="63500" algn="ctr" rtl="0" fontAlgn="t">
                        <a:spcBef>
                          <a:spcPts val="500"/>
                        </a:spcBef>
                        <a:spcAft>
                          <a:spcPts val="500"/>
                        </a:spcAft>
                      </a:pPr>
                      <a:r>
                        <a:rPr lang="nl-NL" sz="1100" u="none" strike="noStrike" dirty="0">
                          <a:effectLst/>
                        </a:rPr>
                        <a:t>4 (8.9%)</a:t>
                      </a:r>
                      <a:endParaRPr lang="nl-NL" sz="1100" dirty="0">
                        <a:effectLst/>
                      </a:endParaRPr>
                    </a:p>
                  </a:txBody>
                  <a:tcPr/>
                </a:tc>
                <a:tc>
                  <a:txBody>
                    <a:bodyPr/>
                    <a:lstStyle/>
                    <a:p>
                      <a:pPr marL="63500" marR="63500" algn="ctr" rtl="0" fontAlgn="t">
                        <a:spcBef>
                          <a:spcPts val="500"/>
                        </a:spcBef>
                        <a:spcAft>
                          <a:spcPts val="500"/>
                        </a:spcAft>
                      </a:pPr>
                      <a:r>
                        <a:rPr lang="nl-NL" sz="1100" u="none" strike="noStrike" dirty="0">
                          <a:effectLst/>
                        </a:rPr>
                        <a:t>10 (9.3%)</a:t>
                      </a:r>
                      <a:endParaRPr lang="nl-NL" sz="1100" dirty="0">
                        <a:effectLst/>
                      </a:endParaRPr>
                    </a:p>
                  </a:txBody>
                  <a:tcPr/>
                </a:tc>
                <a:tc>
                  <a:txBody>
                    <a:bodyPr/>
                    <a:lstStyle/>
                    <a:p>
                      <a:pPr marL="63500" marR="63500" algn="ctr" rtl="0" fontAlgn="t">
                        <a:spcBef>
                          <a:spcPts val="500"/>
                        </a:spcBef>
                        <a:spcAft>
                          <a:spcPts val="500"/>
                        </a:spcAft>
                      </a:pPr>
                      <a:r>
                        <a:rPr lang="nl-NL" sz="1100" u="none" strike="noStrike" dirty="0">
                          <a:effectLst/>
                        </a:rPr>
                        <a:t>10 (23%)</a:t>
                      </a:r>
                      <a:endParaRPr lang="nl-NL" sz="1100" dirty="0">
                        <a:effectLst/>
                      </a:endParaRPr>
                    </a:p>
                  </a:txBody>
                  <a:tcPr/>
                </a:tc>
                <a:tc>
                  <a:txBody>
                    <a:bodyPr/>
                    <a:lstStyle/>
                    <a:p>
                      <a:pPr marL="63500" marR="63500" algn="ctr" rtl="0" fontAlgn="t">
                        <a:spcBef>
                          <a:spcPts val="500"/>
                        </a:spcBef>
                        <a:spcAft>
                          <a:spcPts val="500"/>
                        </a:spcAft>
                      </a:pPr>
                      <a:r>
                        <a:rPr lang="nl-NL" sz="1100" u="none" strike="noStrike" dirty="0">
                          <a:effectLst/>
                        </a:rPr>
                        <a:t>0.058</a:t>
                      </a:r>
                      <a:endParaRPr lang="nl-NL" sz="1100" dirty="0">
                        <a:effectLst/>
                      </a:endParaRPr>
                    </a:p>
                  </a:txBody>
                  <a:tcPr/>
                </a:tc>
                <a:extLst>
                  <a:ext uri="{0D108BD9-81ED-4DB2-BD59-A6C34878D82A}">
                    <a16:rowId xmlns:a16="http://schemas.microsoft.com/office/drawing/2014/main" val="4197788102"/>
                  </a:ext>
                </a:extLst>
              </a:tr>
              <a:tr h="231392">
                <a:tc>
                  <a:txBody>
                    <a:bodyPr/>
                    <a:lstStyle/>
                    <a:p>
                      <a:pPr marR="63500">
                        <a:lnSpc>
                          <a:spcPct val="107000"/>
                        </a:lnSpc>
                        <a:spcAft>
                          <a:spcPts val="800"/>
                        </a:spcAft>
                      </a:pPr>
                      <a:r>
                        <a:rPr lang="en-NL" sz="1100" dirty="0">
                          <a:solidFill>
                            <a:srgbClr val="000000"/>
                          </a:solidFill>
                          <a:effectLst/>
                          <a:latin typeface="+mn-lt"/>
                          <a:ea typeface="Times New Roman" panose="02020603050405020304" pitchFamily="18" charset="0"/>
                          <a:cs typeface="Arial" panose="020B0604020202020204" pitchFamily="34" charset="0"/>
                        </a:rPr>
                        <a:t>Diabetes mellitus</a:t>
                      </a:r>
                      <a:endParaRPr lang="en-NL" sz="1100" dirty="0">
                        <a:effectLst/>
                        <a:latin typeface="+mn-lt"/>
                        <a:ea typeface="Times New Roman" panose="02020603050405020304" pitchFamily="18" charset="0"/>
                        <a:cs typeface="Arial" panose="020B0604020202020204" pitchFamily="34" charset="0"/>
                      </a:endParaRPr>
                    </a:p>
                  </a:txBody>
                  <a:tcPr marL="95250" marR="95250" marT="47625" marB="47625"/>
                </a:tc>
                <a:tc>
                  <a:txBody>
                    <a:bodyPr/>
                    <a:lstStyle/>
                    <a:p>
                      <a:pPr marL="63500" marR="63500" algn="ctr" rtl="0" fontAlgn="t">
                        <a:spcBef>
                          <a:spcPts val="500"/>
                        </a:spcBef>
                        <a:spcAft>
                          <a:spcPts val="500"/>
                        </a:spcAft>
                      </a:pPr>
                      <a:r>
                        <a:rPr lang="nl-NL" sz="1100" u="none" strike="noStrike" dirty="0">
                          <a:effectLst/>
                        </a:rPr>
                        <a:t>14 (31%)</a:t>
                      </a:r>
                      <a:endParaRPr lang="nl-NL" sz="1100" dirty="0">
                        <a:effectLst/>
                      </a:endParaRPr>
                    </a:p>
                  </a:txBody>
                  <a:tcPr/>
                </a:tc>
                <a:tc>
                  <a:txBody>
                    <a:bodyPr/>
                    <a:lstStyle/>
                    <a:p>
                      <a:pPr marL="63500" marR="63500" algn="ctr" rtl="0" fontAlgn="t">
                        <a:spcBef>
                          <a:spcPts val="500"/>
                        </a:spcBef>
                        <a:spcAft>
                          <a:spcPts val="500"/>
                        </a:spcAft>
                      </a:pPr>
                      <a:r>
                        <a:rPr lang="nl-NL" sz="1100" u="none" strike="noStrike" dirty="0">
                          <a:effectLst/>
                        </a:rPr>
                        <a:t>34 (31%)</a:t>
                      </a:r>
                      <a:endParaRPr lang="nl-NL" sz="1100" dirty="0">
                        <a:effectLst/>
                      </a:endParaRPr>
                    </a:p>
                  </a:txBody>
                  <a:tcPr/>
                </a:tc>
                <a:tc>
                  <a:txBody>
                    <a:bodyPr/>
                    <a:lstStyle/>
                    <a:p>
                      <a:pPr marL="63500" marR="63500" algn="ctr" rtl="0" fontAlgn="t">
                        <a:spcBef>
                          <a:spcPts val="500"/>
                        </a:spcBef>
                        <a:spcAft>
                          <a:spcPts val="500"/>
                        </a:spcAft>
                      </a:pPr>
                      <a:r>
                        <a:rPr lang="nl-NL" sz="1100" u="none" strike="noStrike" dirty="0">
                          <a:effectLst/>
                        </a:rPr>
                        <a:t>13 (30%)</a:t>
                      </a:r>
                      <a:endParaRPr lang="nl-NL" sz="1100" dirty="0">
                        <a:effectLst/>
                      </a:endParaRPr>
                    </a:p>
                  </a:txBody>
                  <a:tcPr/>
                </a:tc>
                <a:tc>
                  <a:txBody>
                    <a:bodyPr/>
                    <a:lstStyle/>
                    <a:p>
                      <a:pPr marL="63500" marR="63500" algn="ctr" rtl="0" fontAlgn="t">
                        <a:spcBef>
                          <a:spcPts val="500"/>
                        </a:spcBef>
                        <a:spcAft>
                          <a:spcPts val="500"/>
                        </a:spcAft>
                      </a:pPr>
                      <a:r>
                        <a:rPr lang="nl-NL" sz="1100" u="none" strike="noStrike" dirty="0">
                          <a:effectLst/>
                        </a:rPr>
                        <a:t>&gt;0.9</a:t>
                      </a:r>
                      <a:endParaRPr lang="nl-NL" sz="1100" dirty="0">
                        <a:effectLst/>
                      </a:endParaRPr>
                    </a:p>
                  </a:txBody>
                  <a:tcPr/>
                </a:tc>
                <a:extLst>
                  <a:ext uri="{0D108BD9-81ED-4DB2-BD59-A6C34878D82A}">
                    <a16:rowId xmlns:a16="http://schemas.microsoft.com/office/drawing/2014/main" val="1272311014"/>
                  </a:ext>
                </a:extLst>
              </a:tr>
              <a:tr h="231392">
                <a:tc>
                  <a:txBody>
                    <a:bodyPr/>
                    <a:lstStyle/>
                    <a:p>
                      <a:pPr marR="63500" rtl="0" fontAlgn="t">
                        <a:spcBef>
                          <a:spcPts val="500"/>
                        </a:spcBef>
                        <a:spcAft>
                          <a:spcPts val="500"/>
                        </a:spcAft>
                      </a:pPr>
                      <a:r>
                        <a:rPr lang="nl-NL" sz="1100" u="none" strike="noStrike" dirty="0">
                          <a:effectLst/>
                        </a:rPr>
                        <a:t>Acuity score</a:t>
                      </a:r>
                      <a:endParaRPr lang="nl-NL" sz="1100" dirty="0">
                        <a:effectLst/>
                      </a:endParaRPr>
                    </a:p>
                  </a:txBody>
                  <a:tcPr/>
                </a:tc>
                <a:tc>
                  <a:txBody>
                    <a:bodyPr/>
                    <a:lstStyle/>
                    <a:p>
                      <a:pPr marL="63500" marR="63500" algn="ctr" rtl="0" fontAlgn="t">
                        <a:spcBef>
                          <a:spcPts val="500"/>
                        </a:spcBef>
                        <a:spcAft>
                          <a:spcPts val="500"/>
                        </a:spcAft>
                      </a:pPr>
                      <a:r>
                        <a:rPr lang="nl-NL" sz="1100" u="none" strike="noStrike" dirty="0">
                          <a:effectLst/>
                        </a:rPr>
                        <a:t>3 (3, 4)</a:t>
                      </a:r>
                      <a:endParaRPr lang="nl-NL" sz="1100" dirty="0">
                        <a:effectLst/>
                      </a:endParaRPr>
                    </a:p>
                  </a:txBody>
                  <a:tcPr/>
                </a:tc>
                <a:tc>
                  <a:txBody>
                    <a:bodyPr/>
                    <a:lstStyle/>
                    <a:p>
                      <a:pPr marL="63500" marR="63500" algn="ctr" rtl="0" fontAlgn="t">
                        <a:spcBef>
                          <a:spcPts val="500"/>
                        </a:spcBef>
                        <a:spcAft>
                          <a:spcPts val="500"/>
                        </a:spcAft>
                      </a:pPr>
                      <a:r>
                        <a:rPr lang="nl-NL" sz="1100" u="none" strike="noStrike" dirty="0">
                          <a:effectLst/>
                        </a:rPr>
                        <a:t>3 (3, 3)</a:t>
                      </a:r>
                      <a:endParaRPr lang="nl-NL" sz="1100" dirty="0">
                        <a:effectLst/>
                      </a:endParaRPr>
                    </a:p>
                  </a:txBody>
                  <a:tcPr/>
                </a:tc>
                <a:tc>
                  <a:txBody>
                    <a:bodyPr/>
                    <a:lstStyle/>
                    <a:p>
                      <a:pPr marL="63500" marR="63500" algn="ctr" rtl="0" fontAlgn="t">
                        <a:spcBef>
                          <a:spcPts val="500"/>
                        </a:spcBef>
                        <a:spcAft>
                          <a:spcPts val="500"/>
                        </a:spcAft>
                      </a:pPr>
                      <a:r>
                        <a:rPr lang="nl-NL" sz="1100" u="none" strike="noStrike" dirty="0">
                          <a:effectLst/>
                        </a:rPr>
                        <a:t>3 (3, 3)</a:t>
                      </a:r>
                      <a:endParaRPr lang="nl-NL" sz="1100" dirty="0">
                        <a:effectLst/>
                      </a:endParaRPr>
                    </a:p>
                  </a:txBody>
                  <a:tcPr/>
                </a:tc>
                <a:tc>
                  <a:txBody>
                    <a:bodyPr/>
                    <a:lstStyle/>
                    <a:p>
                      <a:pPr marL="63500" marR="63500" algn="ctr" rtl="0" fontAlgn="t">
                        <a:spcBef>
                          <a:spcPts val="500"/>
                        </a:spcBef>
                        <a:spcAft>
                          <a:spcPts val="500"/>
                        </a:spcAft>
                      </a:pPr>
                      <a:r>
                        <a:rPr lang="nl-NL" sz="1100" u="none" strike="noStrike" dirty="0">
                          <a:effectLst/>
                        </a:rPr>
                        <a:t>0.004</a:t>
                      </a:r>
                      <a:endParaRPr lang="nl-NL" sz="1100" dirty="0">
                        <a:effectLst/>
                      </a:endParaRPr>
                    </a:p>
                  </a:txBody>
                  <a:tcPr/>
                </a:tc>
                <a:extLst>
                  <a:ext uri="{0D108BD9-81ED-4DB2-BD59-A6C34878D82A}">
                    <a16:rowId xmlns:a16="http://schemas.microsoft.com/office/drawing/2014/main" val="2893852851"/>
                  </a:ext>
                </a:extLst>
              </a:tr>
              <a:tr h="231392">
                <a:tc>
                  <a:txBody>
                    <a:bodyPr/>
                    <a:lstStyle/>
                    <a:p>
                      <a:pPr marR="63500" rtl="0" fontAlgn="t">
                        <a:spcBef>
                          <a:spcPts val="500"/>
                        </a:spcBef>
                        <a:spcAft>
                          <a:spcPts val="500"/>
                        </a:spcAft>
                      </a:pPr>
                      <a:r>
                        <a:rPr lang="nl-NL" sz="1100" u="none" strike="noStrike" dirty="0">
                          <a:effectLst/>
                        </a:rPr>
                        <a:t>Lymphocyte count</a:t>
                      </a:r>
                      <a:endParaRPr lang="nl-NL" sz="1100" dirty="0">
                        <a:effectLst/>
                      </a:endParaRPr>
                    </a:p>
                  </a:txBody>
                  <a:tcPr/>
                </a:tc>
                <a:tc>
                  <a:txBody>
                    <a:bodyPr/>
                    <a:lstStyle/>
                    <a:p>
                      <a:pPr marL="63500" marR="63500" algn="ctr" rtl="0" fontAlgn="t">
                        <a:spcBef>
                          <a:spcPts val="500"/>
                        </a:spcBef>
                        <a:spcAft>
                          <a:spcPts val="500"/>
                        </a:spcAft>
                      </a:pPr>
                      <a:r>
                        <a:rPr lang="nl-NL" sz="1100" u="none" strike="noStrike" dirty="0">
                          <a:effectLst/>
                        </a:rPr>
                        <a:t>3 (2, 4)</a:t>
                      </a:r>
                      <a:endParaRPr lang="nl-NL" sz="1100" dirty="0">
                        <a:effectLst/>
                      </a:endParaRPr>
                    </a:p>
                  </a:txBody>
                  <a:tcPr/>
                </a:tc>
                <a:tc>
                  <a:txBody>
                    <a:bodyPr/>
                    <a:lstStyle/>
                    <a:p>
                      <a:pPr marL="63500" marR="63500" algn="ctr" rtl="0" fontAlgn="t">
                        <a:spcBef>
                          <a:spcPts val="500"/>
                        </a:spcBef>
                        <a:spcAft>
                          <a:spcPts val="500"/>
                        </a:spcAft>
                      </a:pPr>
                      <a:r>
                        <a:rPr lang="nl-NL" sz="1100" u="none" strike="noStrike" dirty="0">
                          <a:effectLst/>
                        </a:rPr>
                        <a:t>3 (2, 3)</a:t>
                      </a:r>
                      <a:endParaRPr lang="nl-NL" sz="1100" dirty="0">
                        <a:effectLst/>
                      </a:endParaRPr>
                    </a:p>
                  </a:txBody>
                  <a:tcPr/>
                </a:tc>
                <a:tc>
                  <a:txBody>
                    <a:bodyPr/>
                    <a:lstStyle/>
                    <a:p>
                      <a:pPr marL="63500" marR="63500" algn="ctr" rtl="0" fontAlgn="t">
                        <a:spcBef>
                          <a:spcPts val="500"/>
                        </a:spcBef>
                        <a:spcAft>
                          <a:spcPts val="500"/>
                        </a:spcAft>
                      </a:pPr>
                      <a:r>
                        <a:rPr lang="nl-NL" sz="1100" u="none" strike="noStrike" dirty="0">
                          <a:effectLst/>
                        </a:rPr>
                        <a:t>2 (2, 3)</a:t>
                      </a:r>
                      <a:endParaRPr lang="nl-NL" sz="1100" dirty="0">
                        <a:effectLst/>
                      </a:endParaRPr>
                    </a:p>
                  </a:txBody>
                  <a:tcPr/>
                </a:tc>
                <a:tc>
                  <a:txBody>
                    <a:bodyPr/>
                    <a:lstStyle/>
                    <a:p>
                      <a:pPr marL="63500" marR="63500" algn="ctr" rtl="0" fontAlgn="t">
                        <a:spcBef>
                          <a:spcPts val="500"/>
                        </a:spcBef>
                        <a:spcAft>
                          <a:spcPts val="500"/>
                        </a:spcAft>
                      </a:pPr>
                      <a:r>
                        <a:rPr lang="nl-NL" sz="1100" u="none" strike="noStrike" dirty="0">
                          <a:effectLst/>
                        </a:rPr>
                        <a:t>0.004</a:t>
                      </a:r>
                      <a:endParaRPr lang="nl-NL" sz="1100" dirty="0">
                        <a:effectLst/>
                      </a:endParaRPr>
                    </a:p>
                  </a:txBody>
                  <a:tcPr/>
                </a:tc>
                <a:extLst>
                  <a:ext uri="{0D108BD9-81ED-4DB2-BD59-A6C34878D82A}">
                    <a16:rowId xmlns:a16="http://schemas.microsoft.com/office/drawing/2014/main" val="500378109"/>
                  </a:ext>
                </a:extLst>
              </a:tr>
              <a:tr h="231392">
                <a:tc>
                  <a:txBody>
                    <a:bodyPr/>
                    <a:lstStyle/>
                    <a:p>
                      <a:pPr marR="63500" rtl="0" fontAlgn="t">
                        <a:spcBef>
                          <a:spcPts val="500"/>
                        </a:spcBef>
                        <a:spcAft>
                          <a:spcPts val="500"/>
                        </a:spcAft>
                      </a:pPr>
                      <a:r>
                        <a:rPr lang="nl-NL" sz="1100" dirty="0">
                          <a:effectLst/>
                        </a:rPr>
                        <a:t>Neutrophile count</a:t>
                      </a:r>
                    </a:p>
                  </a:txBody>
                  <a:tcPr/>
                </a:tc>
                <a:tc>
                  <a:txBody>
                    <a:bodyPr/>
                    <a:lstStyle/>
                    <a:p>
                      <a:pPr marL="63500" marR="63500" algn="ctr" rtl="0" fontAlgn="t">
                        <a:spcBef>
                          <a:spcPts val="500"/>
                        </a:spcBef>
                        <a:spcAft>
                          <a:spcPts val="500"/>
                        </a:spcAft>
                      </a:pPr>
                      <a:r>
                        <a:rPr lang="nl-NL" sz="1100" u="none" strike="noStrike" dirty="0">
                          <a:effectLst/>
                        </a:rPr>
                        <a:t>3 (2, 3)</a:t>
                      </a:r>
                      <a:endParaRPr lang="nl-NL" sz="1100" dirty="0">
                        <a:effectLst/>
                      </a:endParaRPr>
                    </a:p>
                  </a:txBody>
                  <a:tcPr/>
                </a:tc>
                <a:tc>
                  <a:txBody>
                    <a:bodyPr/>
                    <a:lstStyle/>
                    <a:p>
                      <a:pPr marL="63500" marR="63500" algn="ctr" rtl="0" fontAlgn="t">
                        <a:spcBef>
                          <a:spcPts val="500"/>
                        </a:spcBef>
                        <a:spcAft>
                          <a:spcPts val="500"/>
                        </a:spcAft>
                      </a:pPr>
                      <a:r>
                        <a:rPr lang="nl-NL" sz="1100" u="none" strike="noStrike" dirty="0">
                          <a:effectLst/>
                        </a:rPr>
                        <a:t>3 (2, 3)</a:t>
                      </a:r>
                      <a:endParaRPr lang="nl-NL" sz="1100" dirty="0">
                        <a:effectLst/>
                      </a:endParaRPr>
                    </a:p>
                  </a:txBody>
                  <a:tcPr/>
                </a:tc>
                <a:tc>
                  <a:txBody>
                    <a:bodyPr/>
                    <a:lstStyle/>
                    <a:p>
                      <a:pPr marL="63500" marR="63500" lvl="0" indent="0" algn="ctr" defTabSz="914400" rtl="0" eaLnBrk="1" fontAlgn="t" latinLnBrk="0" hangingPunct="1">
                        <a:lnSpc>
                          <a:spcPct val="100000"/>
                        </a:lnSpc>
                        <a:spcBef>
                          <a:spcPts val="500"/>
                        </a:spcBef>
                        <a:spcAft>
                          <a:spcPts val="500"/>
                        </a:spcAft>
                        <a:buClrTx/>
                        <a:buSzTx/>
                        <a:buFontTx/>
                        <a:buNone/>
                        <a:tabLst/>
                        <a:defRPr/>
                      </a:pPr>
                      <a:r>
                        <a:rPr lang="nl-NL" sz="1100" u="none" strike="noStrike" dirty="0">
                          <a:effectLst/>
                        </a:rPr>
                        <a:t>3 (3, 4)</a:t>
                      </a:r>
                      <a:endParaRPr lang="nl-NL" sz="1100" dirty="0">
                        <a:effectLst/>
                      </a:endParaRPr>
                    </a:p>
                  </a:txBody>
                  <a:tcPr/>
                </a:tc>
                <a:tc>
                  <a:txBody>
                    <a:bodyPr/>
                    <a:lstStyle/>
                    <a:p>
                      <a:pPr marL="63500" marR="63500" algn="ctr" rtl="0" fontAlgn="t">
                        <a:spcBef>
                          <a:spcPts val="500"/>
                        </a:spcBef>
                        <a:spcAft>
                          <a:spcPts val="500"/>
                        </a:spcAft>
                      </a:pPr>
                      <a:r>
                        <a:rPr lang="nl-NL" sz="1100" dirty="0">
                          <a:effectLst/>
                        </a:rPr>
                        <a:t>&lt;0.001</a:t>
                      </a:r>
                    </a:p>
                  </a:txBody>
                  <a:tcPr/>
                </a:tc>
                <a:extLst>
                  <a:ext uri="{0D108BD9-81ED-4DB2-BD59-A6C34878D82A}">
                    <a16:rowId xmlns:a16="http://schemas.microsoft.com/office/drawing/2014/main" val="1824743303"/>
                  </a:ext>
                </a:extLst>
              </a:tr>
              <a:tr h="231392">
                <a:tc>
                  <a:txBody>
                    <a:bodyPr/>
                    <a:lstStyle/>
                    <a:p>
                      <a:pPr marR="63500" rtl="0" fontAlgn="t">
                        <a:spcBef>
                          <a:spcPts val="500"/>
                        </a:spcBef>
                        <a:spcAft>
                          <a:spcPts val="500"/>
                        </a:spcAft>
                      </a:pPr>
                      <a:r>
                        <a:rPr lang="nl-NL" sz="1100" dirty="0">
                          <a:effectLst/>
                        </a:rPr>
                        <a:t>Monocyte count</a:t>
                      </a:r>
                    </a:p>
                  </a:txBody>
                  <a:tcPr/>
                </a:tc>
                <a:tc>
                  <a:txBody>
                    <a:bodyPr/>
                    <a:lstStyle/>
                    <a:p>
                      <a:pPr marL="63500" marR="63500" algn="ctr" rtl="0" fontAlgn="t">
                        <a:spcBef>
                          <a:spcPts val="500"/>
                        </a:spcBef>
                        <a:spcAft>
                          <a:spcPts val="500"/>
                        </a:spcAft>
                      </a:pPr>
                      <a:r>
                        <a:rPr lang="nl-NL" sz="1100" u="none" strike="noStrike" dirty="0">
                          <a:effectLst/>
                        </a:rPr>
                        <a:t>3 (2, 3)</a:t>
                      </a:r>
                      <a:endParaRPr lang="nl-NL" sz="1100" dirty="0">
                        <a:effectLst/>
                      </a:endParaRPr>
                    </a:p>
                  </a:txBody>
                  <a:tcPr/>
                </a:tc>
                <a:tc>
                  <a:txBody>
                    <a:bodyPr/>
                    <a:lstStyle/>
                    <a:p>
                      <a:pPr marL="63500" marR="63500" algn="ctr" rtl="0" fontAlgn="t">
                        <a:spcBef>
                          <a:spcPts val="500"/>
                        </a:spcBef>
                        <a:spcAft>
                          <a:spcPts val="500"/>
                        </a:spcAft>
                      </a:pPr>
                      <a:r>
                        <a:rPr lang="nl-NL" sz="1100" u="none" strike="noStrike" dirty="0">
                          <a:effectLst/>
                        </a:rPr>
                        <a:t>2 (2, 3)</a:t>
                      </a:r>
                      <a:endParaRPr lang="nl-NL" sz="1100" dirty="0">
                        <a:effectLst/>
                      </a:endParaRPr>
                    </a:p>
                  </a:txBody>
                  <a:tcPr/>
                </a:tc>
                <a:tc>
                  <a:txBody>
                    <a:bodyPr/>
                    <a:lstStyle/>
                    <a:p>
                      <a:pPr marL="63500" marR="63500" lvl="0" indent="0" algn="ctr" defTabSz="914400" rtl="0" eaLnBrk="1" fontAlgn="t" latinLnBrk="0" hangingPunct="1">
                        <a:lnSpc>
                          <a:spcPct val="100000"/>
                        </a:lnSpc>
                        <a:spcBef>
                          <a:spcPts val="500"/>
                        </a:spcBef>
                        <a:spcAft>
                          <a:spcPts val="500"/>
                        </a:spcAft>
                        <a:buClrTx/>
                        <a:buSzTx/>
                        <a:buFontTx/>
                        <a:buNone/>
                        <a:tabLst/>
                        <a:defRPr/>
                      </a:pPr>
                      <a:r>
                        <a:rPr lang="nl-NL" sz="1100" u="none" strike="noStrike" dirty="0">
                          <a:effectLst/>
                        </a:rPr>
                        <a:t>2 (2, 3)</a:t>
                      </a:r>
                      <a:endParaRPr lang="nl-NL" sz="1100" dirty="0">
                        <a:effectLst/>
                      </a:endParaRPr>
                    </a:p>
                  </a:txBody>
                  <a:tcPr/>
                </a:tc>
                <a:tc>
                  <a:txBody>
                    <a:bodyPr/>
                    <a:lstStyle/>
                    <a:p>
                      <a:pPr marL="63500" marR="63500" algn="ctr" rtl="0" fontAlgn="t">
                        <a:spcBef>
                          <a:spcPts val="500"/>
                        </a:spcBef>
                        <a:spcAft>
                          <a:spcPts val="500"/>
                        </a:spcAft>
                      </a:pPr>
                      <a:r>
                        <a:rPr lang="nl-NL" sz="1100" dirty="0">
                          <a:effectLst/>
                        </a:rPr>
                        <a:t>0.4</a:t>
                      </a:r>
                    </a:p>
                  </a:txBody>
                  <a:tcPr/>
                </a:tc>
                <a:extLst>
                  <a:ext uri="{0D108BD9-81ED-4DB2-BD59-A6C34878D82A}">
                    <a16:rowId xmlns:a16="http://schemas.microsoft.com/office/drawing/2014/main" val="2840558293"/>
                  </a:ext>
                </a:extLst>
              </a:tr>
              <a:tr h="231392">
                <a:tc>
                  <a:txBody>
                    <a:bodyPr/>
                    <a:lstStyle/>
                    <a:p>
                      <a:pPr marR="63500" rtl="0" fontAlgn="t">
                        <a:spcBef>
                          <a:spcPts val="500"/>
                        </a:spcBef>
                        <a:spcAft>
                          <a:spcPts val="500"/>
                        </a:spcAft>
                      </a:pPr>
                      <a:r>
                        <a:rPr lang="nl-NL" sz="1100" dirty="0">
                          <a:effectLst/>
                        </a:rPr>
                        <a:t>C-reactive protein (CRP)</a:t>
                      </a:r>
                    </a:p>
                  </a:txBody>
                  <a:tcPr/>
                </a:tc>
                <a:tc>
                  <a:txBody>
                    <a:bodyPr/>
                    <a:lstStyle/>
                    <a:p>
                      <a:pPr marL="63500" marR="63500" algn="ctr" rtl="0" fontAlgn="t">
                        <a:spcBef>
                          <a:spcPts val="500"/>
                        </a:spcBef>
                        <a:spcAft>
                          <a:spcPts val="500"/>
                        </a:spcAft>
                      </a:pPr>
                      <a:r>
                        <a:rPr lang="nl-NL" sz="1100" u="none" strike="noStrike" dirty="0">
                          <a:effectLst/>
                        </a:rPr>
                        <a:t>2 (1, 3)</a:t>
                      </a:r>
                      <a:endParaRPr lang="nl-NL" sz="1100" dirty="0">
                        <a:effectLst/>
                      </a:endParaRPr>
                    </a:p>
                  </a:txBody>
                  <a:tcPr/>
                </a:tc>
                <a:tc>
                  <a:txBody>
                    <a:bodyPr/>
                    <a:lstStyle/>
                    <a:p>
                      <a:pPr marL="63500" marR="63500" lvl="0" indent="0" algn="ctr" defTabSz="914400" rtl="0" eaLnBrk="1" fontAlgn="t" latinLnBrk="0" hangingPunct="1">
                        <a:lnSpc>
                          <a:spcPct val="100000"/>
                        </a:lnSpc>
                        <a:spcBef>
                          <a:spcPts val="500"/>
                        </a:spcBef>
                        <a:spcAft>
                          <a:spcPts val="500"/>
                        </a:spcAft>
                        <a:buClrTx/>
                        <a:buSzTx/>
                        <a:buFontTx/>
                        <a:buNone/>
                        <a:tabLst/>
                        <a:defRPr/>
                      </a:pPr>
                      <a:r>
                        <a:rPr lang="nl-NL" sz="1100" u="none" strike="noStrike" dirty="0">
                          <a:effectLst/>
                        </a:rPr>
                        <a:t>4 (3, 4)</a:t>
                      </a:r>
                      <a:endParaRPr lang="nl-NL" sz="1100" dirty="0">
                        <a:effectLst/>
                      </a:endParaRPr>
                    </a:p>
                  </a:txBody>
                  <a:tcPr/>
                </a:tc>
                <a:tc>
                  <a:txBody>
                    <a:bodyPr/>
                    <a:lstStyle/>
                    <a:p>
                      <a:pPr marL="63500" marR="63500" lvl="0" indent="0" algn="ctr" defTabSz="914400" rtl="0" eaLnBrk="1" fontAlgn="t" latinLnBrk="0" hangingPunct="1">
                        <a:lnSpc>
                          <a:spcPct val="100000"/>
                        </a:lnSpc>
                        <a:spcBef>
                          <a:spcPts val="500"/>
                        </a:spcBef>
                        <a:spcAft>
                          <a:spcPts val="500"/>
                        </a:spcAft>
                        <a:buClrTx/>
                        <a:buSzTx/>
                        <a:buFontTx/>
                        <a:buNone/>
                        <a:tabLst/>
                        <a:defRPr/>
                      </a:pPr>
                      <a:r>
                        <a:rPr lang="nl-NL" sz="1100" u="none" strike="noStrike" dirty="0">
                          <a:effectLst/>
                        </a:rPr>
                        <a:t>4 (3, 5)</a:t>
                      </a:r>
                      <a:endParaRPr lang="nl-NL" sz="1100" dirty="0">
                        <a:effectLst/>
                      </a:endParaRPr>
                    </a:p>
                  </a:txBody>
                  <a:tcPr/>
                </a:tc>
                <a:tc>
                  <a:txBody>
                    <a:bodyPr/>
                    <a:lstStyle/>
                    <a:p>
                      <a:pPr marL="63500" marR="63500" algn="ctr" rtl="0" fontAlgn="t">
                        <a:spcBef>
                          <a:spcPts val="500"/>
                        </a:spcBef>
                        <a:spcAft>
                          <a:spcPts val="500"/>
                        </a:spcAft>
                      </a:pPr>
                      <a:r>
                        <a:rPr lang="nl-NL" sz="1100" dirty="0">
                          <a:effectLst/>
                        </a:rPr>
                        <a:t>&lt;0.001</a:t>
                      </a:r>
                    </a:p>
                  </a:txBody>
                  <a:tcPr/>
                </a:tc>
                <a:extLst>
                  <a:ext uri="{0D108BD9-81ED-4DB2-BD59-A6C34878D82A}">
                    <a16:rowId xmlns:a16="http://schemas.microsoft.com/office/drawing/2014/main" val="3227150423"/>
                  </a:ext>
                </a:extLst>
              </a:tr>
              <a:tr h="231392">
                <a:tc>
                  <a:txBody>
                    <a:bodyPr/>
                    <a:lstStyle/>
                    <a:p>
                      <a:pPr marR="63500" rtl="0" fontAlgn="t">
                        <a:spcBef>
                          <a:spcPts val="500"/>
                        </a:spcBef>
                        <a:spcAft>
                          <a:spcPts val="500"/>
                        </a:spcAft>
                      </a:pPr>
                      <a:r>
                        <a:rPr lang="nl-NL" sz="1100" dirty="0">
                          <a:effectLst/>
                        </a:rPr>
                        <a:t>lactate dehydrogenase (LDH) </a:t>
                      </a:r>
                    </a:p>
                  </a:txBody>
                  <a:tcPr/>
                </a:tc>
                <a:tc>
                  <a:txBody>
                    <a:bodyPr/>
                    <a:lstStyle/>
                    <a:p>
                      <a:pPr marL="63500" marR="63500" algn="ctr" rtl="0" fontAlgn="t">
                        <a:spcBef>
                          <a:spcPts val="500"/>
                        </a:spcBef>
                        <a:spcAft>
                          <a:spcPts val="500"/>
                        </a:spcAft>
                      </a:pPr>
                      <a:r>
                        <a:rPr lang="nl-NL" sz="1100" u="none" strike="noStrike" dirty="0">
                          <a:effectLst/>
                        </a:rPr>
                        <a:t>2 (2, 2)</a:t>
                      </a:r>
                      <a:endParaRPr lang="nl-NL" sz="1100" dirty="0">
                        <a:effectLst/>
                      </a:endParaRPr>
                    </a:p>
                  </a:txBody>
                  <a:tcPr/>
                </a:tc>
                <a:tc>
                  <a:txBody>
                    <a:bodyPr/>
                    <a:lstStyle/>
                    <a:p>
                      <a:pPr marL="63500" marR="63500" lvl="0" indent="0" algn="ctr" defTabSz="914400" rtl="0" eaLnBrk="1" fontAlgn="t" latinLnBrk="0" hangingPunct="1">
                        <a:lnSpc>
                          <a:spcPct val="100000"/>
                        </a:lnSpc>
                        <a:spcBef>
                          <a:spcPts val="500"/>
                        </a:spcBef>
                        <a:spcAft>
                          <a:spcPts val="500"/>
                        </a:spcAft>
                        <a:buClrTx/>
                        <a:buSzTx/>
                        <a:buFontTx/>
                        <a:buNone/>
                        <a:tabLst/>
                        <a:defRPr/>
                      </a:pPr>
                      <a:r>
                        <a:rPr lang="nl-NL" sz="1100" u="none" strike="noStrike" dirty="0">
                          <a:effectLst/>
                        </a:rPr>
                        <a:t>3 (2, 3)</a:t>
                      </a:r>
                      <a:endParaRPr lang="nl-NL" sz="1100" dirty="0">
                        <a:effectLst/>
                      </a:endParaRPr>
                    </a:p>
                  </a:txBody>
                  <a:tcPr/>
                </a:tc>
                <a:tc>
                  <a:txBody>
                    <a:bodyPr/>
                    <a:lstStyle/>
                    <a:p>
                      <a:pPr marL="63500" marR="63500" lvl="0" indent="0" algn="ctr" defTabSz="914400" rtl="0" eaLnBrk="1" fontAlgn="t" latinLnBrk="0" hangingPunct="1">
                        <a:lnSpc>
                          <a:spcPct val="100000"/>
                        </a:lnSpc>
                        <a:spcBef>
                          <a:spcPts val="500"/>
                        </a:spcBef>
                        <a:spcAft>
                          <a:spcPts val="500"/>
                        </a:spcAft>
                        <a:buClrTx/>
                        <a:buSzTx/>
                        <a:buFontTx/>
                        <a:buNone/>
                        <a:tabLst/>
                        <a:defRPr/>
                      </a:pPr>
                      <a:r>
                        <a:rPr lang="nl-NL" sz="1100" u="none" strike="noStrike" dirty="0">
                          <a:effectLst/>
                        </a:rPr>
                        <a:t>4 (2, 5)</a:t>
                      </a:r>
                      <a:endParaRPr lang="nl-NL" sz="1100" dirty="0">
                        <a:effectLst/>
                      </a:endParaRPr>
                    </a:p>
                  </a:txBody>
                  <a:tcPr/>
                </a:tc>
                <a:tc>
                  <a:txBody>
                    <a:bodyPr/>
                    <a:lstStyle/>
                    <a:p>
                      <a:pPr marL="63500" marR="63500" algn="ctr" rtl="0" fontAlgn="t">
                        <a:spcBef>
                          <a:spcPts val="500"/>
                        </a:spcBef>
                        <a:spcAft>
                          <a:spcPts val="500"/>
                        </a:spcAft>
                      </a:pPr>
                      <a:r>
                        <a:rPr lang="nl-NL" sz="1100" dirty="0">
                          <a:effectLst/>
                        </a:rPr>
                        <a:t>&lt;0.001</a:t>
                      </a:r>
                    </a:p>
                  </a:txBody>
                  <a:tcPr/>
                </a:tc>
                <a:extLst>
                  <a:ext uri="{0D108BD9-81ED-4DB2-BD59-A6C34878D82A}">
                    <a16:rowId xmlns:a16="http://schemas.microsoft.com/office/drawing/2014/main" val="3240622474"/>
                  </a:ext>
                </a:extLst>
              </a:tr>
              <a:tr h="360947">
                <a:tc>
                  <a:txBody>
                    <a:bodyPr/>
                    <a:lstStyle/>
                    <a:p>
                      <a:pPr marL="63500" marR="63500" rtl="0" fontAlgn="ctr">
                        <a:spcBef>
                          <a:spcPts val="500"/>
                        </a:spcBef>
                        <a:spcAft>
                          <a:spcPts val="500"/>
                        </a:spcAft>
                      </a:pPr>
                      <a:r>
                        <a:rPr lang="nl-NL" sz="1100" u="none" strike="noStrike" baseline="30000" dirty="0">
                          <a:effectLst/>
                        </a:rPr>
                        <a:t>1</a:t>
                      </a:r>
                      <a:r>
                        <a:rPr lang="nl-NL" sz="1100" u="none" strike="noStrike" dirty="0">
                          <a:effectLst/>
                        </a:rPr>
                        <a:t>Median (IQR); n (%)</a:t>
                      </a:r>
                      <a:endParaRPr lang="nl-NL" sz="1100" dirty="0">
                        <a:effectLst/>
                      </a:endParaRPr>
                    </a:p>
                  </a:txBody>
                  <a:tcPr anchor="ctr"/>
                </a:tc>
                <a:tc>
                  <a:txBody>
                    <a:bodyPr/>
                    <a:lstStyle/>
                    <a:p>
                      <a:pPr fontAlgn="t"/>
                      <a:endParaRPr lang="nl-NL" sz="1100" dirty="0">
                        <a:effectLst/>
                      </a:endParaRPr>
                    </a:p>
                  </a:txBody>
                  <a:tcPr/>
                </a:tc>
                <a:tc>
                  <a:txBody>
                    <a:bodyPr/>
                    <a:lstStyle/>
                    <a:p>
                      <a:pPr fontAlgn="t"/>
                      <a:endParaRPr lang="nl-NL" sz="1100">
                        <a:effectLst/>
                      </a:endParaRPr>
                    </a:p>
                  </a:txBody>
                  <a:tcPr/>
                </a:tc>
                <a:tc>
                  <a:txBody>
                    <a:bodyPr/>
                    <a:lstStyle/>
                    <a:p>
                      <a:pPr fontAlgn="t"/>
                      <a:endParaRPr lang="nl-NL" sz="1100">
                        <a:effectLst/>
                      </a:endParaRPr>
                    </a:p>
                  </a:txBody>
                  <a:tcPr/>
                </a:tc>
                <a:tc>
                  <a:txBody>
                    <a:bodyPr/>
                    <a:lstStyle/>
                    <a:p>
                      <a:pPr fontAlgn="t"/>
                      <a:endParaRPr lang="nl-NL" sz="1100" dirty="0">
                        <a:effectLst/>
                      </a:endParaRPr>
                    </a:p>
                  </a:txBody>
                  <a:tcPr/>
                </a:tc>
                <a:extLst>
                  <a:ext uri="{0D108BD9-81ED-4DB2-BD59-A6C34878D82A}">
                    <a16:rowId xmlns:a16="http://schemas.microsoft.com/office/drawing/2014/main" val="2281407220"/>
                  </a:ext>
                </a:extLst>
              </a:tr>
              <a:tr h="400486">
                <a:tc gridSpan="5">
                  <a:txBody>
                    <a:bodyPr/>
                    <a:lstStyle/>
                    <a:p>
                      <a:pPr marL="63500" marR="63500" rtl="0" fontAlgn="ctr">
                        <a:spcBef>
                          <a:spcPts val="500"/>
                        </a:spcBef>
                        <a:spcAft>
                          <a:spcPts val="500"/>
                        </a:spcAft>
                      </a:pPr>
                      <a:r>
                        <a:rPr lang="nl-NL" sz="1100" u="none" strike="noStrike" baseline="30000" dirty="0">
                          <a:effectLst/>
                        </a:rPr>
                        <a:t>2</a:t>
                      </a:r>
                      <a:r>
                        <a:rPr lang="nl-NL" sz="1100" u="none" strike="noStrike" dirty="0">
                          <a:effectLst/>
                        </a:rPr>
                        <a:t>Kruskal-Wallis rank </a:t>
                      </a:r>
                      <a:r>
                        <a:rPr lang="nl-NL" sz="1100" u="none" strike="noStrike" dirty="0" err="1">
                          <a:effectLst/>
                        </a:rPr>
                        <a:t>sum</a:t>
                      </a:r>
                      <a:r>
                        <a:rPr lang="nl-NL" sz="1100" u="none" strike="noStrike" dirty="0">
                          <a:effectLst/>
                        </a:rPr>
                        <a:t> test; </a:t>
                      </a:r>
                      <a:r>
                        <a:rPr lang="nl-NL" sz="1100" u="none" strike="noStrike" dirty="0" err="1">
                          <a:effectLst/>
                        </a:rPr>
                        <a:t>Fisher's</a:t>
                      </a:r>
                      <a:r>
                        <a:rPr lang="nl-NL" sz="1100" u="none" strike="noStrike" dirty="0">
                          <a:effectLst/>
                        </a:rPr>
                        <a:t> Exact Test </a:t>
                      </a:r>
                      <a:r>
                        <a:rPr lang="nl-NL" sz="1100" u="none" strike="noStrike" dirty="0" err="1">
                          <a:effectLst/>
                        </a:rPr>
                        <a:t>for</a:t>
                      </a:r>
                      <a:r>
                        <a:rPr lang="nl-NL" sz="1100" u="none" strike="noStrike" dirty="0">
                          <a:effectLst/>
                        </a:rPr>
                        <a:t> </a:t>
                      </a:r>
                      <a:r>
                        <a:rPr lang="nl-NL" sz="1100" u="none" strike="noStrike" dirty="0" err="1">
                          <a:effectLst/>
                        </a:rPr>
                        <a:t>Count</a:t>
                      </a:r>
                      <a:r>
                        <a:rPr lang="nl-NL" sz="1100" u="none" strike="noStrike" dirty="0">
                          <a:effectLst/>
                        </a:rPr>
                        <a:t> Data </a:t>
                      </a:r>
                      <a:r>
                        <a:rPr lang="nl-NL" sz="1100" u="none" strike="noStrike" dirty="0" err="1">
                          <a:effectLst/>
                        </a:rPr>
                        <a:t>with</a:t>
                      </a:r>
                      <a:r>
                        <a:rPr lang="nl-NL" sz="1100" u="none" strike="noStrike" dirty="0">
                          <a:effectLst/>
                        </a:rPr>
                        <a:t> </a:t>
                      </a:r>
                      <a:r>
                        <a:rPr lang="nl-NL" sz="1100" u="none" strike="noStrike" dirty="0" err="1">
                          <a:effectLst/>
                        </a:rPr>
                        <a:t>simulated</a:t>
                      </a:r>
                      <a:r>
                        <a:rPr lang="nl-NL" sz="1100" u="none" strike="noStrike" dirty="0">
                          <a:effectLst/>
                        </a:rPr>
                        <a:t> p-</a:t>
                      </a:r>
                      <a:r>
                        <a:rPr lang="nl-NL" sz="1100" u="none" strike="noStrike" dirty="0" err="1">
                          <a:effectLst/>
                        </a:rPr>
                        <a:t>value</a:t>
                      </a:r>
                      <a:br>
                        <a:rPr lang="nl-NL" sz="1100" u="none" strike="noStrike" dirty="0">
                          <a:effectLst/>
                        </a:rPr>
                      </a:br>
                      <a:r>
                        <a:rPr lang="nl-NL" sz="1100" u="none" strike="noStrike" dirty="0">
                          <a:effectLst/>
                        </a:rPr>
                        <a:t>(</a:t>
                      </a:r>
                      <a:r>
                        <a:rPr lang="nl-NL" sz="1100" u="none" strike="noStrike" dirty="0" err="1">
                          <a:effectLst/>
                        </a:rPr>
                        <a:t>based</a:t>
                      </a:r>
                      <a:r>
                        <a:rPr lang="nl-NL" sz="1100" u="none" strike="noStrike" dirty="0">
                          <a:effectLst/>
                        </a:rPr>
                        <a:t> on 2000 </a:t>
                      </a:r>
                      <a:r>
                        <a:rPr lang="nl-NL" sz="1100" u="none" strike="noStrike" dirty="0" err="1">
                          <a:effectLst/>
                        </a:rPr>
                        <a:t>replicates</a:t>
                      </a:r>
                      <a:r>
                        <a:rPr lang="nl-NL" sz="1100" u="none" strike="noStrike" dirty="0">
                          <a:effectLst/>
                        </a:rPr>
                        <a:t>)</a:t>
                      </a:r>
                      <a:endParaRPr lang="nl-NL" sz="1100" dirty="0">
                        <a:effectLst/>
                      </a:endParaRPr>
                    </a:p>
                  </a:txBody>
                  <a:tcPr anchor="ctr"/>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endParaRPr lang="nl-NL"/>
                    </a:p>
                  </a:txBody>
                  <a:tcPr/>
                </a:tc>
                <a:extLst>
                  <a:ext uri="{0D108BD9-81ED-4DB2-BD59-A6C34878D82A}">
                    <a16:rowId xmlns:a16="http://schemas.microsoft.com/office/drawing/2014/main" val="815466015"/>
                  </a:ext>
                </a:extLst>
              </a:tr>
            </a:tbl>
          </a:graphicData>
        </a:graphic>
      </p:graphicFrame>
    </p:spTree>
    <p:extLst>
      <p:ext uri="{BB962C8B-B14F-4D97-AF65-F5344CB8AC3E}">
        <p14:creationId xmlns:p14="http://schemas.microsoft.com/office/powerpoint/2010/main" val="2718006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ijdelijke aanduiding voor inhoud 4">
            <a:extLst>
              <a:ext uri="{FF2B5EF4-FFF2-40B4-BE49-F238E27FC236}">
                <a16:creationId xmlns:a16="http://schemas.microsoft.com/office/drawing/2014/main" id="{8F8DFF47-422A-704A-5A34-B4722DDF90B6}"/>
              </a:ext>
            </a:extLst>
          </p:cNvPr>
          <p:cNvGraphicFramePr>
            <a:graphicFrameLocks/>
          </p:cNvGraphicFramePr>
          <p:nvPr>
            <p:extLst>
              <p:ext uri="{D42A27DB-BD31-4B8C-83A1-F6EECF244321}">
                <p14:modId xmlns:p14="http://schemas.microsoft.com/office/powerpoint/2010/main" val="2409119613"/>
              </p:ext>
            </p:extLst>
          </p:nvPr>
        </p:nvGraphicFramePr>
        <p:xfrm>
          <a:off x="1890149" y="1525452"/>
          <a:ext cx="7746220" cy="2860307"/>
        </p:xfrm>
        <a:graphic>
          <a:graphicData uri="http://schemas.openxmlformats.org/drawingml/2006/table">
            <a:tbl>
              <a:tblPr firstRow="1" bandRow="1">
                <a:tableStyleId>{5C22544A-7EE6-4342-B048-85BDC9FD1C3A}</a:tableStyleId>
              </a:tblPr>
              <a:tblGrid>
                <a:gridCol w="1908128">
                  <a:extLst>
                    <a:ext uri="{9D8B030D-6E8A-4147-A177-3AD203B41FA5}">
                      <a16:colId xmlns:a16="http://schemas.microsoft.com/office/drawing/2014/main" val="1118974878"/>
                    </a:ext>
                  </a:extLst>
                </a:gridCol>
                <a:gridCol w="1735015">
                  <a:extLst>
                    <a:ext uri="{9D8B030D-6E8A-4147-A177-3AD203B41FA5}">
                      <a16:colId xmlns:a16="http://schemas.microsoft.com/office/drawing/2014/main" val="869620982"/>
                    </a:ext>
                  </a:extLst>
                </a:gridCol>
                <a:gridCol w="2039816">
                  <a:extLst>
                    <a:ext uri="{9D8B030D-6E8A-4147-A177-3AD203B41FA5}">
                      <a16:colId xmlns:a16="http://schemas.microsoft.com/office/drawing/2014/main" val="2437912815"/>
                    </a:ext>
                  </a:extLst>
                </a:gridCol>
                <a:gridCol w="2063261">
                  <a:extLst>
                    <a:ext uri="{9D8B030D-6E8A-4147-A177-3AD203B41FA5}">
                      <a16:colId xmlns:a16="http://schemas.microsoft.com/office/drawing/2014/main" val="4253064493"/>
                    </a:ext>
                  </a:extLst>
                </a:gridCol>
              </a:tblGrid>
              <a:tr h="249191">
                <a:tc>
                  <a:txBody>
                    <a:bodyPr/>
                    <a:lstStyle/>
                    <a:p>
                      <a:pPr marL="63500" marR="63500" rtl="0" fontAlgn="ctr">
                        <a:spcBef>
                          <a:spcPts val="200"/>
                        </a:spcBef>
                        <a:spcAft>
                          <a:spcPts val="200"/>
                        </a:spcAft>
                      </a:pPr>
                      <a:r>
                        <a:rPr lang="nl-NL" sz="1100" u="none" strike="noStrike" dirty="0">
                          <a:effectLst/>
                        </a:rPr>
                        <a:t>Characteristic</a:t>
                      </a:r>
                      <a:endParaRPr lang="nl-NL" sz="1100" dirty="0">
                        <a:effectLst/>
                      </a:endParaRPr>
                    </a:p>
                  </a:txBody>
                  <a:tcPr anchor="ctr"/>
                </a:tc>
                <a:tc>
                  <a:txBody>
                    <a:bodyPr/>
                    <a:lstStyle/>
                    <a:p>
                      <a:pPr marL="63500" marR="63500" algn="ctr" rtl="0" fontAlgn="ctr">
                        <a:spcBef>
                          <a:spcPts val="200"/>
                        </a:spcBef>
                        <a:spcAft>
                          <a:spcPts val="200"/>
                        </a:spcAft>
                      </a:pPr>
                      <a:r>
                        <a:rPr lang="nl-NL" sz="1100" u="none" strike="noStrike" dirty="0">
                          <a:effectLst/>
                        </a:rPr>
                        <a:t>Cluster 1 vs Cluster 2</a:t>
                      </a:r>
                      <a:endParaRPr lang="nl-NL" sz="1100" dirty="0">
                        <a:effectLst/>
                      </a:endParaRPr>
                    </a:p>
                  </a:txBody>
                  <a:tcPr anchor="ctr"/>
                </a:tc>
                <a:tc>
                  <a:txBody>
                    <a:bodyPr/>
                    <a:lstStyle/>
                    <a:p>
                      <a:pPr marL="63500" marR="63500" algn="ctr" rtl="0" fontAlgn="ctr">
                        <a:spcBef>
                          <a:spcPts val="200"/>
                        </a:spcBef>
                        <a:spcAft>
                          <a:spcPts val="200"/>
                        </a:spcAft>
                      </a:pPr>
                      <a:r>
                        <a:rPr lang="nl-NL" sz="1100" u="none" strike="noStrike" dirty="0">
                          <a:effectLst/>
                        </a:rPr>
                        <a:t>Cluster 1 vs Cluster 3</a:t>
                      </a:r>
                      <a:endParaRPr lang="nl-NL" sz="1100" dirty="0">
                        <a:effectLst/>
                      </a:endParaRPr>
                    </a:p>
                  </a:txBody>
                  <a:tcPr anchor="ctr"/>
                </a:tc>
                <a:tc>
                  <a:txBody>
                    <a:bodyPr/>
                    <a:lstStyle/>
                    <a:p>
                      <a:pPr marL="63500" marR="63500" algn="ctr" rtl="0" fontAlgn="ctr">
                        <a:spcBef>
                          <a:spcPts val="200"/>
                        </a:spcBef>
                        <a:spcAft>
                          <a:spcPts val="200"/>
                        </a:spcAft>
                      </a:pPr>
                      <a:r>
                        <a:rPr lang="nl-NL" sz="1100" u="none" strike="noStrike" dirty="0">
                          <a:effectLst/>
                        </a:rPr>
                        <a:t>Cluster 2 vs Cluster 3</a:t>
                      </a:r>
                      <a:endParaRPr lang="nl-NL" sz="1100" dirty="0">
                        <a:effectLst/>
                      </a:endParaRPr>
                    </a:p>
                  </a:txBody>
                  <a:tcPr anchor="ctr"/>
                </a:tc>
                <a:extLst>
                  <a:ext uri="{0D108BD9-81ED-4DB2-BD59-A6C34878D82A}">
                    <a16:rowId xmlns:a16="http://schemas.microsoft.com/office/drawing/2014/main" val="3435450254"/>
                  </a:ext>
                </a:extLst>
              </a:tr>
              <a:tr h="231392">
                <a:tc>
                  <a:txBody>
                    <a:bodyPr/>
                    <a:lstStyle/>
                    <a:p>
                      <a:pPr marR="63500" rtl="0" fontAlgn="t">
                        <a:spcBef>
                          <a:spcPts val="500"/>
                        </a:spcBef>
                        <a:spcAft>
                          <a:spcPts val="500"/>
                        </a:spcAft>
                      </a:pPr>
                      <a:r>
                        <a:rPr lang="nl-NL" sz="1100" u="none" strike="noStrike" dirty="0">
                          <a:effectLst/>
                        </a:rPr>
                        <a:t>Age</a:t>
                      </a:r>
                      <a:endParaRPr lang="nl-NL" sz="1100" dirty="0">
                        <a:effectLst/>
                      </a:endParaRPr>
                    </a:p>
                  </a:txBody>
                  <a:tcPr/>
                </a:tc>
                <a:tc>
                  <a:txBody>
                    <a:bodyPr/>
                    <a:lstStyle/>
                    <a:p>
                      <a:pPr marL="63500" marR="63500" algn="ctr" rtl="0" fontAlgn="t">
                        <a:spcBef>
                          <a:spcPts val="500"/>
                        </a:spcBef>
                        <a:spcAft>
                          <a:spcPts val="500"/>
                        </a:spcAft>
                      </a:pPr>
                      <a:r>
                        <a:rPr lang="nl-NL" sz="1100" u="none" strike="noStrike" dirty="0">
                          <a:effectLst/>
                        </a:rPr>
                        <a:t>0.15</a:t>
                      </a:r>
                      <a:endParaRPr lang="nl-NL" sz="1100" dirty="0">
                        <a:effectLst/>
                      </a:endParaRPr>
                    </a:p>
                  </a:txBody>
                  <a:tcPr/>
                </a:tc>
                <a:tc>
                  <a:txBody>
                    <a:bodyPr/>
                    <a:lstStyle/>
                    <a:p>
                      <a:pPr marL="63500" marR="63500" algn="ctr" rtl="0" fontAlgn="t">
                        <a:spcBef>
                          <a:spcPts val="500"/>
                        </a:spcBef>
                        <a:spcAft>
                          <a:spcPts val="500"/>
                        </a:spcAft>
                      </a:pPr>
                      <a:r>
                        <a:rPr lang="nl-NL" sz="1100" u="none" strike="noStrike" dirty="0">
                          <a:effectLst/>
                        </a:rPr>
                        <a:t>0.91</a:t>
                      </a:r>
                      <a:endParaRPr lang="nl-NL" sz="1100" dirty="0">
                        <a:effectLst/>
                      </a:endParaRPr>
                    </a:p>
                  </a:txBody>
                  <a:tcPr/>
                </a:tc>
                <a:tc>
                  <a:txBody>
                    <a:bodyPr/>
                    <a:lstStyle/>
                    <a:p>
                      <a:pPr marL="63500" marR="63500" algn="ctr" rtl="0" fontAlgn="t">
                        <a:spcBef>
                          <a:spcPts val="500"/>
                        </a:spcBef>
                        <a:spcAft>
                          <a:spcPts val="500"/>
                        </a:spcAft>
                      </a:pPr>
                      <a:r>
                        <a:rPr lang="nl-NL" sz="1100" u="none" strike="noStrike" dirty="0">
                          <a:effectLst/>
                        </a:rPr>
                        <a:t>0.15</a:t>
                      </a:r>
                      <a:endParaRPr lang="nl-NL" sz="1100" dirty="0">
                        <a:effectLst/>
                      </a:endParaRPr>
                    </a:p>
                  </a:txBody>
                  <a:tcPr/>
                </a:tc>
                <a:extLst>
                  <a:ext uri="{0D108BD9-81ED-4DB2-BD59-A6C34878D82A}">
                    <a16:rowId xmlns:a16="http://schemas.microsoft.com/office/drawing/2014/main" val="263703091"/>
                  </a:ext>
                </a:extLst>
              </a:tr>
              <a:tr h="231392">
                <a:tc>
                  <a:txBody>
                    <a:bodyPr/>
                    <a:lstStyle/>
                    <a:p>
                      <a:pPr marR="63500" rtl="0" fontAlgn="t">
                        <a:spcBef>
                          <a:spcPts val="500"/>
                        </a:spcBef>
                        <a:spcAft>
                          <a:spcPts val="500"/>
                        </a:spcAft>
                      </a:pPr>
                      <a:r>
                        <a:rPr lang="nl-NL" sz="1100" dirty="0">
                          <a:effectLst/>
                        </a:rPr>
                        <a:t>BMI</a:t>
                      </a:r>
                    </a:p>
                  </a:txBody>
                  <a:tcPr/>
                </a:tc>
                <a:tc>
                  <a:txBody>
                    <a:bodyPr/>
                    <a:lstStyle/>
                    <a:p>
                      <a:pPr marL="63500" marR="63500" lvl="0" indent="0" algn="ctr" defTabSz="914400" rtl="0" eaLnBrk="1" fontAlgn="t" latinLnBrk="0" hangingPunct="1">
                        <a:lnSpc>
                          <a:spcPct val="100000"/>
                        </a:lnSpc>
                        <a:spcBef>
                          <a:spcPts val="500"/>
                        </a:spcBef>
                        <a:spcAft>
                          <a:spcPts val="500"/>
                        </a:spcAft>
                        <a:buClrTx/>
                        <a:buSzTx/>
                        <a:buFontTx/>
                        <a:buNone/>
                        <a:tabLst/>
                        <a:defRPr/>
                      </a:pPr>
                      <a:r>
                        <a:rPr lang="nl-NL" sz="1100" u="none" strike="noStrike" dirty="0">
                          <a:effectLst/>
                        </a:rPr>
                        <a:t>0.77</a:t>
                      </a:r>
                      <a:endParaRPr lang="nl-NL" sz="1100" dirty="0">
                        <a:effectLst/>
                      </a:endParaRPr>
                    </a:p>
                  </a:txBody>
                  <a:tcPr/>
                </a:tc>
                <a:tc>
                  <a:txBody>
                    <a:bodyPr/>
                    <a:lstStyle/>
                    <a:p>
                      <a:pPr marL="63500" marR="63500" lvl="0" indent="0" algn="ctr" defTabSz="914400" rtl="0" eaLnBrk="1" fontAlgn="t" latinLnBrk="0" hangingPunct="1">
                        <a:lnSpc>
                          <a:spcPct val="100000"/>
                        </a:lnSpc>
                        <a:spcBef>
                          <a:spcPts val="500"/>
                        </a:spcBef>
                        <a:spcAft>
                          <a:spcPts val="500"/>
                        </a:spcAft>
                        <a:buClrTx/>
                        <a:buSzTx/>
                        <a:buFontTx/>
                        <a:buNone/>
                        <a:tabLst/>
                        <a:defRPr/>
                      </a:pPr>
                      <a:r>
                        <a:rPr lang="nl-NL" sz="1100" u="none" strike="noStrike" dirty="0">
                          <a:effectLst/>
                        </a:rPr>
                        <a:t>0.77</a:t>
                      </a:r>
                      <a:endParaRPr lang="nl-NL" sz="1100" dirty="0">
                        <a:effectLst/>
                      </a:endParaRPr>
                    </a:p>
                  </a:txBody>
                  <a:tcPr/>
                </a:tc>
                <a:tc>
                  <a:txBody>
                    <a:bodyPr/>
                    <a:lstStyle/>
                    <a:p>
                      <a:pPr marL="63500" marR="63500" lvl="0" indent="0" algn="ctr" defTabSz="914400" rtl="0" eaLnBrk="1" fontAlgn="t" latinLnBrk="0" hangingPunct="1">
                        <a:lnSpc>
                          <a:spcPct val="100000"/>
                        </a:lnSpc>
                        <a:spcBef>
                          <a:spcPts val="500"/>
                        </a:spcBef>
                        <a:spcAft>
                          <a:spcPts val="500"/>
                        </a:spcAft>
                        <a:buClrTx/>
                        <a:buSzTx/>
                        <a:buFontTx/>
                        <a:buNone/>
                        <a:tabLst/>
                        <a:defRPr/>
                      </a:pPr>
                      <a:r>
                        <a:rPr lang="nl-NL" sz="1100" u="none" strike="noStrike" dirty="0">
                          <a:effectLst/>
                        </a:rPr>
                        <a:t>0.77</a:t>
                      </a:r>
                      <a:endParaRPr lang="nl-NL" sz="1100" dirty="0">
                        <a:effectLst/>
                      </a:endParaRPr>
                    </a:p>
                  </a:txBody>
                  <a:tcPr/>
                </a:tc>
                <a:extLst>
                  <a:ext uri="{0D108BD9-81ED-4DB2-BD59-A6C34878D82A}">
                    <a16:rowId xmlns:a16="http://schemas.microsoft.com/office/drawing/2014/main" val="675784494"/>
                  </a:ext>
                </a:extLst>
              </a:tr>
              <a:tr h="231392">
                <a:tc>
                  <a:txBody>
                    <a:bodyPr/>
                    <a:lstStyle/>
                    <a:p>
                      <a:pPr marR="63500" rtl="0" fontAlgn="t">
                        <a:spcBef>
                          <a:spcPts val="500"/>
                        </a:spcBef>
                        <a:spcAft>
                          <a:spcPts val="500"/>
                        </a:spcAft>
                      </a:pPr>
                      <a:r>
                        <a:rPr lang="nl-NL" sz="1100" u="none" strike="noStrike" dirty="0">
                          <a:effectLst/>
                        </a:rPr>
                        <a:t>Lymphocyte count</a:t>
                      </a:r>
                      <a:endParaRPr lang="nl-NL" sz="1100" dirty="0">
                        <a:effectLst/>
                      </a:endParaRPr>
                    </a:p>
                  </a:txBody>
                  <a:tcPr/>
                </a:tc>
                <a:tc>
                  <a:txBody>
                    <a:bodyPr/>
                    <a:lstStyle/>
                    <a:p>
                      <a:pPr marL="63500" marR="63500" algn="ctr" rtl="0" fontAlgn="t">
                        <a:spcBef>
                          <a:spcPts val="500"/>
                        </a:spcBef>
                        <a:spcAft>
                          <a:spcPts val="500"/>
                        </a:spcAft>
                      </a:pPr>
                      <a:r>
                        <a:rPr lang="nl-NL" sz="1100" u="none" strike="noStrike" dirty="0">
                          <a:effectLst/>
                        </a:rPr>
                        <a:t>0.38</a:t>
                      </a:r>
                      <a:endParaRPr lang="nl-NL" sz="1100" dirty="0">
                        <a:effectLst/>
                      </a:endParaRPr>
                    </a:p>
                  </a:txBody>
                  <a:tcPr/>
                </a:tc>
                <a:tc>
                  <a:txBody>
                    <a:bodyPr/>
                    <a:lstStyle/>
                    <a:p>
                      <a:pPr marL="63500" marR="63500" algn="ctr" rtl="0" fontAlgn="t">
                        <a:spcBef>
                          <a:spcPts val="500"/>
                        </a:spcBef>
                        <a:spcAft>
                          <a:spcPts val="500"/>
                        </a:spcAft>
                      </a:pPr>
                      <a:r>
                        <a:rPr lang="nl-NL" sz="1100" u="none" strike="noStrike" dirty="0">
                          <a:effectLst/>
                        </a:rPr>
                        <a:t>0.005</a:t>
                      </a:r>
                      <a:endParaRPr lang="nl-NL" sz="1100" dirty="0">
                        <a:effectLst/>
                      </a:endParaRPr>
                    </a:p>
                  </a:txBody>
                  <a:tcPr/>
                </a:tc>
                <a:tc>
                  <a:txBody>
                    <a:bodyPr/>
                    <a:lstStyle/>
                    <a:p>
                      <a:pPr marL="63500" marR="63500" algn="ctr" rtl="0" fontAlgn="t">
                        <a:spcBef>
                          <a:spcPts val="500"/>
                        </a:spcBef>
                        <a:spcAft>
                          <a:spcPts val="500"/>
                        </a:spcAft>
                      </a:pPr>
                      <a:r>
                        <a:rPr lang="nl-NL" sz="1100" u="none" strike="noStrike" dirty="0">
                          <a:effectLst/>
                        </a:rPr>
                        <a:t>0.006</a:t>
                      </a:r>
                      <a:endParaRPr lang="nl-NL" sz="1100" dirty="0">
                        <a:effectLst/>
                      </a:endParaRPr>
                    </a:p>
                  </a:txBody>
                  <a:tcPr/>
                </a:tc>
                <a:extLst>
                  <a:ext uri="{0D108BD9-81ED-4DB2-BD59-A6C34878D82A}">
                    <a16:rowId xmlns:a16="http://schemas.microsoft.com/office/drawing/2014/main" val="500378109"/>
                  </a:ext>
                </a:extLst>
              </a:tr>
              <a:tr h="231392">
                <a:tc>
                  <a:txBody>
                    <a:bodyPr/>
                    <a:lstStyle/>
                    <a:p>
                      <a:pPr marR="63500" rtl="0" fontAlgn="t">
                        <a:spcBef>
                          <a:spcPts val="500"/>
                        </a:spcBef>
                        <a:spcAft>
                          <a:spcPts val="500"/>
                        </a:spcAft>
                      </a:pPr>
                      <a:r>
                        <a:rPr lang="nl-NL" sz="1100" dirty="0">
                          <a:effectLst/>
                        </a:rPr>
                        <a:t>Neutrophile count</a:t>
                      </a:r>
                    </a:p>
                  </a:txBody>
                  <a:tcPr/>
                </a:tc>
                <a:tc>
                  <a:txBody>
                    <a:bodyPr/>
                    <a:lstStyle/>
                    <a:p>
                      <a:pPr marL="63500" marR="63500" algn="ctr" rtl="0" fontAlgn="t">
                        <a:spcBef>
                          <a:spcPts val="500"/>
                        </a:spcBef>
                        <a:spcAft>
                          <a:spcPts val="500"/>
                        </a:spcAft>
                      </a:pPr>
                      <a:r>
                        <a:rPr lang="nl-NL" sz="1100" u="none" strike="noStrike" dirty="0">
                          <a:effectLst/>
                        </a:rPr>
                        <a:t>0.07</a:t>
                      </a:r>
                      <a:endParaRPr lang="nl-NL" sz="1100" dirty="0">
                        <a:effectLst/>
                      </a:endParaRPr>
                    </a:p>
                  </a:txBody>
                  <a:tcPr/>
                </a:tc>
                <a:tc>
                  <a:txBody>
                    <a:bodyPr/>
                    <a:lstStyle/>
                    <a:p>
                      <a:pPr marL="63500" marR="63500" algn="ctr" rtl="0" fontAlgn="t">
                        <a:spcBef>
                          <a:spcPts val="500"/>
                        </a:spcBef>
                        <a:spcAft>
                          <a:spcPts val="500"/>
                        </a:spcAft>
                      </a:pPr>
                      <a:r>
                        <a:rPr lang="nl-NL" sz="1100" u="none" strike="noStrike" dirty="0">
                          <a:effectLst/>
                        </a:rPr>
                        <a:t>0.00002</a:t>
                      </a:r>
                      <a:endParaRPr lang="nl-NL" sz="1100" dirty="0">
                        <a:effectLst/>
                      </a:endParaRPr>
                    </a:p>
                  </a:txBody>
                  <a:tcPr/>
                </a:tc>
                <a:tc>
                  <a:txBody>
                    <a:bodyPr/>
                    <a:lstStyle/>
                    <a:p>
                      <a:pPr marL="63500" marR="63500" lvl="0" indent="0" algn="ctr" defTabSz="914400" rtl="0" eaLnBrk="1" fontAlgn="t" latinLnBrk="0" hangingPunct="1">
                        <a:lnSpc>
                          <a:spcPct val="100000"/>
                        </a:lnSpc>
                        <a:spcBef>
                          <a:spcPts val="500"/>
                        </a:spcBef>
                        <a:spcAft>
                          <a:spcPts val="500"/>
                        </a:spcAft>
                        <a:buClrTx/>
                        <a:buSzTx/>
                        <a:buFontTx/>
                        <a:buNone/>
                        <a:tabLst/>
                        <a:defRPr/>
                      </a:pPr>
                      <a:r>
                        <a:rPr lang="nl-NL" sz="1100" u="none" strike="noStrike" dirty="0">
                          <a:effectLst/>
                        </a:rPr>
                        <a:t>0.0005</a:t>
                      </a:r>
                      <a:endParaRPr lang="nl-NL" sz="1100" dirty="0">
                        <a:effectLst/>
                      </a:endParaRPr>
                    </a:p>
                  </a:txBody>
                  <a:tcPr/>
                </a:tc>
                <a:extLst>
                  <a:ext uri="{0D108BD9-81ED-4DB2-BD59-A6C34878D82A}">
                    <a16:rowId xmlns:a16="http://schemas.microsoft.com/office/drawing/2014/main" val="1824743303"/>
                  </a:ext>
                </a:extLst>
              </a:tr>
              <a:tr h="231392">
                <a:tc>
                  <a:txBody>
                    <a:bodyPr/>
                    <a:lstStyle/>
                    <a:p>
                      <a:pPr marR="63500" rtl="0" fontAlgn="t">
                        <a:spcBef>
                          <a:spcPts val="500"/>
                        </a:spcBef>
                        <a:spcAft>
                          <a:spcPts val="500"/>
                        </a:spcAft>
                      </a:pPr>
                      <a:r>
                        <a:rPr lang="nl-NL" sz="1100" dirty="0">
                          <a:effectLst/>
                        </a:rPr>
                        <a:t>Monocyte count</a:t>
                      </a:r>
                    </a:p>
                  </a:txBody>
                  <a:tcPr/>
                </a:tc>
                <a:tc>
                  <a:txBody>
                    <a:bodyPr/>
                    <a:lstStyle/>
                    <a:p>
                      <a:pPr marL="63500" marR="63500" algn="ctr" rtl="0" fontAlgn="t">
                        <a:spcBef>
                          <a:spcPts val="500"/>
                        </a:spcBef>
                        <a:spcAft>
                          <a:spcPts val="500"/>
                        </a:spcAft>
                      </a:pPr>
                      <a:r>
                        <a:rPr lang="nl-NL" sz="1100" u="none" strike="noStrike" dirty="0">
                          <a:effectLst/>
                        </a:rPr>
                        <a:t>0.54</a:t>
                      </a:r>
                      <a:endParaRPr lang="nl-NL" sz="1100" dirty="0">
                        <a:effectLst/>
                      </a:endParaRPr>
                    </a:p>
                  </a:txBody>
                  <a:tcPr/>
                </a:tc>
                <a:tc>
                  <a:txBody>
                    <a:bodyPr/>
                    <a:lstStyle/>
                    <a:p>
                      <a:pPr marL="63500" marR="63500" algn="ctr" rtl="0" fontAlgn="t">
                        <a:spcBef>
                          <a:spcPts val="500"/>
                        </a:spcBef>
                        <a:spcAft>
                          <a:spcPts val="500"/>
                        </a:spcAft>
                      </a:pPr>
                      <a:r>
                        <a:rPr lang="nl-NL" sz="1100" u="none" strike="noStrike" dirty="0">
                          <a:effectLst/>
                        </a:rPr>
                        <a:t>0.62</a:t>
                      </a:r>
                      <a:endParaRPr lang="nl-NL" sz="1100" dirty="0">
                        <a:effectLst/>
                      </a:endParaRPr>
                    </a:p>
                  </a:txBody>
                  <a:tcPr/>
                </a:tc>
                <a:tc>
                  <a:txBody>
                    <a:bodyPr/>
                    <a:lstStyle/>
                    <a:p>
                      <a:pPr marL="63500" marR="63500" lvl="0" indent="0" algn="ctr" defTabSz="914400" rtl="0" eaLnBrk="1" fontAlgn="t" latinLnBrk="0" hangingPunct="1">
                        <a:lnSpc>
                          <a:spcPct val="100000"/>
                        </a:lnSpc>
                        <a:spcBef>
                          <a:spcPts val="500"/>
                        </a:spcBef>
                        <a:spcAft>
                          <a:spcPts val="500"/>
                        </a:spcAft>
                        <a:buClrTx/>
                        <a:buSzTx/>
                        <a:buFontTx/>
                        <a:buNone/>
                        <a:tabLst/>
                        <a:defRPr/>
                      </a:pPr>
                      <a:r>
                        <a:rPr lang="nl-NL" sz="1100" u="none" strike="noStrike" dirty="0">
                          <a:effectLst/>
                        </a:rPr>
                        <a:t>0.62</a:t>
                      </a:r>
                      <a:endParaRPr lang="nl-NL" sz="1100" dirty="0">
                        <a:effectLst/>
                      </a:endParaRPr>
                    </a:p>
                  </a:txBody>
                  <a:tcPr/>
                </a:tc>
                <a:extLst>
                  <a:ext uri="{0D108BD9-81ED-4DB2-BD59-A6C34878D82A}">
                    <a16:rowId xmlns:a16="http://schemas.microsoft.com/office/drawing/2014/main" val="2840558293"/>
                  </a:ext>
                </a:extLst>
              </a:tr>
              <a:tr h="231392">
                <a:tc>
                  <a:txBody>
                    <a:bodyPr/>
                    <a:lstStyle/>
                    <a:p>
                      <a:pPr marR="63500" rtl="0" fontAlgn="t">
                        <a:spcBef>
                          <a:spcPts val="500"/>
                        </a:spcBef>
                        <a:spcAft>
                          <a:spcPts val="500"/>
                        </a:spcAft>
                      </a:pPr>
                      <a:r>
                        <a:rPr lang="nl-NL" sz="1100" dirty="0">
                          <a:effectLst/>
                        </a:rPr>
                        <a:t>C-reactive protein (CRP)</a:t>
                      </a:r>
                    </a:p>
                  </a:txBody>
                  <a:tcPr/>
                </a:tc>
                <a:tc>
                  <a:txBody>
                    <a:bodyPr/>
                    <a:lstStyle/>
                    <a:p>
                      <a:pPr marL="63500" marR="63500" algn="ctr" rtl="0" fontAlgn="t">
                        <a:spcBef>
                          <a:spcPts val="500"/>
                        </a:spcBef>
                        <a:spcAft>
                          <a:spcPts val="500"/>
                        </a:spcAft>
                      </a:pPr>
                      <a:r>
                        <a:rPr lang="nl-NL" sz="1100" u="none" strike="noStrike" dirty="0">
                          <a:effectLst/>
                        </a:rPr>
                        <a:t>&lt;0.00001</a:t>
                      </a:r>
                      <a:endParaRPr lang="nl-NL" sz="1100" dirty="0">
                        <a:effectLst/>
                      </a:endParaRPr>
                    </a:p>
                  </a:txBody>
                  <a:tcPr/>
                </a:tc>
                <a:tc>
                  <a:txBody>
                    <a:bodyPr/>
                    <a:lstStyle/>
                    <a:p>
                      <a:pPr marL="63500" marR="63500" lvl="0" indent="0" algn="ctr" defTabSz="914400" rtl="0" eaLnBrk="1" fontAlgn="t" latinLnBrk="0" hangingPunct="1">
                        <a:lnSpc>
                          <a:spcPct val="100000"/>
                        </a:lnSpc>
                        <a:spcBef>
                          <a:spcPts val="500"/>
                        </a:spcBef>
                        <a:spcAft>
                          <a:spcPts val="500"/>
                        </a:spcAft>
                        <a:buClrTx/>
                        <a:buSzTx/>
                        <a:buFontTx/>
                        <a:buNone/>
                        <a:tabLst/>
                        <a:defRPr/>
                      </a:pPr>
                      <a:r>
                        <a:rPr lang="nl-NL" sz="1100" u="none" strike="noStrike" dirty="0">
                          <a:effectLst/>
                        </a:rPr>
                        <a:t>&lt;0.00001</a:t>
                      </a:r>
                      <a:endParaRPr lang="nl-NL" sz="1100" dirty="0">
                        <a:effectLst/>
                      </a:endParaRPr>
                    </a:p>
                  </a:txBody>
                  <a:tcPr/>
                </a:tc>
                <a:tc>
                  <a:txBody>
                    <a:bodyPr/>
                    <a:lstStyle/>
                    <a:p>
                      <a:pPr marL="63500" marR="63500" lvl="0" indent="0" algn="ctr" defTabSz="914400" rtl="0" eaLnBrk="1" fontAlgn="t" latinLnBrk="0" hangingPunct="1">
                        <a:lnSpc>
                          <a:spcPct val="100000"/>
                        </a:lnSpc>
                        <a:spcBef>
                          <a:spcPts val="500"/>
                        </a:spcBef>
                        <a:spcAft>
                          <a:spcPts val="500"/>
                        </a:spcAft>
                        <a:buClrTx/>
                        <a:buSzTx/>
                        <a:buFontTx/>
                        <a:buNone/>
                        <a:tabLst/>
                        <a:defRPr/>
                      </a:pPr>
                      <a:r>
                        <a:rPr lang="nl-NL" sz="1100" u="none" strike="noStrike" dirty="0">
                          <a:effectLst/>
                        </a:rPr>
                        <a:t>&lt;0.0001</a:t>
                      </a:r>
                      <a:endParaRPr lang="nl-NL" sz="1100" dirty="0">
                        <a:effectLst/>
                      </a:endParaRPr>
                    </a:p>
                  </a:txBody>
                  <a:tcPr/>
                </a:tc>
                <a:extLst>
                  <a:ext uri="{0D108BD9-81ED-4DB2-BD59-A6C34878D82A}">
                    <a16:rowId xmlns:a16="http://schemas.microsoft.com/office/drawing/2014/main" val="3227150423"/>
                  </a:ext>
                </a:extLst>
              </a:tr>
              <a:tr h="231392">
                <a:tc>
                  <a:txBody>
                    <a:bodyPr/>
                    <a:lstStyle/>
                    <a:p>
                      <a:pPr marR="63500" rtl="0" fontAlgn="t">
                        <a:spcBef>
                          <a:spcPts val="500"/>
                        </a:spcBef>
                        <a:spcAft>
                          <a:spcPts val="500"/>
                        </a:spcAft>
                      </a:pPr>
                      <a:r>
                        <a:rPr lang="nl-NL" sz="1100" dirty="0">
                          <a:effectLst/>
                        </a:rPr>
                        <a:t>lactate dehydrogenase (LDH) </a:t>
                      </a:r>
                    </a:p>
                  </a:txBody>
                  <a:tcPr/>
                </a:tc>
                <a:tc>
                  <a:txBody>
                    <a:bodyPr/>
                    <a:lstStyle/>
                    <a:p>
                      <a:pPr marL="63500" marR="63500" lvl="0" indent="0" algn="ctr" defTabSz="914400" rtl="0" eaLnBrk="1" fontAlgn="t" latinLnBrk="0" hangingPunct="1">
                        <a:lnSpc>
                          <a:spcPct val="100000"/>
                        </a:lnSpc>
                        <a:spcBef>
                          <a:spcPts val="500"/>
                        </a:spcBef>
                        <a:spcAft>
                          <a:spcPts val="500"/>
                        </a:spcAft>
                        <a:buClrTx/>
                        <a:buSzTx/>
                        <a:buFontTx/>
                        <a:buNone/>
                        <a:tabLst/>
                        <a:defRPr/>
                      </a:pPr>
                      <a:r>
                        <a:rPr lang="nl-NL" sz="1100" u="none" strike="noStrike" dirty="0">
                          <a:effectLst/>
                        </a:rPr>
                        <a:t>&lt;0.00001</a:t>
                      </a:r>
                      <a:endParaRPr lang="nl-NL" sz="1100" dirty="0">
                        <a:effectLst/>
                      </a:endParaRPr>
                    </a:p>
                  </a:txBody>
                  <a:tcPr/>
                </a:tc>
                <a:tc>
                  <a:txBody>
                    <a:bodyPr/>
                    <a:lstStyle/>
                    <a:p>
                      <a:pPr marL="63500" marR="63500" lvl="0" indent="0" algn="ctr" defTabSz="914400" rtl="0" eaLnBrk="1" fontAlgn="t" latinLnBrk="0" hangingPunct="1">
                        <a:lnSpc>
                          <a:spcPct val="100000"/>
                        </a:lnSpc>
                        <a:spcBef>
                          <a:spcPts val="500"/>
                        </a:spcBef>
                        <a:spcAft>
                          <a:spcPts val="500"/>
                        </a:spcAft>
                        <a:buClrTx/>
                        <a:buSzTx/>
                        <a:buFontTx/>
                        <a:buNone/>
                        <a:tabLst/>
                        <a:defRPr/>
                      </a:pPr>
                      <a:r>
                        <a:rPr lang="nl-NL" sz="1100" u="none" strike="noStrike" dirty="0">
                          <a:effectLst/>
                        </a:rPr>
                        <a:t>&lt;0.00001</a:t>
                      </a:r>
                      <a:endParaRPr lang="nl-NL" sz="1100" dirty="0">
                        <a:effectLst/>
                      </a:endParaRPr>
                    </a:p>
                  </a:txBody>
                  <a:tcPr/>
                </a:tc>
                <a:tc>
                  <a:txBody>
                    <a:bodyPr/>
                    <a:lstStyle/>
                    <a:p>
                      <a:pPr marL="63500" marR="63500" lvl="0" indent="0" algn="ctr" defTabSz="914400" rtl="0" eaLnBrk="1" fontAlgn="t" latinLnBrk="0" hangingPunct="1">
                        <a:lnSpc>
                          <a:spcPct val="100000"/>
                        </a:lnSpc>
                        <a:spcBef>
                          <a:spcPts val="500"/>
                        </a:spcBef>
                        <a:spcAft>
                          <a:spcPts val="500"/>
                        </a:spcAft>
                        <a:buClrTx/>
                        <a:buSzTx/>
                        <a:buFontTx/>
                        <a:buNone/>
                        <a:tabLst/>
                        <a:defRPr/>
                      </a:pPr>
                      <a:r>
                        <a:rPr lang="nl-NL" sz="1100" u="none" strike="noStrike" dirty="0">
                          <a:effectLst/>
                        </a:rPr>
                        <a:t>0.01</a:t>
                      </a:r>
                      <a:endParaRPr lang="nl-NL" sz="1100" dirty="0">
                        <a:effectLst/>
                      </a:endParaRPr>
                    </a:p>
                  </a:txBody>
                  <a:tcPr/>
                </a:tc>
                <a:extLst>
                  <a:ext uri="{0D108BD9-81ED-4DB2-BD59-A6C34878D82A}">
                    <a16:rowId xmlns:a16="http://schemas.microsoft.com/office/drawing/2014/main" val="3240622474"/>
                  </a:ext>
                </a:extLst>
              </a:tr>
              <a:tr h="360947">
                <a:tc>
                  <a:txBody>
                    <a:bodyPr/>
                    <a:lstStyle/>
                    <a:p>
                      <a:pPr marL="63500" marR="63500" rtl="0" fontAlgn="ctr">
                        <a:spcBef>
                          <a:spcPts val="500"/>
                        </a:spcBef>
                        <a:spcAft>
                          <a:spcPts val="500"/>
                        </a:spcAft>
                      </a:pPr>
                      <a:r>
                        <a:rPr lang="nl-NL" sz="1100" u="none" strike="noStrike" baseline="30000" dirty="0">
                          <a:effectLst/>
                        </a:rPr>
                        <a:t>1</a:t>
                      </a:r>
                      <a:r>
                        <a:rPr lang="nl-NL" sz="1100" u="none" strike="noStrike" dirty="0">
                          <a:effectLst/>
                        </a:rPr>
                        <a:t>Median (IQR); n (%)</a:t>
                      </a:r>
                      <a:endParaRPr lang="nl-NL" sz="1100" dirty="0">
                        <a:effectLst/>
                      </a:endParaRPr>
                    </a:p>
                  </a:txBody>
                  <a:tcPr anchor="ctr"/>
                </a:tc>
                <a:tc>
                  <a:txBody>
                    <a:bodyPr/>
                    <a:lstStyle/>
                    <a:p>
                      <a:pPr fontAlgn="t"/>
                      <a:endParaRPr lang="nl-NL" sz="1100" dirty="0">
                        <a:effectLst/>
                      </a:endParaRPr>
                    </a:p>
                  </a:txBody>
                  <a:tcPr/>
                </a:tc>
                <a:tc>
                  <a:txBody>
                    <a:bodyPr/>
                    <a:lstStyle/>
                    <a:p>
                      <a:pPr fontAlgn="t"/>
                      <a:endParaRPr lang="nl-NL" sz="1100">
                        <a:effectLst/>
                      </a:endParaRPr>
                    </a:p>
                  </a:txBody>
                  <a:tcPr/>
                </a:tc>
                <a:tc>
                  <a:txBody>
                    <a:bodyPr/>
                    <a:lstStyle/>
                    <a:p>
                      <a:pPr fontAlgn="t"/>
                      <a:endParaRPr lang="nl-NL" sz="1100">
                        <a:effectLst/>
                      </a:endParaRPr>
                    </a:p>
                  </a:txBody>
                  <a:tcPr/>
                </a:tc>
                <a:extLst>
                  <a:ext uri="{0D108BD9-81ED-4DB2-BD59-A6C34878D82A}">
                    <a16:rowId xmlns:a16="http://schemas.microsoft.com/office/drawing/2014/main" val="2281407220"/>
                  </a:ext>
                </a:extLst>
              </a:tr>
              <a:tr h="400486">
                <a:tc gridSpan="4">
                  <a:txBody>
                    <a:bodyPr/>
                    <a:lstStyle/>
                    <a:p>
                      <a:pPr marL="63500" marR="63500" rtl="0" fontAlgn="ctr">
                        <a:spcBef>
                          <a:spcPts val="500"/>
                        </a:spcBef>
                        <a:spcAft>
                          <a:spcPts val="500"/>
                        </a:spcAft>
                      </a:pPr>
                      <a:r>
                        <a:rPr lang="nl-NL" sz="1100" u="none" strike="noStrike" baseline="30000" dirty="0">
                          <a:effectLst/>
                        </a:rPr>
                        <a:t>2</a:t>
                      </a:r>
                      <a:r>
                        <a:rPr lang="nl-NL" sz="1100" u="none" strike="noStrike" dirty="0">
                          <a:effectLst/>
                        </a:rPr>
                        <a:t>Kruskal-Wallis rank </a:t>
                      </a:r>
                      <a:r>
                        <a:rPr lang="nl-NL" sz="1100" u="none" strike="noStrike" dirty="0" err="1">
                          <a:effectLst/>
                        </a:rPr>
                        <a:t>sum</a:t>
                      </a:r>
                      <a:r>
                        <a:rPr lang="nl-NL" sz="1100" u="none" strike="noStrike" dirty="0">
                          <a:effectLst/>
                        </a:rPr>
                        <a:t> test; </a:t>
                      </a:r>
                      <a:r>
                        <a:rPr lang="nl-NL" sz="1100" u="none" strike="noStrike" dirty="0" err="1">
                          <a:effectLst/>
                        </a:rPr>
                        <a:t>Fisher's</a:t>
                      </a:r>
                      <a:r>
                        <a:rPr lang="nl-NL" sz="1100" u="none" strike="noStrike" dirty="0">
                          <a:effectLst/>
                        </a:rPr>
                        <a:t> Exact Test </a:t>
                      </a:r>
                      <a:r>
                        <a:rPr lang="nl-NL" sz="1100" u="none" strike="noStrike" dirty="0" err="1">
                          <a:effectLst/>
                        </a:rPr>
                        <a:t>for</a:t>
                      </a:r>
                      <a:r>
                        <a:rPr lang="nl-NL" sz="1100" u="none" strike="noStrike" dirty="0">
                          <a:effectLst/>
                        </a:rPr>
                        <a:t> </a:t>
                      </a:r>
                      <a:r>
                        <a:rPr lang="nl-NL" sz="1100" u="none" strike="noStrike" dirty="0" err="1">
                          <a:effectLst/>
                        </a:rPr>
                        <a:t>Count</a:t>
                      </a:r>
                      <a:r>
                        <a:rPr lang="nl-NL" sz="1100" u="none" strike="noStrike" dirty="0">
                          <a:effectLst/>
                        </a:rPr>
                        <a:t> Data </a:t>
                      </a:r>
                      <a:r>
                        <a:rPr lang="nl-NL" sz="1100" u="none" strike="noStrike" dirty="0" err="1">
                          <a:effectLst/>
                        </a:rPr>
                        <a:t>with</a:t>
                      </a:r>
                      <a:r>
                        <a:rPr lang="nl-NL" sz="1100" u="none" strike="noStrike" dirty="0">
                          <a:effectLst/>
                        </a:rPr>
                        <a:t> </a:t>
                      </a:r>
                      <a:r>
                        <a:rPr lang="nl-NL" sz="1100" u="none" strike="noStrike" dirty="0" err="1">
                          <a:effectLst/>
                        </a:rPr>
                        <a:t>simulated</a:t>
                      </a:r>
                      <a:r>
                        <a:rPr lang="nl-NL" sz="1100" u="none" strike="noStrike" dirty="0">
                          <a:effectLst/>
                        </a:rPr>
                        <a:t> p-</a:t>
                      </a:r>
                      <a:r>
                        <a:rPr lang="nl-NL" sz="1100" u="none" strike="noStrike" dirty="0" err="1">
                          <a:effectLst/>
                        </a:rPr>
                        <a:t>value</a:t>
                      </a:r>
                      <a:br>
                        <a:rPr lang="nl-NL" sz="1100" u="none" strike="noStrike" dirty="0">
                          <a:effectLst/>
                        </a:rPr>
                      </a:br>
                      <a:r>
                        <a:rPr lang="nl-NL" sz="1100" u="none" strike="noStrike" dirty="0">
                          <a:effectLst/>
                        </a:rPr>
                        <a:t>(</a:t>
                      </a:r>
                      <a:r>
                        <a:rPr lang="nl-NL" sz="1100" u="none" strike="noStrike" dirty="0" err="1">
                          <a:effectLst/>
                        </a:rPr>
                        <a:t>based</a:t>
                      </a:r>
                      <a:r>
                        <a:rPr lang="nl-NL" sz="1100" u="none" strike="noStrike" dirty="0">
                          <a:effectLst/>
                        </a:rPr>
                        <a:t> on 2000 </a:t>
                      </a:r>
                      <a:r>
                        <a:rPr lang="nl-NL" sz="1100" u="none" strike="noStrike" dirty="0" err="1">
                          <a:effectLst/>
                        </a:rPr>
                        <a:t>replicates</a:t>
                      </a:r>
                      <a:r>
                        <a:rPr lang="nl-NL" sz="1100" u="none" strike="noStrike" dirty="0">
                          <a:effectLst/>
                        </a:rPr>
                        <a:t>)</a:t>
                      </a:r>
                      <a:endParaRPr lang="nl-NL" sz="1100" dirty="0">
                        <a:effectLst/>
                      </a:endParaRPr>
                    </a:p>
                  </a:txBody>
                  <a:tcPr anchor="ctr"/>
                </a:tc>
                <a:tc hMerge="1">
                  <a:txBody>
                    <a:bodyPr/>
                    <a:lstStyle/>
                    <a:p>
                      <a:endParaRPr lang="nl-NL"/>
                    </a:p>
                  </a:txBody>
                  <a:tcPr/>
                </a:tc>
                <a:tc hMerge="1">
                  <a:txBody>
                    <a:bodyPr/>
                    <a:lstStyle/>
                    <a:p>
                      <a:endParaRPr lang="nl-NL"/>
                    </a:p>
                  </a:txBody>
                  <a:tcPr/>
                </a:tc>
                <a:tc hMerge="1">
                  <a:txBody>
                    <a:bodyPr/>
                    <a:lstStyle/>
                    <a:p>
                      <a:endParaRPr lang="nl-NL"/>
                    </a:p>
                  </a:txBody>
                  <a:tcPr/>
                </a:tc>
                <a:extLst>
                  <a:ext uri="{0D108BD9-81ED-4DB2-BD59-A6C34878D82A}">
                    <a16:rowId xmlns:a16="http://schemas.microsoft.com/office/drawing/2014/main" val="815466015"/>
                  </a:ext>
                </a:extLst>
              </a:tr>
            </a:tbl>
          </a:graphicData>
        </a:graphic>
      </p:graphicFrame>
    </p:spTree>
    <p:extLst>
      <p:ext uri="{BB962C8B-B14F-4D97-AF65-F5344CB8AC3E}">
        <p14:creationId xmlns:p14="http://schemas.microsoft.com/office/powerpoint/2010/main" val="2693502654"/>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1555</TotalTime>
  <Words>1019</Words>
  <Application>Microsoft Office PowerPoint</Application>
  <PresentationFormat>Widescreen</PresentationFormat>
  <Paragraphs>167</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Times New Roman</vt:lpstr>
      <vt:lpstr>Kantoorthema</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
  <cp:lastModifiedBy>Nick Kcin</cp:lastModifiedBy>
  <cp:revision>94</cp:revision>
  <dcterms:created xsi:type="dcterms:W3CDTF">2022-11-04T14:42:40Z</dcterms:created>
  <dcterms:modified xsi:type="dcterms:W3CDTF">2023-01-21T13:54:45Z</dcterms:modified>
</cp:coreProperties>
</file>