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9865D8-1BDF-6504-B7E4-EB962001AB02}" name="MSC-MW" initials="MSC-MW" userId="MSC-MW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neak Kooner" initials="AK" lastIdx="10" clrIdx="0">
    <p:extLst>
      <p:ext uri="{19B8F6BF-5375-455C-9EA6-DF929625EA0E}">
        <p15:presenceInfo xmlns:p15="http://schemas.microsoft.com/office/powerpoint/2012/main" userId="S-1-5-21-2763061908-3102728991-3641480467-339714" providerId="AD"/>
      </p:ext>
    </p:extLst>
  </p:cmAuthor>
  <p:cmAuthor id="2" name="Medical writer [KP]" initials="KP" lastIdx="3" clrIdx="1">
    <p:extLst>
      <p:ext uri="{19B8F6BF-5375-455C-9EA6-DF929625EA0E}">
        <p15:presenceInfo xmlns:p15="http://schemas.microsoft.com/office/powerpoint/2012/main" userId="Medical writer [KP]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3F3"/>
    <a:srgbClr val="F4B183"/>
    <a:srgbClr val="4472C4"/>
    <a:srgbClr val="A162D0"/>
    <a:srgbClr val="4DC58D"/>
    <a:srgbClr val="54CCCD"/>
    <a:srgbClr val="2F5597"/>
    <a:srgbClr val="C0CADA"/>
    <a:srgbClr val="5B9BD5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31172-9EAA-4ED6-B4DA-3E0444D37A34}" v="51" dt="2022-07-27T07:15:24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 autoAdjust="0"/>
    <p:restoredTop sz="94660"/>
  </p:normalViewPr>
  <p:slideViewPr>
    <p:cSldViewPr snapToGrid="0">
      <p:cViewPr>
        <p:scale>
          <a:sx n="130" d="100"/>
          <a:sy n="130" d="100"/>
        </p:scale>
        <p:origin x="-588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nca Piedrafita" userId="114e5ce9-c0c0-4f1f-85f8-876388d549f1" providerId="ADAL" clId="{38731172-9EAA-4ED6-B4DA-3E0444D37A34}"/>
    <pc:docChg chg="undo custSel modSld">
      <pc:chgData name="Blanca Piedrafita" userId="114e5ce9-c0c0-4f1f-85f8-876388d549f1" providerId="ADAL" clId="{38731172-9EAA-4ED6-B4DA-3E0444D37A34}" dt="2022-07-27T07:32:18.462" v="60" actId="114"/>
      <pc:docMkLst>
        <pc:docMk/>
      </pc:docMkLst>
      <pc:sldChg chg="addSp delSp modSp mod">
        <pc:chgData name="Blanca Piedrafita" userId="114e5ce9-c0c0-4f1f-85f8-876388d549f1" providerId="ADAL" clId="{38731172-9EAA-4ED6-B4DA-3E0444D37A34}" dt="2022-07-27T07:32:18.462" v="60" actId="114"/>
        <pc:sldMkLst>
          <pc:docMk/>
          <pc:sldMk cId="4148729850" sldId="260"/>
        </pc:sldMkLst>
        <pc:spChg chg="mod">
          <ac:chgData name="Blanca Piedrafita" userId="114e5ce9-c0c0-4f1f-85f8-876388d549f1" providerId="ADAL" clId="{38731172-9EAA-4ED6-B4DA-3E0444D37A34}" dt="2022-07-27T07:14:28.117" v="48" actId="1036"/>
          <ac:spMkLst>
            <pc:docMk/>
            <pc:sldMk cId="4148729850" sldId="260"/>
            <ac:spMk id="7" creationId="{DB23879C-91C3-5BEF-C8DB-FB9FF9751E17}"/>
          </ac:spMkLst>
        </pc:spChg>
        <pc:spChg chg="mod">
          <ac:chgData name="Blanca Piedrafita" userId="114e5ce9-c0c0-4f1f-85f8-876388d549f1" providerId="ADAL" clId="{38731172-9EAA-4ED6-B4DA-3E0444D37A34}" dt="2022-07-27T07:13:04.679" v="17" actId="1035"/>
          <ac:spMkLst>
            <pc:docMk/>
            <pc:sldMk cId="4148729850" sldId="260"/>
            <ac:spMk id="8" creationId="{832A185F-329E-FDA7-DCAB-DB40F35BC3BC}"/>
          </ac:spMkLst>
        </pc:spChg>
        <pc:spChg chg="mod">
          <ac:chgData name="Blanca Piedrafita" userId="114e5ce9-c0c0-4f1f-85f8-876388d549f1" providerId="ADAL" clId="{38731172-9EAA-4ED6-B4DA-3E0444D37A34}" dt="2022-07-27T07:13:04.679" v="17" actId="1035"/>
          <ac:spMkLst>
            <pc:docMk/>
            <pc:sldMk cId="4148729850" sldId="260"/>
            <ac:spMk id="9" creationId="{EAADC74A-8904-859A-AE26-D910DFC6F76D}"/>
          </ac:spMkLst>
        </pc:spChg>
        <pc:spChg chg="mod">
          <ac:chgData name="Blanca Piedrafita" userId="114e5ce9-c0c0-4f1f-85f8-876388d549f1" providerId="ADAL" clId="{38731172-9EAA-4ED6-B4DA-3E0444D37A34}" dt="2022-07-27T07:13:04.679" v="17" actId="1035"/>
          <ac:spMkLst>
            <pc:docMk/>
            <pc:sldMk cId="4148729850" sldId="260"/>
            <ac:spMk id="10" creationId="{A331BE0E-3875-B3A9-F052-3892FC8637EF}"/>
          </ac:spMkLst>
        </pc:spChg>
        <pc:spChg chg="mod">
          <ac:chgData name="Blanca Piedrafita" userId="114e5ce9-c0c0-4f1f-85f8-876388d549f1" providerId="ADAL" clId="{38731172-9EAA-4ED6-B4DA-3E0444D37A34}" dt="2022-07-27T07:13:04.679" v="17" actId="1035"/>
          <ac:spMkLst>
            <pc:docMk/>
            <pc:sldMk cId="4148729850" sldId="260"/>
            <ac:spMk id="11" creationId="{E6428EB7-6918-EED3-16E6-6CE86F44EDCE}"/>
          </ac:spMkLst>
        </pc:spChg>
        <pc:spChg chg="mod">
          <ac:chgData name="Blanca Piedrafita" userId="114e5ce9-c0c0-4f1f-85f8-876388d549f1" providerId="ADAL" clId="{38731172-9EAA-4ED6-B4DA-3E0444D37A34}" dt="2022-07-27T07:15:24.563" v="59" actId="1036"/>
          <ac:spMkLst>
            <pc:docMk/>
            <pc:sldMk cId="4148729850" sldId="260"/>
            <ac:spMk id="13" creationId="{8CBF0326-E86A-828F-FF1D-16D1A1854232}"/>
          </ac:spMkLst>
        </pc:spChg>
        <pc:spChg chg="mod">
          <ac:chgData name="Blanca Piedrafita" userId="114e5ce9-c0c0-4f1f-85f8-876388d549f1" providerId="ADAL" clId="{38731172-9EAA-4ED6-B4DA-3E0444D37A34}" dt="2022-07-27T07:15:21.243" v="57" actId="1035"/>
          <ac:spMkLst>
            <pc:docMk/>
            <pc:sldMk cId="4148729850" sldId="260"/>
            <ac:spMk id="14" creationId="{9855D28B-1878-4F9D-E59A-8AF040FFA5F1}"/>
          </ac:spMkLst>
        </pc:spChg>
        <pc:spChg chg="mod">
          <ac:chgData name="Blanca Piedrafita" userId="114e5ce9-c0c0-4f1f-85f8-876388d549f1" providerId="ADAL" clId="{38731172-9EAA-4ED6-B4DA-3E0444D37A34}" dt="2022-07-27T07:14:22.708" v="45" actId="1035"/>
          <ac:spMkLst>
            <pc:docMk/>
            <pc:sldMk cId="4148729850" sldId="260"/>
            <ac:spMk id="15" creationId="{9733D229-2E83-47C5-B609-42232BD658B9}"/>
          </ac:spMkLst>
        </pc:spChg>
        <pc:spChg chg="mod">
          <ac:chgData name="Blanca Piedrafita" userId="114e5ce9-c0c0-4f1f-85f8-876388d549f1" providerId="ADAL" clId="{38731172-9EAA-4ED6-B4DA-3E0444D37A34}" dt="2022-07-27T07:13:04.679" v="17" actId="1035"/>
          <ac:spMkLst>
            <pc:docMk/>
            <pc:sldMk cId="4148729850" sldId="260"/>
            <ac:spMk id="17" creationId="{10C60D5E-3CFD-ECA1-B686-044213DB8C7B}"/>
          </ac:spMkLst>
        </pc:spChg>
        <pc:spChg chg="mod">
          <ac:chgData name="Blanca Piedrafita" userId="114e5ce9-c0c0-4f1f-85f8-876388d549f1" providerId="ADAL" clId="{38731172-9EAA-4ED6-B4DA-3E0444D37A34}" dt="2022-07-27T07:12:56.534" v="8" actId="1076"/>
          <ac:spMkLst>
            <pc:docMk/>
            <pc:sldMk cId="4148729850" sldId="260"/>
            <ac:spMk id="21" creationId="{F27D9B2F-3E65-2ADA-96EC-8618C53EDAC1}"/>
          </ac:spMkLst>
        </pc:spChg>
        <pc:spChg chg="mod">
          <ac:chgData name="Blanca Piedrafita" userId="114e5ce9-c0c0-4f1f-85f8-876388d549f1" providerId="ADAL" clId="{38731172-9EAA-4ED6-B4DA-3E0444D37A34}" dt="2022-07-27T07:14:46.570" v="55" actId="20577"/>
          <ac:spMkLst>
            <pc:docMk/>
            <pc:sldMk cId="4148729850" sldId="260"/>
            <ac:spMk id="28" creationId="{88B056FA-CDB4-2A79-3261-1931CF0C3449}"/>
          </ac:spMkLst>
        </pc:spChg>
        <pc:spChg chg="add del mod">
          <ac:chgData name="Blanca Piedrafita" userId="114e5ce9-c0c0-4f1f-85f8-876388d549f1" providerId="ADAL" clId="{38731172-9EAA-4ED6-B4DA-3E0444D37A34}" dt="2022-07-27T07:13:39.051" v="20" actId="478"/>
          <ac:spMkLst>
            <pc:docMk/>
            <pc:sldMk cId="4148729850" sldId="260"/>
            <ac:spMk id="31" creationId="{959784F8-E8D5-E9DE-5CC1-EE721D6453B6}"/>
          </ac:spMkLst>
        </pc:spChg>
        <pc:spChg chg="add mod">
          <ac:chgData name="Blanca Piedrafita" userId="114e5ce9-c0c0-4f1f-85f8-876388d549f1" providerId="ADAL" clId="{38731172-9EAA-4ED6-B4DA-3E0444D37A34}" dt="2022-07-27T07:32:18.462" v="60" actId="114"/>
          <ac:spMkLst>
            <pc:docMk/>
            <pc:sldMk cId="4148729850" sldId="260"/>
            <ac:spMk id="33" creationId="{0523CE3E-5B48-4253-2C01-B686DD6CF6BD}"/>
          </ac:spMkLst>
        </pc:sp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32" creationId="{4A7DB7AF-3837-8FFA-BB23-15D7E1F54D29}"/>
          </ac:picMkLst>
        </pc:pic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36" creationId="{92446A83-AD00-5227-BF0E-947D9E9BE0E3}"/>
          </ac:picMkLst>
        </pc:pic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40" creationId="{554C4A4C-3115-0E21-66A4-AADB1FEA6F2E}"/>
          </ac:picMkLst>
        </pc:pic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42" creationId="{7E0CDD93-8072-2639-7F9D-4C08DF895EAC}"/>
          </ac:picMkLst>
        </pc:pic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44" creationId="{9069B00B-B42A-7C97-B500-6694E178D266}"/>
          </ac:picMkLst>
        </pc:picChg>
        <pc:picChg chg="mod">
          <ac:chgData name="Blanca Piedrafita" userId="114e5ce9-c0c0-4f1f-85f8-876388d549f1" providerId="ADAL" clId="{38731172-9EAA-4ED6-B4DA-3E0444D37A34}" dt="2022-07-27T07:13:04.679" v="17" actId="1035"/>
          <ac:picMkLst>
            <pc:docMk/>
            <pc:sldMk cId="4148729850" sldId="260"/>
            <ac:picMk id="46" creationId="{7B31AD13-CB1B-5993-C543-C65F9666A4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6420E-11E0-7F4F-99B0-586EB6B9F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AD8C32-4349-8CF1-E3C2-86A20BB3F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23632D-4814-575C-D7CC-78789223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711E70-F39A-E2DB-A070-958136B2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02038A-72F4-2AD9-5BA6-CBFB3A7C1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138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68CBA8-4595-CB0A-5FB1-89D4C392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7E41D1-32CC-1D3A-4168-A13ABD07B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73C6F6-4F26-4CFA-922C-9E9F2384B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4A5E19-D7A1-DD75-1509-95DB98AD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B55B3D-C786-FE89-AB1C-CE2F350C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43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BF63F-A2C4-9BAF-6AB9-A790AC9A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74317A-D9D9-3B7E-72F7-0BBF155BB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64FAAF-66E7-CDD5-F0F2-3BCC9301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0FF57-FFFA-DDC6-1CEE-D9095683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5DFF09-0C60-8245-D8FF-A259D184E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6682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DA4EA-1323-DC32-ADE3-1C03BB4B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E18C8-C419-687C-1E4B-8275D5A7B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165FA1-3837-7DDD-AC5C-4A3517485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5D9A97-A732-A88A-1F83-03481A6E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C290DD-2575-C565-E440-F90AEE98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399F08-27A9-0909-257E-75903151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76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B3439-6E91-CE04-1C15-D08F7C492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803CDE-2714-5846-D7D3-554BB346D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7AF25F-F890-8EA6-BC89-0D92D3A4E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C888C52-2D7A-B345-762C-3A1949DC4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DA384CE-B3B1-7FBA-7FD5-DD67A81D3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860B01-E45F-0E51-EA09-4F9529C7C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D72C40-A17B-F0F1-3E28-0458DAEDE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7D06DFE-1453-AA11-21EF-ABBA66DE6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893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A5321-448B-636C-3B0F-5E29D352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099F9-3D26-212F-D32D-4689797F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E819AB-ACE1-936A-DE56-4730E9DBE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F0D62E-F19A-9BE6-1C88-56FBCFD8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415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4656331-2443-6BB5-4002-9D11A8EBD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3F957D-08A8-A980-9FF3-D730B5785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333640-1FE6-181D-DFB6-2F371600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2382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882C4-333F-29CB-F53D-5CEE5BE1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F4062E-CDCC-C007-4AAC-04638BF99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42E8B1-10CB-155A-BD77-A505F4A21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157BBF-AC78-8065-228A-F0A5C569F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806D6E-638F-97B3-C9B4-6DF8CC7F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8153A2-174A-7ABF-0386-593299E1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035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B5F77-9F79-7DAA-CBD2-45078FC1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438D16-9C0B-6B70-FF4B-201B85A4E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898D49-FFCB-07C9-C61E-08B7B66CF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96594B-FB7F-7612-0193-F6C489DE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2003F6-E458-28F8-BBC8-5CB995D69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1BEABA-23E3-F137-66B0-A780EF1E0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80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033EB-E1D8-A139-E13A-C1965002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D065BB-DAA2-509D-D31A-4A8CD2F92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3504B5-F5F5-EFCC-4612-789A94A01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18C635-D4C2-A9B9-8726-50D5778D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5AE074-61EB-531F-26B0-50601667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638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CC9579-EAB1-E175-F4EF-99AF6A435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1D3CCB-CB6F-1696-21F6-A5C6BFAB6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93481A-7E4C-7CED-6C59-173E59CB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A88C61-B9FB-B61E-50A8-351D6788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D90894-15E1-CEDA-9CF7-81B3FD58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665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305AC43-2CAE-E294-B394-5986E444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9AC0EF-DBC5-CBF6-5FAE-10CDA9782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0090BB-D8F3-A4FB-7897-4885FA526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1CCA-D27A-4746-8EAB-95AC18FBAB3D}" type="datetimeFigureOut">
              <a:rPr lang="es-ES" smtClean="0"/>
              <a:t>03/11/2022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1D0382-DD8F-61CA-7BA5-D53504E02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5BBC8F-B31B-465B-1EFB-41730E97A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DA69D-FA39-4571-89ED-B1CB127751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512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5" Type="http://schemas.openxmlformats.org/officeDocument/2006/relationships/image" Target="../media/image7.jpe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1FAABEBB-CF58-1457-15E7-52792E33A266}"/>
              </a:ext>
            </a:extLst>
          </p:cNvPr>
          <p:cNvSpPr/>
          <p:nvPr/>
        </p:nvSpPr>
        <p:spPr>
          <a:xfrm>
            <a:off x="6289720" y="818776"/>
            <a:ext cx="5550312" cy="5795541"/>
          </a:xfrm>
          <a:prstGeom prst="roundRect">
            <a:avLst>
              <a:gd name="adj" fmla="val 2339"/>
            </a:avLst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FCADD-7085-F16D-840A-F416976783AF}"/>
              </a:ext>
            </a:extLst>
          </p:cNvPr>
          <p:cNvSpPr txBox="1"/>
          <p:nvPr/>
        </p:nvSpPr>
        <p:spPr>
          <a:xfrm>
            <a:off x="933700" y="832476"/>
            <a:ext cx="5154967" cy="1790224"/>
          </a:xfrm>
          <a:prstGeom prst="roundRect">
            <a:avLst>
              <a:gd name="adj" fmla="val 6971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rIns="72000">
            <a:noAutofit/>
          </a:bodyPr>
          <a:lstStyle/>
          <a:p>
            <a:pPr marL="182563"/>
            <a:r>
              <a:rPr lang="en-US" sz="1600" b="1" dirty="0" smtClean="0">
                <a:solidFill>
                  <a:schemeClr val="tx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Migraine as a neurovascular disorder</a:t>
            </a:r>
            <a:r>
              <a:rPr lang="en-US" sz="1600" b="1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</a:t>
            </a:r>
            <a:endParaRPr lang="en-US" sz="1600" b="1" dirty="0">
              <a:solidFill>
                <a:schemeClr val="tx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1616075" lvl="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Endothelial </a:t>
            </a:r>
            <a:r>
              <a:rPr lang="en-US" sz="1000" dirty="0" smtClean="0">
                <a:solidFill>
                  <a:schemeClr val="tx1"/>
                </a:solidFill>
              </a:rPr>
              <a:t>dysfunction in migraine is mediated </a:t>
            </a:r>
            <a:r>
              <a:rPr lang="en-US" sz="1000" dirty="0">
                <a:solidFill>
                  <a:schemeClr val="tx1"/>
                </a:solidFill>
              </a:rPr>
              <a:t>by oxidative stress 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1616075" lvl="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Is it possible to reduce cardiovascular risk by controlling migraine attacks?</a:t>
            </a:r>
          </a:p>
          <a:p>
            <a:pPr marL="1616075" lvl="3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Objective: </a:t>
            </a:r>
            <a:r>
              <a:rPr lang="en-US" sz="1000" dirty="0">
                <a:solidFill>
                  <a:schemeClr val="tx1"/>
                </a:solidFill>
              </a:rPr>
              <a:t>To evaluate whether preventive treatment can modify endothelial function and the oxidative stress profile of patients with </a:t>
            </a:r>
            <a:r>
              <a:rPr lang="en-US" sz="1000" dirty="0" smtClean="0">
                <a:solidFill>
                  <a:schemeClr val="tx1"/>
                </a:solidFill>
              </a:rPr>
              <a:t>migraine.</a:t>
            </a:r>
            <a:endParaRPr lang="es-ES" sz="1000" dirty="0">
              <a:solidFill>
                <a:schemeClr val="tx1"/>
              </a:solidFill>
            </a:endParaRPr>
          </a:p>
          <a:p>
            <a:pPr marL="1260475">
              <a:spcBef>
                <a:spcPts val="600"/>
              </a:spcBef>
            </a:pPr>
            <a:endParaRPr lang="en-US" sz="1000" dirty="0">
              <a:solidFill>
                <a:schemeClr val="tx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21C204F-AF85-F2F0-8E40-77BEDE42F231}"/>
              </a:ext>
            </a:extLst>
          </p:cNvPr>
          <p:cNvSpPr txBox="1"/>
          <p:nvPr/>
        </p:nvSpPr>
        <p:spPr>
          <a:xfrm>
            <a:off x="6433562" y="787243"/>
            <a:ext cx="1035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27D9B2F-3E65-2ADA-96EC-8618C53EDAC1}"/>
              </a:ext>
            </a:extLst>
          </p:cNvPr>
          <p:cNvSpPr/>
          <p:nvPr/>
        </p:nvSpPr>
        <p:spPr>
          <a:xfrm>
            <a:off x="933701" y="2694743"/>
            <a:ext cx="5154967" cy="3918710"/>
          </a:xfrm>
          <a:prstGeom prst="roundRect">
            <a:avLst>
              <a:gd name="adj" fmla="val 2355"/>
            </a:avLst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badi Extra Light" panose="020B0204020104020204" pitchFamily="34" charset="0"/>
            </a:endParaRPr>
          </a:p>
        </p:txBody>
      </p:sp>
      <p:pic>
        <p:nvPicPr>
          <p:cNvPr id="1026" name="Picture 2" descr="Svg Freeuse Depression Computer Icons Medicine Worry - Worried Icon, HD Png  Download - kindpng">
            <a:extLst>
              <a:ext uri="{FF2B5EF4-FFF2-40B4-BE49-F238E27FC236}">
                <a16:creationId xmlns:a16="http://schemas.microsoft.com/office/drawing/2014/main" id="{6AAEE0F9-5E3B-091B-56F6-2E4051087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107" y="1305968"/>
            <a:ext cx="646123" cy="8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23879C-91C3-5BEF-C8DB-FB9FF9751E17}"/>
              </a:ext>
            </a:extLst>
          </p:cNvPr>
          <p:cNvSpPr txBox="1"/>
          <p:nvPr/>
        </p:nvSpPr>
        <p:spPr>
          <a:xfrm>
            <a:off x="2372919" y="3216348"/>
            <a:ext cx="34179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88 </a:t>
            </a:r>
            <a:r>
              <a:rPr lang="en-US" sz="1000" dirty="0" smtClean="0"/>
              <a:t>treatment-naive </a:t>
            </a:r>
            <a:r>
              <a:rPr lang="en-US" sz="1000" dirty="0"/>
              <a:t>patients with migraines and 56 healthy </a:t>
            </a:r>
            <a:r>
              <a:rPr lang="en-US" sz="1000" b="1" dirty="0" smtClean="0"/>
              <a:t>controls</a:t>
            </a:r>
            <a:endParaRPr lang="en-US" sz="1000" b="1" dirty="0">
              <a:latin typeface="Abadi Extra Light" panose="020B020402010402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32A185F-329E-FDA7-DCAB-DB40F35BC3BC}"/>
              </a:ext>
            </a:extLst>
          </p:cNvPr>
          <p:cNvSpPr/>
          <p:nvPr/>
        </p:nvSpPr>
        <p:spPr>
          <a:xfrm>
            <a:off x="1984533" y="3249130"/>
            <a:ext cx="360000" cy="360000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badi Extra Light" panose="020B0204020104020204" pitchFamily="34" charset="0"/>
              </a:rPr>
              <a:t>P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AADC74A-8904-859A-AE26-D910DFC6F76D}"/>
              </a:ext>
            </a:extLst>
          </p:cNvPr>
          <p:cNvSpPr/>
          <p:nvPr/>
        </p:nvSpPr>
        <p:spPr>
          <a:xfrm>
            <a:off x="1975204" y="3629087"/>
            <a:ext cx="360000" cy="360000"/>
          </a:xfrm>
          <a:prstGeom prst="ellipse">
            <a:avLst/>
          </a:prstGeom>
          <a:solidFill>
            <a:srgbClr val="54CCC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badi Extra Light" panose="020B0204020104020204" pitchFamily="34" charset="0"/>
              </a:rPr>
              <a:t>I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331BE0E-3875-B3A9-F052-3892FC8637EF}"/>
              </a:ext>
            </a:extLst>
          </p:cNvPr>
          <p:cNvSpPr/>
          <p:nvPr/>
        </p:nvSpPr>
        <p:spPr>
          <a:xfrm>
            <a:off x="1975204" y="4009044"/>
            <a:ext cx="360000" cy="360000"/>
          </a:xfrm>
          <a:prstGeom prst="ellipse">
            <a:avLst/>
          </a:prstGeom>
          <a:solidFill>
            <a:srgbClr val="4DC58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badi Extra Light" panose="020B0204020104020204" pitchFamily="34" charset="0"/>
              </a:rPr>
              <a:t>C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6428EB7-6918-EED3-16E6-6CE86F44EDCE}"/>
              </a:ext>
            </a:extLst>
          </p:cNvPr>
          <p:cNvSpPr/>
          <p:nvPr/>
        </p:nvSpPr>
        <p:spPr>
          <a:xfrm>
            <a:off x="1975204" y="4408051"/>
            <a:ext cx="360000" cy="3600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badi Extra Light" panose="020B0204020104020204" pitchFamily="34" charset="0"/>
              </a:rPr>
              <a:t>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CBF0326-E86A-828F-FF1D-16D1A1854232}"/>
              </a:ext>
            </a:extLst>
          </p:cNvPr>
          <p:cNvSpPr txBox="1"/>
          <p:nvPr/>
        </p:nvSpPr>
        <p:spPr>
          <a:xfrm>
            <a:off x="2353862" y="3677718"/>
            <a:ext cx="37623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 smtClean="0">
                <a:ea typeface="Times New Roman" panose="02020603050405020304" pitchFamily="18" charset="0"/>
              </a:rPr>
              <a:t>Metoprolol </a:t>
            </a:r>
            <a:r>
              <a:rPr lang="en-US" sz="1000" dirty="0" smtClean="0">
                <a:ea typeface="Times New Roman" panose="02020603050405020304" pitchFamily="18" charset="0"/>
              </a:rPr>
              <a:t>or</a:t>
            </a:r>
            <a:r>
              <a:rPr lang="en-US" sz="1000" b="1" dirty="0" smtClean="0">
                <a:ea typeface="Times New Roman" panose="02020603050405020304" pitchFamily="18" charset="0"/>
              </a:rPr>
              <a:t> topiramate</a:t>
            </a:r>
            <a:r>
              <a:rPr lang="en-US" sz="10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en-US" sz="1000" dirty="0">
                <a:effectLst/>
                <a:ea typeface="Times New Roman" panose="02020603050405020304" pitchFamily="18" charset="0"/>
              </a:rPr>
              <a:t>for </a:t>
            </a:r>
            <a:r>
              <a:rPr lang="en-US" sz="1000" dirty="0" smtClean="0">
                <a:effectLst/>
                <a:ea typeface="Times New Roman" panose="02020603050405020304" pitchFamily="18" charset="0"/>
              </a:rPr>
              <a:t>3 </a:t>
            </a:r>
            <a:r>
              <a:rPr lang="en-US" sz="1000" dirty="0">
                <a:effectLst/>
                <a:ea typeface="Times New Roman" panose="02020603050405020304" pitchFamily="18" charset="0"/>
              </a:rPr>
              <a:t>months</a:t>
            </a:r>
            <a:endParaRPr lang="en-US" sz="10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55D28B-1878-4F9D-E59A-8AF040FFA5F1}"/>
              </a:ext>
            </a:extLst>
          </p:cNvPr>
          <p:cNvSpPr txBox="1"/>
          <p:nvPr/>
        </p:nvSpPr>
        <p:spPr>
          <a:xfrm>
            <a:off x="2353863" y="4062225"/>
            <a:ext cx="41623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ea typeface="Times New Roman" panose="02020603050405020304" pitchFamily="18" charset="0"/>
              </a:rPr>
              <a:t>O</a:t>
            </a:r>
            <a:r>
              <a:rPr lang="en-US" sz="1000" dirty="0" smtClean="0">
                <a:effectLst/>
                <a:ea typeface="Times New Roman" panose="02020603050405020304" pitchFamily="18" charset="0"/>
              </a:rPr>
              <a:t>bservational </a:t>
            </a:r>
            <a:r>
              <a:rPr lang="en-US" sz="1000" dirty="0" smtClean="0">
                <a:ea typeface="Times New Roman" panose="02020603050405020304" pitchFamily="18" charset="0"/>
              </a:rPr>
              <a:t>prospective case-control study </a:t>
            </a:r>
            <a:endParaRPr lang="en-US" sz="1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33D229-2E83-47C5-B609-42232BD658B9}"/>
              </a:ext>
            </a:extLst>
          </p:cNvPr>
          <p:cNvSpPr txBox="1"/>
          <p:nvPr/>
        </p:nvSpPr>
        <p:spPr>
          <a:xfrm>
            <a:off x="2335204" y="4403636"/>
            <a:ext cx="3085140" cy="40011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US" sz="1000" b="1" dirty="0" smtClean="0">
                <a:ea typeface="Times New Roman" panose="02020603050405020304" pitchFamily="18" charset="0"/>
              </a:rPr>
              <a:t>Endothelial function and oxidative stress parameters</a:t>
            </a:r>
            <a:r>
              <a:rPr lang="en-US" sz="1000" b="1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en-US" sz="1000" dirty="0">
                <a:effectLst/>
                <a:ea typeface="Times New Roman" panose="02020603050405020304" pitchFamily="18" charset="0"/>
              </a:rPr>
              <a:t>before and after </a:t>
            </a:r>
            <a:r>
              <a:rPr lang="en-US" sz="1000" dirty="0" smtClean="0">
                <a:effectLst/>
                <a:ea typeface="Times New Roman" panose="02020603050405020304" pitchFamily="18" charset="0"/>
              </a:rPr>
              <a:t>treatment</a:t>
            </a:r>
            <a:endParaRPr lang="en-US" sz="1000" dirty="0">
              <a:effectLst/>
              <a:latin typeface="Abadi Extra Light" panose="020B0204020104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17856E3-2672-7FA3-7A48-6A6237FD50D8}"/>
              </a:ext>
            </a:extLst>
          </p:cNvPr>
          <p:cNvSpPr txBox="1"/>
          <p:nvPr/>
        </p:nvSpPr>
        <p:spPr>
          <a:xfrm>
            <a:off x="1086928" y="2800735"/>
            <a:ext cx="3285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STUDY DESIGN AND METHODS</a:t>
            </a:r>
          </a:p>
        </p:txBody>
      </p:sp>
      <p:pic>
        <p:nvPicPr>
          <p:cNvPr id="32" name="Gráfico 31" descr="Grupo con relleno sólido">
            <a:extLst>
              <a:ext uri="{FF2B5EF4-FFF2-40B4-BE49-F238E27FC236}">
                <a16:creationId xmlns:a16="http://schemas.microsoft.com/office/drawing/2014/main" id="{4A7DB7AF-3837-8FFA-BB23-15D7E1F54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0173" y="3188271"/>
            <a:ext cx="432000" cy="432000"/>
          </a:xfrm>
          <a:prstGeom prst="rect">
            <a:avLst/>
          </a:prstGeom>
        </p:spPr>
      </p:pic>
      <p:pic>
        <p:nvPicPr>
          <p:cNvPr id="42" name="Gráfico 41" descr="Doctora con relleno sólido">
            <a:extLst>
              <a:ext uri="{FF2B5EF4-FFF2-40B4-BE49-F238E27FC236}">
                <a16:creationId xmlns:a16="http://schemas.microsoft.com/office/drawing/2014/main" id="{7E0CDD93-8072-2639-7F9D-4C08DF895E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0173" y="3979024"/>
            <a:ext cx="432000" cy="432000"/>
          </a:xfrm>
          <a:prstGeom prst="rect">
            <a:avLst/>
          </a:prstGeom>
        </p:spPr>
      </p:pic>
      <p:pic>
        <p:nvPicPr>
          <p:cNvPr id="44" name="Gráfico 43" descr="Medicina con relleno sólido">
            <a:extLst>
              <a:ext uri="{FF2B5EF4-FFF2-40B4-BE49-F238E27FC236}">
                <a16:creationId xmlns:a16="http://schemas.microsoft.com/office/drawing/2014/main" id="{9069B00B-B42A-7C97-B500-6694E178D2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80173" y="3569360"/>
            <a:ext cx="432000" cy="432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B8BDEF4-AEAD-76AE-13A2-83A0DDACB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6507">
            <a:off x="1240340" y="1596833"/>
            <a:ext cx="592929" cy="59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8B056FA-CDB4-2A79-3261-1931CF0C3449}"/>
              </a:ext>
            </a:extLst>
          </p:cNvPr>
          <p:cNvSpPr txBox="1"/>
          <p:nvPr/>
        </p:nvSpPr>
        <p:spPr>
          <a:xfrm>
            <a:off x="1859671" y="5063951"/>
            <a:ext cx="2992565" cy="1446550"/>
          </a:xfrm>
          <a:prstGeom prst="rect">
            <a:avLst/>
          </a:prstGeom>
          <a:noFill/>
        </p:spPr>
        <p:txBody>
          <a:bodyPr wrap="square" numCol="1" anchor="ctr" anchorCtr="0">
            <a:spAutoFit/>
          </a:bodyPr>
          <a:lstStyle/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Total, high-density lipoprotein (HDL),</a:t>
            </a:r>
            <a:br>
              <a:rPr lang="en-US" sz="800" dirty="0" smtClean="0"/>
            </a:br>
            <a:r>
              <a:rPr lang="en-US" sz="800" dirty="0" smtClean="0"/>
              <a:t>    low-density lipoprotein (LDL) cholesterol</a:t>
            </a:r>
            <a:endParaRPr lang="en-US" sz="800" dirty="0"/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Triglycerides</a:t>
            </a:r>
            <a:endParaRPr lang="en-US" sz="800" dirty="0"/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C-reactive </a:t>
            </a:r>
            <a:r>
              <a:rPr lang="en-US" sz="800" dirty="0"/>
              <a:t>protein (</a:t>
            </a:r>
            <a:r>
              <a:rPr lang="en-US" sz="800" dirty="0" smtClean="0"/>
              <a:t>CRP)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/>
              <a:t>P</a:t>
            </a:r>
            <a:r>
              <a:rPr lang="en-US" sz="800" dirty="0" smtClean="0"/>
              <a:t>rothrombin activity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Antithrombin</a:t>
            </a:r>
            <a:endParaRPr lang="en-US" sz="800" dirty="0"/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Fibrinogen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Plasminogen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/>
              <a:t>P</a:t>
            </a:r>
            <a:r>
              <a:rPr lang="en-US" sz="800" dirty="0" smtClean="0"/>
              <a:t>latelet count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Factor </a:t>
            </a:r>
            <a:r>
              <a:rPr lang="en-US" sz="800" dirty="0"/>
              <a:t>II</a:t>
            </a:r>
          </a:p>
          <a:p>
            <a:pPr marL="84138" indent="95250">
              <a:buFont typeface="Arial" panose="020B0604020202020204" pitchFamily="34" charset="0"/>
              <a:buChar char="•"/>
            </a:pPr>
            <a:r>
              <a:rPr lang="en-US" sz="800" dirty="0" smtClean="0"/>
              <a:t>Homocysteine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10B8112-7029-37C0-520B-C32EBB3D2159}"/>
              </a:ext>
            </a:extLst>
          </p:cNvPr>
          <p:cNvSpPr txBox="1"/>
          <p:nvPr/>
        </p:nvSpPr>
        <p:spPr>
          <a:xfrm>
            <a:off x="933701" y="81454"/>
            <a:ext cx="10879071" cy="715089"/>
          </a:xfrm>
          <a:prstGeom prst="roundRect">
            <a:avLst>
              <a:gd name="adj" fmla="val 16845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Preventive treatment modifies endothelial function and oxidative stress status in patients with </a:t>
            </a:r>
            <a:r>
              <a:rPr lang="en-US" b="1" dirty="0" smtClean="0"/>
              <a:t>migraine: </a:t>
            </a:r>
            <a:br>
              <a:rPr lang="en-US" b="1" dirty="0" smtClean="0"/>
            </a:br>
            <a:r>
              <a:rPr lang="en-US" b="1" dirty="0" smtClean="0"/>
              <a:t>an observational study</a:t>
            </a:r>
            <a:endParaRPr lang="es-ES" dirty="0"/>
          </a:p>
        </p:txBody>
      </p:sp>
      <p:sp>
        <p:nvSpPr>
          <p:cNvPr id="17" name="AutoShape 2" descr="anxiety Icon 4660868">
            <a:extLst>
              <a:ext uri="{FF2B5EF4-FFF2-40B4-BE49-F238E27FC236}">
                <a16:creationId xmlns:a16="http://schemas.microsoft.com/office/drawing/2014/main" id="{10C60D5E-3CFD-ECA1-B686-044213DB8C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1700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523CE3E-5B48-4253-2C01-B686DD6CF6BD}"/>
              </a:ext>
            </a:extLst>
          </p:cNvPr>
          <p:cNvSpPr txBox="1"/>
          <p:nvPr/>
        </p:nvSpPr>
        <p:spPr>
          <a:xfrm>
            <a:off x="975863" y="6596390"/>
            <a:ext cx="47366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50" b="0" i="1" u="none" strike="noStrike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PICO: </a:t>
            </a:r>
            <a:r>
              <a:rPr lang="en-US" sz="1050" i="1" dirty="0" smtClean="0">
                <a:solidFill>
                  <a:srgbClr val="000000"/>
                </a:solidFill>
                <a:latin typeface="Abadi Extra Light" panose="020B0204020104020204" pitchFamily="34" charset="0"/>
              </a:rPr>
              <a:t>P</a:t>
            </a:r>
            <a:r>
              <a:rPr lang="en-US" sz="1050" b="0" i="1" u="none" strike="noStrike" dirty="0" smtClean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atients, Intervention, </a:t>
            </a:r>
            <a:r>
              <a:rPr lang="en-US" sz="1050" i="1" dirty="0" smtClean="0">
                <a:solidFill>
                  <a:srgbClr val="000000"/>
                </a:solidFill>
                <a:latin typeface="Abadi Extra Light" panose="020B0204020104020204" pitchFamily="34" charset="0"/>
              </a:rPr>
              <a:t>C</a:t>
            </a:r>
            <a:r>
              <a:rPr lang="en-US" sz="1050" b="0" i="1" u="none" strike="noStrike" dirty="0" smtClean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omparator, Outcomes</a:t>
            </a:r>
            <a:endParaRPr lang="en-US" sz="105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40" y="4571590"/>
            <a:ext cx="607075" cy="522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Cerebro y corazón - Termostato Menta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84" y="5184791"/>
            <a:ext cx="575126" cy="57512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647" y="1494207"/>
            <a:ext cx="46672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aralelogramo 2"/>
          <p:cNvSpPr/>
          <p:nvPr/>
        </p:nvSpPr>
        <p:spPr>
          <a:xfrm>
            <a:off x="7000875" y="2306834"/>
            <a:ext cx="3852862" cy="99864"/>
          </a:xfrm>
          <a:prstGeom prst="parallelogram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2700" dist="12700" dir="8100000" algn="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Paralelogramo 74"/>
          <p:cNvSpPr/>
          <p:nvPr/>
        </p:nvSpPr>
        <p:spPr>
          <a:xfrm>
            <a:off x="6971075" y="2415857"/>
            <a:ext cx="3852862" cy="99864"/>
          </a:xfrm>
          <a:prstGeom prst="parallelogram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2700" dist="12700" dir="8100000" algn="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6" name="Paralelogramo 75"/>
          <p:cNvSpPr/>
          <p:nvPr/>
        </p:nvSpPr>
        <p:spPr>
          <a:xfrm>
            <a:off x="6947203" y="2524045"/>
            <a:ext cx="3852862" cy="99864"/>
          </a:xfrm>
          <a:prstGeom prst="parallelogram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12700" dist="12700" dir="8100000" algn="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4754" y="2253862"/>
            <a:ext cx="347216" cy="347216"/>
          </a:xfrm>
          <a:prstGeom prst="rect">
            <a:avLst/>
          </a:prstGeom>
        </p:spPr>
      </p:pic>
      <p:pic>
        <p:nvPicPr>
          <p:cNvPr id="77" name="Imagen 7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1851" y="2171362"/>
            <a:ext cx="347216" cy="347216"/>
          </a:xfrm>
          <a:prstGeom prst="rect">
            <a:avLst/>
          </a:prstGeom>
        </p:spPr>
      </p:pic>
      <p:pic>
        <p:nvPicPr>
          <p:cNvPr id="78" name="Imagen 7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71133" y="2060171"/>
            <a:ext cx="347216" cy="347216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6852791" y="1367852"/>
            <a:ext cx="1723677" cy="4956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 smtClean="0"/>
              <a:t>START: </a:t>
            </a:r>
            <a:r>
              <a:rPr lang="es-ES_tradnl" sz="1400" b="1" dirty="0" smtClean="0"/>
              <a:t>144 subjects</a:t>
            </a:r>
            <a:endParaRPr lang="es-ES" sz="1400" b="1" dirty="0"/>
          </a:p>
        </p:txBody>
      </p:sp>
      <p:sp>
        <p:nvSpPr>
          <p:cNvPr id="19" name="Rectángulo 18"/>
          <p:cNvSpPr/>
          <p:nvPr/>
        </p:nvSpPr>
        <p:spPr>
          <a:xfrm>
            <a:off x="6262198" y="1981790"/>
            <a:ext cx="850441" cy="2616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/>
            <a:r>
              <a:rPr lang="es-ES_tradnl" sz="1100" b="1" dirty="0" smtClean="0">
                <a:solidFill>
                  <a:srgbClr val="4472C4"/>
                </a:solidFill>
              </a:rPr>
              <a:t>88 </a:t>
            </a:r>
            <a:r>
              <a:rPr lang="es-ES_tradnl" sz="1100" b="1" dirty="0">
                <a:solidFill>
                  <a:srgbClr val="4472C4"/>
                </a:solidFill>
              </a:rPr>
              <a:t>patients </a:t>
            </a:r>
            <a:endParaRPr lang="es-ES" sz="1100" b="1" dirty="0">
              <a:solidFill>
                <a:srgbClr val="4472C4"/>
              </a:solidFill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6158518" y="2282625"/>
            <a:ext cx="850441" cy="43088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/>
            <a:r>
              <a:rPr lang="es-ES_tradnl" sz="1100" b="1" dirty="0" smtClean="0">
                <a:ln w="635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56 healthy controls</a:t>
            </a:r>
            <a:endParaRPr lang="es-ES" sz="1100" b="1" dirty="0">
              <a:ln w="635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Rectángulo 79"/>
          <p:cNvSpPr/>
          <p:nvPr/>
        </p:nvSpPr>
        <p:spPr>
          <a:xfrm>
            <a:off x="10540012" y="1201805"/>
            <a:ext cx="750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 smtClean="0"/>
              <a:t>FINISH</a:t>
            </a:r>
            <a:endParaRPr lang="es-ES" sz="1600" b="1" dirty="0"/>
          </a:p>
        </p:txBody>
      </p:sp>
      <p:sp>
        <p:nvSpPr>
          <p:cNvPr id="81" name="Rectángulo 80"/>
          <p:cNvSpPr/>
          <p:nvPr/>
        </p:nvSpPr>
        <p:spPr>
          <a:xfrm>
            <a:off x="10865318" y="2049633"/>
            <a:ext cx="850441" cy="2616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/>
            <a:r>
              <a:rPr lang="es-ES_tradnl" sz="1100" b="1" dirty="0" smtClean="0">
                <a:solidFill>
                  <a:srgbClr val="4472C4"/>
                </a:solidFill>
              </a:rPr>
              <a:t>68 </a:t>
            </a:r>
            <a:r>
              <a:rPr lang="es-ES_tradnl" sz="1100" b="1" dirty="0">
                <a:solidFill>
                  <a:srgbClr val="4472C4"/>
                </a:solidFill>
              </a:rPr>
              <a:t>patients </a:t>
            </a:r>
            <a:endParaRPr lang="es-ES" sz="1100" b="1" dirty="0">
              <a:solidFill>
                <a:srgbClr val="4472C4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9423">
            <a:off x="6749064" y="1072095"/>
            <a:ext cx="444020" cy="656377"/>
          </a:xfrm>
          <a:prstGeom prst="rect">
            <a:avLst/>
          </a:prstGeom>
        </p:spPr>
      </p:pic>
      <p:sp>
        <p:nvSpPr>
          <p:cNvPr id="85" name="CuadroTexto 84">
            <a:extLst>
              <a:ext uri="{FF2B5EF4-FFF2-40B4-BE49-F238E27FC236}">
                <a16:creationId xmlns:a16="http://schemas.microsoft.com/office/drawing/2014/main" id="{88B056FA-CDB4-2A79-3261-1931CF0C3449}"/>
              </a:ext>
            </a:extLst>
          </p:cNvPr>
          <p:cNvSpPr txBox="1"/>
          <p:nvPr/>
        </p:nvSpPr>
        <p:spPr>
          <a:xfrm>
            <a:off x="3817614" y="5068087"/>
            <a:ext cx="2480008" cy="1200329"/>
          </a:xfrm>
          <a:prstGeom prst="rect">
            <a:avLst/>
          </a:prstGeom>
          <a:noFill/>
        </p:spPr>
        <p:txBody>
          <a:bodyPr wrap="square" numCol="1" anchor="ctr" anchorCtr="0">
            <a:spAutoFit/>
          </a:bodyPr>
          <a:lstStyle/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 smtClean="0"/>
              <a:t>Von </a:t>
            </a:r>
            <a:r>
              <a:rPr lang="en-US" sz="800" dirty="0"/>
              <a:t>Willebrand factor (vWF</a:t>
            </a:r>
            <a:r>
              <a:rPr lang="en-US" sz="800" dirty="0" smtClean="0"/>
              <a:t>)</a:t>
            </a:r>
            <a:endParaRPr lang="en-US" sz="800" dirty="0"/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C</a:t>
            </a:r>
            <a:r>
              <a:rPr lang="en-US" sz="800" dirty="0" smtClean="0"/>
              <a:t>arotid </a:t>
            </a:r>
            <a:r>
              <a:rPr lang="en-US" sz="800" dirty="0"/>
              <a:t>intima-media thickness (CIMT)</a:t>
            </a:r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 smtClean="0"/>
              <a:t>Pulsatility </a:t>
            </a:r>
            <a:r>
              <a:rPr lang="en-US" sz="800" dirty="0"/>
              <a:t>index (PI</a:t>
            </a:r>
            <a:r>
              <a:rPr lang="en-US" sz="800" dirty="0" smtClean="0"/>
              <a:t>)</a:t>
            </a:r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 smtClean="0"/>
              <a:t>Nitrate</a:t>
            </a:r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N</a:t>
            </a:r>
            <a:r>
              <a:rPr lang="en-US" sz="800" dirty="0" smtClean="0"/>
              <a:t>itrite </a:t>
            </a:r>
            <a:endParaRPr lang="en-US" sz="800" dirty="0"/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I</a:t>
            </a:r>
            <a:r>
              <a:rPr lang="en-US" sz="800" dirty="0" smtClean="0"/>
              <a:t>soprostanes</a:t>
            </a:r>
            <a:endParaRPr lang="en-US" sz="800" dirty="0"/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T</a:t>
            </a:r>
            <a:r>
              <a:rPr lang="en-US" sz="800" dirty="0" smtClean="0"/>
              <a:t>otal </a:t>
            </a:r>
            <a:r>
              <a:rPr lang="en-US" sz="800" dirty="0"/>
              <a:t>oxidant status (TOS)</a:t>
            </a:r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T</a:t>
            </a:r>
            <a:r>
              <a:rPr lang="en-US" sz="800" dirty="0" smtClean="0"/>
              <a:t>hiol </a:t>
            </a:r>
            <a:endParaRPr lang="en-US" sz="800" dirty="0"/>
          </a:p>
          <a:p>
            <a:pPr marL="177800" indent="-93663">
              <a:buFont typeface="Arial" panose="020B0604020202020204" pitchFamily="34" charset="0"/>
              <a:buChar char="•"/>
            </a:pPr>
            <a:r>
              <a:rPr lang="en-US" sz="800" dirty="0"/>
              <a:t>T</a:t>
            </a:r>
            <a:r>
              <a:rPr lang="en-US" sz="800" dirty="0" smtClean="0"/>
              <a:t>hiobarbituric </a:t>
            </a:r>
            <a:r>
              <a:rPr lang="en-US" sz="800" dirty="0"/>
              <a:t>acid reactive </a:t>
            </a:r>
            <a:r>
              <a:rPr lang="en-US" sz="800" dirty="0" smtClean="0"/>
              <a:t>substances (TBARS</a:t>
            </a:r>
            <a:r>
              <a:rPr lang="en-US" sz="800" dirty="0"/>
              <a:t>) </a:t>
            </a:r>
            <a:endParaRPr lang="en-US" sz="800" dirty="0" smtClean="0"/>
          </a:p>
        </p:txBody>
      </p:sp>
      <p:cxnSp>
        <p:nvCxnSpPr>
          <p:cNvPr id="83" name="Conector recto 82"/>
          <p:cNvCxnSpPr/>
          <p:nvPr/>
        </p:nvCxnSpPr>
        <p:spPr>
          <a:xfrm>
            <a:off x="1238134" y="4998244"/>
            <a:ext cx="41504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5512594" y="4999038"/>
            <a:ext cx="2936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93101" y="3084065"/>
            <a:ext cx="5283791" cy="305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30FF3A871AFFC498D83B961A083F3A6" ma:contentTypeVersion="19" ma:contentTypeDescription="Crear nuevo documento." ma:contentTypeScope="" ma:versionID="aad8b7e895dc8c3b40fbdefb069cd63a">
  <xsd:schema xmlns:xsd="http://www.w3.org/2001/XMLSchema" xmlns:xs="http://www.w3.org/2001/XMLSchema" xmlns:p="http://schemas.microsoft.com/office/2006/metadata/properties" xmlns:ns1="http://schemas.microsoft.com/sharepoint/v3" xmlns:ns2="3afd8a98-69bf-4d5a-835c-3355836d68b5" xmlns:ns3="d01a6d7b-34f5-44b0-b91c-7086aeef734b" targetNamespace="http://schemas.microsoft.com/office/2006/metadata/properties" ma:root="true" ma:fieldsID="62c74582a9fb31dc8978cdda279dd697" ns1:_="" ns2:_="" ns3:_="">
    <xsd:import namespace="http://schemas.microsoft.com/sharepoint/v3"/>
    <xsd:import namespace="3afd8a98-69bf-4d5a-835c-3355836d68b5"/>
    <xsd:import namespace="d01a6d7b-34f5-44b0-b91c-7086aeef73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fecha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Propiedades de la Directiva de cumplimiento unificado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Acción de IU de la Directiva de cumplimiento unificad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8a98-69bf-4d5a-835c-3355836d68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echa" ma:index="20" nillable="true" ma:displayName="fecha" ma:format="DateOnly" ma:internalName="fecha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Etiquetas de imagen" ma:readOnly="false" ma:fieldId="{5cf76f15-5ced-4ddc-b409-7134ff3c332f}" ma:taxonomyMulti="true" ma:sspId="bb91f0ac-b657-4ee2-9219-2c3ff0a2a0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a6d7b-34f5-44b0-b91c-7086aeef734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b97ad6a9-dbfe-4943-b6d6-2ebdc4d49d77}" ma:internalName="TaxCatchAll" ma:showField="CatchAllData" ma:web="d01a6d7b-34f5-44b0-b91c-7086aeef73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 xmlns="3afd8a98-69bf-4d5a-835c-3355836d68b5" xsi:nil="true"/>
    <_ip_UnifiedCompliancePolicyUIAction xmlns="http://schemas.microsoft.com/sharepoint/v3" xsi:nil="true"/>
    <lcf76f155ced4ddcb4097134ff3c332f xmlns="3afd8a98-69bf-4d5a-835c-3355836d68b5">
      <Terms xmlns="http://schemas.microsoft.com/office/infopath/2007/PartnerControls"/>
    </lcf76f155ced4ddcb4097134ff3c332f>
    <_ip_UnifiedCompliancePolicyProperties xmlns="http://schemas.microsoft.com/sharepoint/v3" xsi:nil="true"/>
    <TaxCatchAll xmlns="d01a6d7b-34f5-44b0-b91c-7086aeef73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F50CBE-0CF2-4234-96F1-DA0CF9C24D8D}">
  <ds:schemaRefs>
    <ds:schemaRef ds:uri="3afd8a98-69bf-4d5a-835c-3355836d68b5"/>
    <ds:schemaRef ds:uri="d01a6d7b-34f5-44b0-b91c-7086aeef734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678D32-FBA9-4C7F-9910-4E9843C74F55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d01a6d7b-34f5-44b0-b91c-7086aeef734b"/>
    <ds:schemaRef ds:uri="3afd8a98-69bf-4d5a-835c-3355836d68b5"/>
    <ds:schemaRef ds:uri="http://schemas.microsoft.com/office/2006/metadata/properties"/>
    <ds:schemaRef ds:uri="http://schemas.microsoft.com/sharepoint/v3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B79DBED-7586-4809-9245-0207B86D90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Panorámica</PresentationFormat>
  <Paragraphs>40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Abadi Extra Light</vt:lpstr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MSC-BP</dc:creator>
  <cp:lastModifiedBy>Medina, Rocío</cp:lastModifiedBy>
  <cp:revision>42</cp:revision>
  <dcterms:created xsi:type="dcterms:W3CDTF">2022-07-25T09:19:22Z</dcterms:created>
  <dcterms:modified xsi:type="dcterms:W3CDTF">2022-11-03T08:21:58Z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0x010100F30FF3A871AFFC498D83B961A083F3A6</vt:lpwstr>
  </property>
  <property fmtid="{D5CDD505-2E9C-101B-9397-08002B2CF9AE}" pid="3" name="MediaServiceImageTags">
    <vt:lpwstr/>
  </property>
</Properties>
</file>