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4" r:id="rId3"/>
    <p:sldId id="257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ujimotoryo/Desktop/FLC5%20paper%20Ayasha/from%20Kunita/BrFLC5&#12288;&#38283;&#33457;&#263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173493690204044E-2"/>
          <c:y val="2.8748369252188342E-2"/>
          <c:w val="0.83260970419041369"/>
          <c:h val="0.842483546448669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Sheet1!$N$3</c:f>
              <c:strCache>
                <c:ptCount val="1"/>
                <c:pt idx="0">
                  <c:v>T2-1 (TG-)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Sheet1!$N$4:$N$24</c:f>
              <c:numCache>
                <c:formatCode>General</c:formatCode>
                <c:ptCount val="21"/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F-BD4E-A6C4-B569FA222B72}"/>
            </c:ext>
          </c:extLst>
        </c:ser>
        <c:ser>
          <c:idx val="1"/>
          <c:order val="1"/>
          <c:tx>
            <c:strRef>
              <c:f>Sheet1!$O$3</c:f>
              <c:strCache>
                <c:ptCount val="1"/>
                <c:pt idx="0">
                  <c:v>T2-2 (TG-)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Sheet1!$O$4:$O$24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F-BD4E-A6C4-B569FA222B72}"/>
            </c:ext>
          </c:extLst>
        </c:ser>
        <c:ser>
          <c:idx val="2"/>
          <c:order val="2"/>
          <c:tx>
            <c:strRef>
              <c:f>Sheet1!$P$3</c:f>
              <c:strCache>
                <c:ptCount val="1"/>
                <c:pt idx="0">
                  <c:v>T2-3 (TG-)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Sheet1!$P$4:$P$24</c:f>
              <c:numCache>
                <c:formatCode>General</c:formatCode>
                <c:ptCount val="21"/>
                <c:pt idx="1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7F-BD4E-A6C4-B569FA222B72}"/>
            </c:ext>
          </c:extLst>
        </c:ser>
        <c:ser>
          <c:idx val="3"/>
          <c:order val="3"/>
          <c:tx>
            <c:strRef>
              <c:f>Sheet1!$Q$3</c:f>
              <c:strCache>
                <c:ptCount val="1"/>
                <c:pt idx="0">
                  <c:v>T2-1 (TG+)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Sheet1!$Q$4:$Q$24</c:f>
              <c:numCache>
                <c:formatCode>General</c:formatCode>
                <c:ptCount val="21"/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5">
                  <c:v>2</c:v>
                </c:pt>
                <c:pt idx="1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7F-BD4E-A6C4-B569FA222B72}"/>
            </c:ext>
          </c:extLst>
        </c:ser>
        <c:ser>
          <c:idx val="4"/>
          <c:order val="4"/>
          <c:tx>
            <c:strRef>
              <c:f>Sheet1!$R$3</c:f>
              <c:strCache>
                <c:ptCount val="1"/>
                <c:pt idx="0">
                  <c:v>T2-2 (TG+)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Sheet1!$R$4:$R$24</c:f>
              <c:numCache>
                <c:formatCode>General</c:formatCode>
                <c:ptCount val="21"/>
                <c:pt idx="16">
                  <c:v>2</c:v>
                </c:pt>
                <c:pt idx="19">
                  <c:v>2</c:v>
                </c:pt>
                <c:pt idx="2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7F-BD4E-A6C4-B569FA222B72}"/>
            </c:ext>
          </c:extLst>
        </c:ser>
        <c:ser>
          <c:idx val="5"/>
          <c:order val="5"/>
          <c:tx>
            <c:strRef>
              <c:f>Sheet1!$S$3</c:f>
              <c:strCache>
                <c:ptCount val="1"/>
                <c:pt idx="0">
                  <c:v>T2-3 (TG+)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Sheet1!$M$4:$M$24</c:f>
              <c:strCache>
                <c:ptCount val="2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25&gt;</c:v>
                </c:pt>
              </c:strCache>
            </c:strRef>
          </c:cat>
          <c:val>
            <c:numRef>
              <c:f>Sheet1!$S$4:$S$24</c:f>
              <c:numCache>
                <c:formatCode>General</c:formatCode>
                <c:ptCount val="21"/>
                <c:pt idx="4">
                  <c:v>1</c:v>
                </c:pt>
                <c:pt idx="5">
                  <c:v>1</c:v>
                </c:pt>
                <c:pt idx="8">
                  <c:v>1</c:v>
                </c:pt>
                <c:pt idx="10">
                  <c:v>1</c:v>
                </c:pt>
                <c:pt idx="12">
                  <c:v>3</c:v>
                </c:pt>
                <c:pt idx="14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7F-BD4E-A6C4-B569FA222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936915424"/>
        <c:axId val="937009712"/>
      </c:barChart>
      <c:catAx>
        <c:axId val="93691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937009712"/>
        <c:crosses val="autoZero"/>
        <c:auto val="1"/>
        <c:lblAlgn val="ctr"/>
        <c:lblOffset val="100"/>
        <c:noMultiLvlLbl val="0"/>
      </c:catAx>
      <c:valAx>
        <c:axId val="9370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>
                    <a:solidFill>
                      <a:schemeClr val="tx1"/>
                    </a:solidFill>
                  </a:rPr>
                  <a:t>Number</a:t>
                </a:r>
                <a:r>
                  <a:rPr lang="en-US" altLang="ja-JP" baseline="0">
                    <a:solidFill>
                      <a:schemeClr val="tx1"/>
                    </a:solidFill>
                  </a:rPr>
                  <a:t> of rosette leaves</a:t>
                </a:r>
                <a:endParaRPr lang="ja-JP" altLang="en-US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9369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38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72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40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3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852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016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83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49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03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296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82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2CBF1-A8F0-854F-BF82-980191905550}" type="datetimeFigureOut">
              <a:rPr kumimoji="1" lang="ja-JP" altLang="en-US" smtClean="0"/>
              <a:t>2023/1/17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0819A-03BF-2942-AE18-1313E70E4E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92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CA43024-A669-D043-9875-B9C3E482C394}"/>
              </a:ext>
            </a:extLst>
          </p:cNvPr>
          <p:cNvGrpSpPr/>
          <p:nvPr/>
        </p:nvGrpSpPr>
        <p:grpSpPr>
          <a:xfrm>
            <a:off x="836668" y="2609215"/>
            <a:ext cx="7991503" cy="1639571"/>
            <a:chOff x="836668" y="941361"/>
            <a:chExt cx="7991503" cy="1639571"/>
          </a:xfrm>
        </p:grpSpPr>
        <p:sp>
          <p:nvSpPr>
            <p:cNvPr id="5" name="Rectangle 17">
              <a:extLst>
                <a:ext uri="{FF2B5EF4-FFF2-40B4-BE49-F238E27FC236}">
                  <a16:creationId xmlns:a16="http://schemas.microsoft.com/office/drawing/2014/main" id="{E3874C16-FF91-9207-92BA-24A4289C1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757" y="1121748"/>
              <a:ext cx="267603" cy="185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G/A</a:t>
              </a:r>
              <a:endParaRPr lang="en-US" altLang="en-US" sz="1200" dirty="0"/>
            </a:p>
          </p:txBody>
        </p:sp>
        <p:sp>
          <p:nvSpPr>
            <p:cNvPr id="6" name="Freeform 81">
              <a:extLst>
                <a:ext uri="{FF2B5EF4-FFF2-40B4-BE49-F238E27FC236}">
                  <a16:creationId xmlns:a16="http://schemas.microsoft.com/office/drawing/2014/main" id="{A6299C7A-5BB6-0B8A-14C4-4580CFF9A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0482" y="1540598"/>
              <a:ext cx="231443" cy="132061"/>
            </a:xfrm>
            <a:custGeom>
              <a:avLst/>
              <a:gdLst>
                <a:gd name="T0" fmla="*/ 0 w 240"/>
                <a:gd name="T1" fmla="*/ 0 h 133"/>
                <a:gd name="T2" fmla="*/ 0 w 240"/>
                <a:gd name="T3" fmla="*/ 0 h 133"/>
                <a:gd name="T4" fmla="*/ 240 w 240"/>
                <a:gd name="T5" fmla="*/ 0 h 133"/>
                <a:gd name="T6" fmla="*/ 240 w 240"/>
                <a:gd name="T7" fmla="*/ 133 h 133"/>
                <a:gd name="T8" fmla="*/ 0 w 240"/>
                <a:gd name="T9" fmla="*/ 133 h 133"/>
                <a:gd name="T10" fmla="*/ 0 w 240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3">
                  <a:moveTo>
                    <a:pt x="0" y="0"/>
                  </a:moveTo>
                  <a:lnTo>
                    <a:pt x="0" y="0"/>
                  </a:lnTo>
                  <a:lnTo>
                    <a:pt x="240" y="0"/>
                  </a:lnTo>
                  <a:lnTo>
                    <a:pt x="240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7" name="Freeform 82">
              <a:extLst>
                <a:ext uri="{FF2B5EF4-FFF2-40B4-BE49-F238E27FC236}">
                  <a16:creationId xmlns:a16="http://schemas.microsoft.com/office/drawing/2014/main" id="{D8373EE7-9D75-B430-41EE-FBCF3C11A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0482" y="1540598"/>
              <a:ext cx="231443" cy="132061"/>
            </a:xfrm>
            <a:custGeom>
              <a:avLst/>
              <a:gdLst>
                <a:gd name="T0" fmla="*/ 0 w 240"/>
                <a:gd name="T1" fmla="*/ 0 h 133"/>
                <a:gd name="T2" fmla="*/ 0 w 240"/>
                <a:gd name="T3" fmla="*/ 0 h 133"/>
                <a:gd name="T4" fmla="*/ 240 w 240"/>
                <a:gd name="T5" fmla="*/ 0 h 133"/>
                <a:gd name="T6" fmla="*/ 240 w 240"/>
                <a:gd name="T7" fmla="*/ 133 h 133"/>
                <a:gd name="T8" fmla="*/ 0 w 240"/>
                <a:gd name="T9" fmla="*/ 133 h 133"/>
                <a:gd name="T10" fmla="*/ 0 w 240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3">
                  <a:moveTo>
                    <a:pt x="0" y="0"/>
                  </a:moveTo>
                  <a:lnTo>
                    <a:pt x="0" y="0"/>
                  </a:lnTo>
                  <a:lnTo>
                    <a:pt x="240" y="0"/>
                  </a:lnTo>
                  <a:lnTo>
                    <a:pt x="240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8" name="Freeform 83">
              <a:extLst>
                <a:ext uri="{FF2B5EF4-FFF2-40B4-BE49-F238E27FC236}">
                  <a16:creationId xmlns:a16="http://schemas.microsoft.com/office/drawing/2014/main" id="{2DC8322E-365A-16EB-783C-47E96FF15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493" y="1540598"/>
              <a:ext cx="90318" cy="132061"/>
            </a:xfrm>
            <a:custGeom>
              <a:avLst/>
              <a:gdLst>
                <a:gd name="T0" fmla="*/ 0 w 94"/>
                <a:gd name="T1" fmla="*/ 0 h 133"/>
                <a:gd name="T2" fmla="*/ 0 w 94"/>
                <a:gd name="T3" fmla="*/ 0 h 133"/>
                <a:gd name="T4" fmla="*/ 94 w 94"/>
                <a:gd name="T5" fmla="*/ 0 h 133"/>
                <a:gd name="T6" fmla="*/ 94 w 94"/>
                <a:gd name="T7" fmla="*/ 133 h 133"/>
                <a:gd name="T8" fmla="*/ 0 w 94"/>
                <a:gd name="T9" fmla="*/ 133 h 133"/>
                <a:gd name="T10" fmla="*/ 0 w 94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3">
                  <a:moveTo>
                    <a:pt x="0" y="0"/>
                  </a:moveTo>
                  <a:lnTo>
                    <a:pt x="0" y="0"/>
                  </a:lnTo>
                  <a:lnTo>
                    <a:pt x="94" y="0"/>
                  </a:lnTo>
                  <a:lnTo>
                    <a:pt x="94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9" name="Freeform 84">
              <a:extLst>
                <a:ext uri="{FF2B5EF4-FFF2-40B4-BE49-F238E27FC236}">
                  <a16:creationId xmlns:a16="http://schemas.microsoft.com/office/drawing/2014/main" id="{DFF2C6A1-F0FA-7095-1FDD-7A9204A61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493" y="1540598"/>
              <a:ext cx="90318" cy="132061"/>
            </a:xfrm>
            <a:custGeom>
              <a:avLst/>
              <a:gdLst>
                <a:gd name="T0" fmla="*/ 0 w 94"/>
                <a:gd name="T1" fmla="*/ 0 h 133"/>
                <a:gd name="T2" fmla="*/ 0 w 94"/>
                <a:gd name="T3" fmla="*/ 0 h 133"/>
                <a:gd name="T4" fmla="*/ 94 w 94"/>
                <a:gd name="T5" fmla="*/ 0 h 133"/>
                <a:gd name="T6" fmla="*/ 94 w 94"/>
                <a:gd name="T7" fmla="*/ 133 h 133"/>
                <a:gd name="T8" fmla="*/ 0 w 94"/>
                <a:gd name="T9" fmla="*/ 133 h 133"/>
                <a:gd name="T10" fmla="*/ 0 w 94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3">
                  <a:moveTo>
                    <a:pt x="0" y="0"/>
                  </a:moveTo>
                  <a:lnTo>
                    <a:pt x="0" y="0"/>
                  </a:lnTo>
                  <a:lnTo>
                    <a:pt x="94" y="0"/>
                  </a:lnTo>
                  <a:lnTo>
                    <a:pt x="94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0" name="Freeform 85">
              <a:extLst>
                <a:ext uri="{FF2B5EF4-FFF2-40B4-BE49-F238E27FC236}">
                  <a16:creationId xmlns:a16="http://schemas.microsoft.com/office/drawing/2014/main" id="{1CE73CE0-9002-1E93-AFCF-939A9C122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4601" y="1540598"/>
              <a:ext cx="53628" cy="132061"/>
            </a:xfrm>
            <a:custGeom>
              <a:avLst/>
              <a:gdLst>
                <a:gd name="T0" fmla="*/ 0 w 54"/>
                <a:gd name="T1" fmla="*/ 0 h 133"/>
                <a:gd name="T2" fmla="*/ 0 w 54"/>
                <a:gd name="T3" fmla="*/ 0 h 133"/>
                <a:gd name="T4" fmla="*/ 54 w 54"/>
                <a:gd name="T5" fmla="*/ 0 h 133"/>
                <a:gd name="T6" fmla="*/ 54 w 54"/>
                <a:gd name="T7" fmla="*/ 133 h 133"/>
                <a:gd name="T8" fmla="*/ 0 w 54"/>
                <a:gd name="T9" fmla="*/ 133 h 133"/>
                <a:gd name="T10" fmla="*/ 0 w 54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33">
                  <a:moveTo>
                    <a:pt x="0" y="0"/>
                  </a:moveTo>
                  <a:lnTo>
                    <a:pt x="0" y="0"/>
                  </a:lnTo>
                  <a:lnTo>
                    <a:pt x="54" y="0"/>
                  </a:lnTo>
                  <a:lnTo>
                    <a:pt x="54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668E73B6-8CE0-9F64-936B-044077315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4601" y="1540598"/>
              <a:ext cx="53628" cy="132061"/>
            </a:xfrm>
            <a:custGeom>
              <a:avLst/>
              <a:gdLst>
                <a:gd name="T0" fmla="*/ 0 w 54"/>
                <a:gd name="T1" fmla="*/ 0 h 133"/>
                <a:gd name="T2" fmla="*/ 0 w 54"/>
                <a:gd name="T3" fmla="*/ 0 h 133"/>
                <a:gd name="T4" fmla="*/ 54 w 54"/>
                <a:gd name="T5" fmla="*/ 0 h 133"/>
                <a:gd name="T6" fmla="*/ 54 w 54"/>
                <a:gd name="T7" fmla="*/ 133 h 133"/>
                <a:gd name="T8" fmla="*/ 0 w 54"/>
                <a:gd name="T9" fmla="*/ 133 h 133"/>
                <a:gd name="T10" fmla="*/ 0 w 54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33">
                  <a:moveTo>
                    <a:pt x="0" y="0"/>
                  </a:moveTo>
                  <a:lnTo>
                    <a:pt x="0" y="0"/>
                  </a:lnTo>
                  <a:lnTo>
                    <a:pt x="54" y="0"/>
                  </a:lnTo>
                  <a:lnTo>
                    <a:pt x="54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3FCD1368-3AD4-D2B4-2A26-95FF081EB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877" y="1540598"/>
              <a:ext cx="53628" cy="132061"/>
            </a:xfrm>
            <a:custGeom>
              <a:avLst/>
              <a:gdLst>
                <a:gd name="T0" fmla="*/ 0 w 53"/>
                <a:gd name="T1" fmla="*/ 0 h 133"/>
                <a:gd name="T2" fmla="*/ 0 w 53"/>
                <a:gd name="T3" fmla="*/ 0 h 133"/>
                <a:gd name="T4" fmla="*/ 53 w 53"/>
                <a:gd name="T5" fmla="*/ 0 h 133"/>
                <a:gd name="T6" fmla="*/ 53 w 53"/>
                <a:gd name="T7" fmla="*/ 133 h 133"/>
                <a:gd name="T8" fmla="*/ 0 w 53"/>
                <a:gd name="T9" fmla="*/ 133 h 133"/>
                <a:gd name="T10" fmla="*/ 0 w 5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33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2C4CBD7D-EAFA-44EC-EE94-03506655D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877" y="1540598"/>
              <a:ext cx="53628" cy="132061"/>
            </a:xfrm>
            <a:custGeom>
              <a:avLst/>
              <a:gdLst>
                <a:gd name="T0" fmla="*/ 0 w 53"/>
                <a:gd name="T1" fmla="*/ 0 h 133"/>
                <a:gd name="T2" fmla="*/ 0 w 53"/>
                <a:gd name="T3" fmla="*/ 0 h 133"/>
                <a:gd name="T4" fmla="*/ 53 w 53"/>
                <a:gd name="T5" fmla="*/ 0 h 133"/>
                <a:gd name="T6" fmla="*/ 53 w 53"/>
                <a:gd name="T7" fmla="*/ 133 h 133"/>
                <a:gd name="T8" fmla="*/ 0 w 53"/>
                <a:gd name="T9" fmla="*/ 133 h 133"/>
                <a:gd name="T10" fmla="*/ 0 w 5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33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4" name="Freeform 89">
              <a:extLst>
                <a:ext uri="{FF2B5EF4-FFF2-40B4-BE49-F238E27FC236}">
                  <a16:creationId xmlns:a16="http://schemas.microsoft.com/office/drawing/2014/main" id="{C666CFA4-0F06-D40E-C471-E8DA9F4C6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6962" y="1540598"/>
              <a:ext cx="115722" cy="132061"/>
            </a:xfrm>
            <a:custGeom>
              <a:avLst/>
              <a:gdLst>
                <a:gd name="T0" fmla="*/ 0 w 120"/>
                <a:gd name="T1" fmla="*/ 0 h 133"/>
                <a:gd name="T2" fmla="*/ 0 w 120"/>
                <a:gd name="T3" fmla="*/ 0 h 133"/>
                <a:gd name="T4" fmla="*/ 120 w 120"/>
                <a:gd name="T5" fmla="*/ 0 h 133"/>
                <a:gd name="T6" fmla="*/ 120 w 120"/>
                <a:gd name="T7" fmla="*/ 133 h 133"/>
                <a:gd name="T8" fmla="*/ 0 w 120"/>
                <a:gd name="T9" fmla="*/ 133 h 133"/>
                <a:gd name="T10" fmla="*/ 0 w 120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33">
                  <a:moveTo>
                    <a:pt x="0" y="0"/>
                  </a:moveTo>
                  <a:lnTo>
                    <a:pt x="0" y="0"/>
                  </a:lnTo>
                  <a:lnTo>
                    <a:pt x="120" y="0"/>
                  </a:lnTo>
                  <a:lnTo>
                    <a:pt x="120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5" name="Freeform 90">
              <a:extLst>
                <a:ext uri="{FF2B5EF4-FFF2-40B4-BE49-F238E27FC236}">
                  <a16:creationId xmlns:a16="http://schemas.microsoft.com/office/drawing/2014/main" id="{D040A519-7A78-86F3-4561-0471B368D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6962" y="1540598"/>
              <a:ext cx="115722" cy="132061"/>
            </a:xfrm>
            <a:custGeom>
              <a:avLst/>
              <a:gdLst>
                <a:gd name="T0" fmla="*/ 0 w 120"/>
                <a:gd name="T1" fmla="*/ 0 h 133"/>
                <a:gd name="T2" fmla="*/ 0 w 120"/>
                <a:gd name="T3" fmla="*/ 0 h 133"/>
                <a:gd name="T4" fmla="*/ 120 w 120"/>
                <a:gd name="T5" fmla="*/ 0 h 133"/>
                <a:gd name="T6" fmla="*/ 120 w 120"/>
                <a:gd name="T7" fmla="*/ 133 h 133"/>
                <a:gd name="T8" fmla="*/ 0 w 120"/>
                <a:gd name="T9" fmla="*/ 133 h 133"/>
                <a:gd name="T10" fmla="*/ 0 w 120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33">
                  <a:moveTo>
                    <a:pt x="0" y="0"/>
                  </a:moveTo>
                  <a:lnTo>
                    <a:pt x="0" y="0"/>
                  </a:lnTo>
                  <a:lnTo>
                    <a:pt x="120" y="0"/>
                  </a:lnTo>
                  <a:lnTo>
                    <a:pt x="120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6" name="Freeform 91">
              <a:extLst>
                <a:ext uri="{FF2B5EF4-FFF2-40B4-BE49-F238E27FC236}">
                  <a16:creationId xmlns:a16="http://schemas.microsoft.com/office/drawing/2014/main" id="{35585857-997D-B2E5-3678-1F9DA3459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987" y="1606628"/>
              <a:ext cx="7248883" cy="0"/>
            </a:xfrm>
            <a:custGeom>
              <a:avLst/>
              <a:gdLst>
                <a:gd name="T0" fmla="*/ 0 w 7551"/>
                <a:gd name="T1" fmla="*/ 0 w 7551"/>
                <a:gd name="T2" fmla="*/ 7551 w 755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551">
                  <a:moveTo>
                    <a:pt x="0" y="0"/>
                  </a:moveTo>
                  <a:lnTo>
                    <a:pt x="0" y="0"/>
                  </a:lnTo>
                  <a:lnTo>
                    <a:pt x="7551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18" name="Freeform 93">
              <a:extLst>
                <a:ext uri="{FF2B5EF4-FFF2-40B4-BE49-F238E27FC236}">
                  <a16:creationId xmlns:a16="http://schemas.microsoft.com/office/drawing/2014/main" id="{97044EC4-CF7F-6DDB-76E7-4AACF7A34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0166" y="2139059"/>
              <a:ext cx="876585" cy="61956"/>
            </a:xfrm>
            <a:custGeom>
              <a:avLst/>
              <a:gdLst>
                <a:gd name="T0" fmla="*/ 66 w 1549"/>
                <a:gd name="T1" fmla="*/ 30 h 80"/>
                <a:gd name="T2" fmla="*/ 66 w 1549"/>
                <a:gd name="T3" fmla="*/ 30 h 80"/>
                <a:gd name="T4" fmla="*/ 1483 w 1549"/>
                <a:gd name="T5" fmla="*/ 30 h 80"/>
                <a:gd name="T6" fmla="*/ 1483 w 1549"/>
                <a:gd name="T7" fmla="*/ 50 h 80"/>
                <a:gd name="T8" fmla="*/ 66 w 1549"/>
                <a:gd name="T9" fmla="*/ 50 h 80"/>
                <a:gd name="T10" fmla="*/ 66 w 1549"/>
                <a:gd name="T11" fmla="*/ 30 h 80"/>
                <a:gd name="T12" fmla="*/ 80 w 1549"/>
                <a:gd name="T13" fmla="*/ 80 h 80"/>
                <a:gd name="T14" fmla="*/ 80 w 1549"/>
                <a:gd name="T15" fmla="*/ 80 h 80"/>
                <a:gd name="T16" fmla="*/ 0 w 1549"/>
                <a:gd name="T17" fmla="*/ 40 h 80"/>
                <a:gd name="T18" fmla="*/ 80 w 1549"/>
                <a:gd name="T19" fmla="*/ 0 h 80"/>
                <a:gd name="T20" fmla="*/ 80 w 1549"/>
                <a:gd name="T21" fmla="*/ 80 h 80"/>
                <a:gd name="T22" fmla="*/ 1469 w 1549"/>
                <a:gd name="T23" fmla="*/ 0 h 80"/>
                <a:gd name="T24" fmla="*/ 1469 w 1549"/>
                <a:gd name="T25" fmla="*/ 0 h 80"/>
                <a:gd name="T26" fmla="*/ 1549 w 1549"/>
                <a:gd name="T27" fmla="*/ 40 h 80"/>
                <a:gd name="T28" fmla="*/ 1469 w 1549"/>
                <a:gd name="T29" fmla="*/ 80 h 80"/>
                <a:gd name="T30" fmla="*/ 1469 w 1549"/>
                <a:gd name="T3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9" h="80">
                  <a:moveTo>
                    <a:pt x="66" y="30"/>
                  </a:moveTo>
                  <a:lnTo>
                    <a:pt x="66" y="30"/>
                  </a:lnTo>
                  <a:lnTo>
                    <a:pt x="1483" y="30"/>
                  </a:lnTo>
                  <a:lnTo>
                    <a:pt x="1483" y="50"/>
                  </a:lnTo>
                  <a:lnTo>
                    <a:pt x="66" y="50"/>
                  </a:lnTo>
                  <a:lnTo>
                    <a:pt x="66" y="30"/>
                  </a:lnTo>
                  <a:close/>
                  <a:moveTo>
                    <a:pt x="80" y="80"/>
                  </a:moveTo>
                  <a:lnTo>
                    <a:pt x="80" y="80"/>
                  </a:lnTo>
                  <a:lnTo>
                    <a:pt x="0" y="40"/>
                  </a:lnTo>
                  <a:lnTo>
                    <a:pt x="80" y="0"/>
                  </a:lnTo>
                  <a:lnTo>
                    <a:pt x="80" y="80"/>
                  </a:lnTo>
                  <a:close/>
                  <a:moveTo>
                    <a:pt x="1469" y="0"/>
                  </a:moveTo>
                  <a:lnTo>
                    <a:pt x="1469" y="0"/>
                  </a:lnTo>
                  <a:lnTo>
                    <a:pt x="1549" y="40"/>
                  </a:lnTo>
                  <a:lnTo>
                    <a:pt x="1469" y="80"/>
                  </a:lnTo>
                  <a:lnTo>
                    <a:pt x="14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19" name="Freeform 95">
              <a:extLst>
                <a:ext uri="{FF2B5EF4-FFF2-40B4-BE49-F238E27FC236}">
                  <a16:creationId xmlns:a16="http://schemas.microsoft.com/office/drawing/2014/main" id="{514D8C6F-10B4-094D-4DBA-DFD50CA4E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9213" y="1540598"/>
              <a:ext cx="90318" cy="132061"/>
            </a:xfrm>
            <a:custGeom>
              <a:avLst/>
              <a:gdLst>
                <a:gd name="T0" fmla="*/ 0 w 93"/>
                <a:gd name="T1" fmla="*/ 0 h 133"/>
                <a:gd name="T2" fmla="*/ 0 w 93"/>
                <a:gd name="T3" fmla="*/ 0 h 133"/>
                <a:gd name="T4" fmla="*/ 93 w 93"/>
                <a:gd name="T5" fmla="*/ 0 h 133"/>
                <a:gd name="T6" fmla="*/ 93 w 93"/>
                <a:gd name="T7" fmla="*/ 133 h 133"/>
                <a:gd name="T8" fmla="*/ 0 w 93"/>
                <a:gd name="T9" fmla="*/ 133 h 133"/>
                <a:gd name="T10" fmla="*/ 0 w 9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33">
                  <a:moveTo>
                    <a:pt x="0" y="0"/>
                  </a:moveTo>
                  <a:lnTo>
                    <a:pt x="0" y="0"/>
                  </a:lnTo>
                  <a:lnTo>
                    <a:pt x="93" y="0"/>
                  </a:lnTo>
                  <a:lnTo>
                    <a:pt x="93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0" name="Freeform 96">
              <a:extLst>
                <a:ext uri="{FF2B5EF4-FFF2-40B4-BE49-F238E27FC236}">
                  <a16:creationId xmlns:a16="http://schemas.microsoft.com/office/drawing/2014/main" id="{AFA5389E-8DAB-CB97-D787-DA88BA7CB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9213" y="1540598"/>
              <a:ext cx="90318" cy="132061"/>
            </a:xfrm>
            <a:custGeom>
              <a:avLst/>
              <a:gdLst>
                <a:gd name="T0" fmla="*/ 0 w 93"/>
                <a:gd name="T1" fmla="*/ 0 h 133"/>
                <a:gd name="T2" fmla="*/ 0 w 93"/>
                <a:gd name="T3" fmla="*/ 0 h 133"/>
                <a:gd name="T4" fmla="*/ 93 w 93"/>
                <a:gd name="T5" fmla="*/ 0 h 133"/>
                <a:gd name="T6" fmla="*/ 93 w 93"/>
                <a:gd name="T7" fmla="*/ 133 h 133"/>
                <a:gd name="T8" fmla="*/ 0 w 93"/>
                <a:gd name="T9" fmla="*/ 133 h 133"/>
                <a:gd name="T10" fmla="*/ 0 w 9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33">
                  <a:moveTo>
                    <a:pt x="0" y="0"/>
                  </a:moveTo>
                  <a:lnTo>
                    <a:pt x="0" y="0"/>
                  </a:lnTo>
                  <a:lnTo>
                    <a:pt x="93" y="0"/>
                  </a:lnTo>
                  <a:lnTo>
                    <a:pt x="93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1" name="Freeform 97">
              <a:extLst>
                <a:ext uri="{FF2B5EF4-FFF2-40B4-BE49-F238E27FC236}">
                  <a16:creationId xmlns:a16="http://schemas.microsoft.com/office/drawing/2014/main" id="{B6BB4EBE-5A8E-BB25-350A-D538C9B83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850" y="1540598"/>
              <a:ext cx="143947" cy="132061"/>
            </a:xfrm>
            <a:custGeom>
              <a:avLst/>
              <a:gdLst>
                <a:gd name="T0" fmla="*/ 0 w 147"/>
                <a:gd name="T1" fmla="*/ 0 h 133"/>
                <a:gd name="T2" fmla="*/ 0 w 147"/>
                <a:gd name="T3" fmla="*/ 0 h 133"/>
                <a:gd name="T4" fmla="*/ 147 w 147"/>
                <a:gd name="T5" fmla="*/ 0 h 133"/>
                <a:gd name="T6" fmla="*/ 147 w 147"/>
                <a:gd name="T7" fmla="*/ 133 h 133"/>
                <a:gd name="T8" fmla="*/ 0 w 147"/>
                <a:gd name="T9" fmla="*/ 133 h 133"/>
                <a:gd name="T10" fmla="*/ 0 w 147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33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  <a:lnTo>
                    <a:pt x="147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2" name="Freeform 98">
              <a:extLst>
                <a:ext uri="{FF2B5EF4-FFF2-40B4-BE49-F238E27FC236}">
                  <a16:creationId xmlns:a16="http://schemas.microsoft.com/office/drawing/2014/main" id="{87E47A11-D607-9BF1-09C9-EA6A48387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850" y="1540598"/>
              <a:ext cx="143947" cy="132061"/>
            </a:xfrm>
            <a:custGeom>
              <a:avLst/>
              <a:gdLst>
                <a:gd name="T0" fmla="*/ 0 w 147"/>
                <a:gd name="T1" fmla="*/ 0 h 133"/>
                <a:gd name="T2" fmla="*/ 0 w 147"/>
                <a:gd name="T3" fmla="*/ 0 h 133"/>
                <a:gd name="T4" fmla="*/ 147 w 147"/>
                <a:gd name="T5" fmla="*/ 0 h 133"/>
                <a:gd name="T6" fmla="*/ 147 w 147"/>
                <a:gd name="T7" fmla="*/ 133 h 133"/>
                <a:gd name="T8" fmla="*/ 0 w 147"/>
                <a:gd name="T9" fmla="*/ 133 h 133"/>
                <a:gd name="T10" fmla="*/ 0 w 147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33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  <a:lnTo>
                    <a:pt x="147" y="13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7B1721B-C33A-64D2-BE1F-2F0F7FDB2421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7035920" y="1736597"/>
              <a:ext cx="65104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9E113717-8AC3-AD14-2DCB-DFC0FC8050A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139837" y="1736597"/>
              <a:ext cx="65104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25" name="TextBox 100">
              <a:extLst>
                <a:ext uri="{FF2B5EF4-FFF2-40B4-BE49-F238E27FC236}">
                  <a16:creationId xmlns:a16="http://schemas.microsoft.com/office/drawing/2014/main" id="{61843133-D745-BE2A-2FC9-D234915D5E16}"/>
                </a:ext>
              </a:extLst>
            </p:cNvPr>
            <p:cNvSpPr txBox="1"/>
            <p:nvPr/>
          </p:nvSpPr>
          <p:spPr>
            <a:xfrm>
              <a:off x="911863" y="1229605"/>
              <a:ext cx="1120665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BrFLC5</a:t>
              </a:r>
            </a:p>
          </p:txBody>
        </p:sp>
        <p:sp>
          <p:nvSpPr>
            <p:cNvPr id="37" name="Freeform 60">
              <a:extLst>
                <a:ext uri="{FF2B5EF4-FFF2-40B4-BE49-F238E27FC236}">
                  <a16:creationId xmlns:a16="http://schemas.microsoft.com/office/drawing/2014/main" id="{06935767-C4B3-BB7D-172D-D8D8BCCD1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4070" y="2191797"/>
              <a:ext cx="644345" cy="0"/>
            </a:xfrm>
            <a:custGeom>
              <a:avLst/>
              <a:gdLst>
                <a:gd name="T0" fmla="*/ 0 w 683"/>
                <a:gd name="T1" fmla="*/ 0 w 683"/>
                <a:gd name="T2" fmla="*/ 683 w 68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83">
                  <a:moveTo>
                    <a:pt x="0" y="0"/>
                  </a:moveTo>
                  <a:lnTo>
                    <a:pt x="0" y="0"/>
                  </a:lnTo>
                  <a:lnTo>
                    <a:pt x="683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38" name="TextBox 101">
              <a:extLst>
                <a:ext uri="{FF2B5EF4-FFF2-40B4-BE49-F238E27FC236}">
                  <a16:creationId xmlns:a16="http://schemas.microsoft.com/office/drawing/2014/main" id="{32FD4285-A528-E7F6-E238-4551E7D39009}"/>
                </a:ext>
              </a:extLst>
            </p:cNvPr>
            <p:cNvSpPr txBox="1"/>
            <p:nvPr/>
          </p:nvSpPr>
          <p:spPr>
            <a:xfrm>
              <a:off x="8183826" y="2165435"/>
              <a:ext cx="644345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500bp</a:t>
              </a:r>
            </a:p>
          </p:txBody>
        </p:sp>
        <p:sp>
          <p:nvSpPr>
            <p:cNvPr id="27" name="TextBox 104">
              <a:extLst>
                <a:ext uri="{FF2B5EF4-FFF2-40B4-BE49-F238E27FC236}">
                  <a16:creationId xmlns:a16="http://schemas.microsoft.com/office/drawing/2014/main" id="{6C1F33E9-BA80-19CF-960D-B0D13EB99042}"/>
                </a:ext>
              </a:extLst>
            </p:cNvPr>
            <p:cNvSpPr txBox="1"/>
            <p:nvPr/>
          </p:nvSpPr>
          <p:spPr>
            <a:xfrm>
              <a:off x="6308738" y="2204457"/>
              <a:ext cx="678953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673 bp</a:t>
              </a:r>
            </a:p>
          </p:txBody>
        </p:sp>
        <p:sp>
          <p:nvSpPr>
            <p:cNvPr id="35" name="TextBox 112">
              <a:extLst>
                <a:ext uri="{FF2B5EF4-FFF2-40B4-BE49-F238E27FC236}">
                  <a16:creationId xmlns:a16="http://schemas.microsoft.com/office/drawing/2014/main" id="{DB3E2A47-E8E4-47D2-3CE4-0832A2D96447}"/>
                </a:ext>
              </a:extLst>
            </p:cNvPr>
            <p:cNvSpPr txBox="1"/>
            <p:nvPr/>
          </p:nvSpPr>
          <p:spPr>
            <a:xfrm>
              <a:off x="5734097" y="1834090"/>
              <a:ext cx="876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BrFLC5-F</a:t>
              </a:r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26865D36-0277-3746-E5F5-A2C9A26E8B12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409290" y="1736750"/>
              <a:ext cx="64800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2F1278EC-6C22-919F-F0B2-C1205907B10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883115" y="2153298"/>
              <a:ext cx="65104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77494EEB-A451-224E-DB5D-9C53E7AA3FAF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2968401" y="1736597"/>
              <a:ext cx="65104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A8E82582-4118-B04C-2D35-8DA6D7F95263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2486905" y="2153297"/>
              <a:ext cx="65104" cy="128012"/>
            </a:xfrm>
            <a:custGeom>
              <a:avLst/>
              <a:gdLst>
                <a:gd name="T0" fmla="*/ 60 w 90"/>
                <a:gd name="T1" fmla="*/ 0 h 161"/>
                <a:gd name="T2" fmla="*/ 60 w 90"/>
                <a:gd name="T3" fmla="*/ 0 h 161"/>
                <a:gd name="T4" fmla="*/ 60 w 90"/>
                <a:gd name="T5" fmla="*/ 86 h 161"/>
                <a:gd name="T6" fmla="*/ 30 w 90"/>
                <a:gd name="T7" fmla="*/ 86 h 161"/>
                <a:gd name="T8" fmla="*/ 30 w 90"/>
                <a:gd name="T9" fmla="*/ 0 h 161"/>
                <a:gd name="T10" fmla="*/ 60 w 90"/>
                <a:gd name="T11" fmla="*/ 0 h 161"/>
                <a:gd name="T12" fmla="*/ 90 w 90"/>
                <a:gd name="T13" fmla="*/ 71 h 161"/>
                <a:gd name="T14" fmla="*/ 90 w 90"/>
                <a:gd name="T15" fmla="*/ 71 h 161"/>
                <a:gd name="T16" fmla="*/ 46 w 90"/>
                <a:gd name="T17" fmla="*/ 161 h 161"/>
                <a:gd name="T18" fmla="*/ 0 w 90"/>
                <a:gd name="T19" fmla="*/ 71 h 161"/>
                <a:gd name="T20" fmla="*/ 90 w 90"/>
                <a:gd name="T21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61">
                  <a:moveTo>
                    <a:pt x="60" y="0"/>
                  </a:moveTo>
                  <a:lnTo>
                    <a:pt x="60" y="0"/>
                  </a:lnTo>
                  <a:lnTo>
                    <a:pt x="60" y="86"/>
                  </a:lnTo>
                  <a:lnTo>
                    <a:pt x="30" y="86"/>
                  </a:lnTo>
                  <a:lnTo>
                    <a:pt x="30" y="0"/>
                  </a:lnTo>
                  <a:lnTo>
                    <a:pt x="60" y="0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46" y="161"/>
                  </a:lnTo>
                  <a:lnTo>
                    <a:pt x="0" y="71"/>
                  </a:lnTo>
                  <a:lnTo>
                    <a:pt x="90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/>
            </a:p>
          </p:txBody>
        </p:sp>
        <p:sp>
          <p:nvSpPr>
            <p:cNvPr id="48" name="三角形 47">
              <a:extLst>
                <a:ext uri="{FF2B5EF4-FFF2-40B4-BE49-F238E27FC236}">
                  <a16:creationId xmlns:a16="http://schemas.microsoft.com/office/drawing/2014/main" id="{56F929F2-8811-387F-093F-7120C2C87A36}"/>
                </a:ext>
              </a:extLst>
            </p:cNvPr>
            <p:cNvSpPr/>
            <p:nvPr/>
          </p:nvSpPr>
          <p:spPr>
            <a:xfrm flipV="1">
              <a:off x="6732784" y="1327277"/>
              <a:ext cx="87549" cy="252920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TextBox 112">
              <a:extLst>
                <a:ext uri="{FF2B5EF4-FFF2-40B4-BE49-F238E27FC236}">
                  <a16:creationId xmlns:a16="http://schemas.microsoft.com/office/drawing/2014/main" id="{98AFE5B6-79CC-6287-45A2-524DF2D95A52}"/>
                </a:ext>
              </a:extLst>
            </p:cNvPr>
            <p:cNvSpPr txBox="1"/>
            <p:nvPr/>
          </p:nvSpPr>
          <p:spPr>
            <a:xfrm>
              <a:off x="6630180" y="1834090"/>
              <a:ext cx="876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BrFLC5-R</a:t>
              </a:r>
            </a:p>
          </p:txBody>
        </p:sp>
        <p:sp>
          <p:nvSpPr>
            <p:cNvPr id="50" name="TextBox 112">
              <a:extLst>
                <a:ext uri="{FF2B5EF4-FFF2-40B4-BE49-F238E27FC236}">
                  <a16:creationId xmlns:a16="http://schemas.microsoft.com/office/drawing/2014/main" id="{B5B54F1A-AF6E-1D3F-B7EA-5948A7CCD4A9}"/>
                </a:ext>
              </a:extLst>
            </p:cNvPr>
            <p:cNvSpPr txBox="1"/>
            <p:nvPr/>
          </p:nvSpPr>
          <p:spPr>
            <a:xfrm>
              <a:off x="836668" y="1834090"/>
              <a:ext cx="1240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BrFLC5_pro-F1</a:t>
              </a:r>
            </a:p>
          </p:txBody>
        </p:sp>
        <p:sp>
          <p:nvSpPr>
            <p:cNvPr id="51" name="TextBox 112">
              <a:extLst>
                <a:ext uri="{FF2B5EF4-FFF2-40B4-BE49-F238E27FC236}">
                  <a16:creationId xmlns:a16="http://schemas.microsoft.com/office/drawing/2014/main" id="{E06BC1E0-D155-B733-7B8A-10D794216A67}"/>
                </a:ext>
              </a:extLst>
            </p:cNvPr>
            <p:cNvSpPr txBox="1"/>
            <p:nvPr/>
          </p:nvSpPr>
          <p:spPr>
            <a:xfrm>
              <a:off x="2315766" y="1834090"/>
              <a:ext cx="13703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BrFLC5_pro-R1</a:t>
              </a:r>
            </a:p>
          </p:txBody>
        </p:sp>
        <p:sp>
          <p:nvSpPr>
            <p:cNvPr id="52" name="TextBox 112">
              <a:extLst>
                <a:ext uri="{FF2B5EF4-FFF2-40B4-BE49-F238E27FC236}">
                  <a16:creationId xmlns:a16="http://schemas.microsoft.com/office/drawing/2014/main" id="{B8B70EEC-21E9-1334-225C-82D1B0E4D2D7}"/>
                </a:ext>
              </a:extLst>
            </p:cNvPr>
            <p:cNvSpPr txBox="1"/>
            <p:nvPr/>
          </p:nvSpPr>
          <p:spPr>
            <a:xfrm>
              <a:off x="867174" y="2303933"/>
              <a:ext cx="1240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BrFLC5_pro-F2</a:t>
              </a:r>
            </a:p>
          </p:txBody>
        </p:sp>
        <p:sp>
          <p:nvSpPr>
            <p:cNvPr id="53" name="TextBox 112">
              <a:extLst>
                <a:ext uri="{FF2B5EF4-FFF2-40B4-BE49-F238E27FC236}">
                  <a16:creationId xmlns:a16="http://schemas.microsoft.com/office/drawing/2014/main" id="{5982B1E4-2B66-1CEC-0960-6BA7A538CC3E}"/>
                </a:ext>
              </a:extLst>
            </p:cNvPr>
            <p:cNvSpPr txBox="1"/>
            <p:nvPr/>
          </p:nvSpPr>
          <p:spPr>
            <a:xfrm>
              <a:off x="2365461" y="2303933"/>
              <a:ext cx="13703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BrFLC5_pro-R2</a:t>
              </a:r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D186109D-6A6F-9063-F068-BDBBB89EDB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4357" y="1478659"/>
              <a:ext cx="0" cy="134018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E9F34D5E-C2EE-D689-8AD5-120C40FAA43F}"/>
                </a:ext>
              </a:extLst>
            </p:cNvPr>
            <p:cNvSpPr/>
            <p:nvPr/>
          </p:nvSpPr>
          <p:spPr>
            <a:xfrm>
              <a:off x="2016894" y="1270707"/>
              <a:ext cx="814926" cy="9767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AC24F28B-101B-9FA2-12E4-6F09242446BC}"/>
                </a:ext>
              </a:extLst>
            </p:cNvPr>
            <p:cNvCxnSpPr>
              <a:cxnSpLocks/>
            </p:cNvCxnSpPr>
            <p:nvPr/>
          </p:nvCxnSpPr>
          <p:spPr>
            <a:xfrm>
              <a:off x="2014920" y="1375261"/>
              <a:ext cx="409437" cy="1176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D13558FE-1AF3-F0CE-A718-9B0EB0B23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383" y="1375261"/>
              <a:ext cx="409437" cy="1176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112">
              <a:extLst>
                <a:ext uri="{FF2B5EF4-FFF2-40B4-BE49-F238E27FC236}">
                  <a16:creationId xmlns:a16="http://schemas.microsoft.com/office/drawing/2014/main" id="{13EA8C3D-F8D4-4F28-8E54-48BA3774CCA4}"/>
                </a:ext>
              </a:extLst>
            </p:cNvPr>
            <p:cNvSpPr txBox="1"/>
            <p:nvPr/>
          </p:nvSpPr>
          <p:spPr>
            <a:xfrm>
              <a:off x="1814461" y="941361"/>
              <a:ext cx="12819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584 bp insertion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374A0-4E82-3C49-B91B-263445351B6E}"/>
              </a:ext>
            </a:extLst>
          </p:cNvPr>
          <p:cNvSpPr txBox="1"/>
          <p:nvPr/>
        </p:nvSpPr>
        <p:spPr>
          <a:xfrm>
            <a:off x="602003" y="5191274"/>
            <a:ext cx="88048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Figure S1. Gene structure of </a:t>
            </a:r>
            <a:r>
              <a:rPr lang="en-US" altLang="ja-JP" sz="1400" i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BrFLC5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. Black boxes represent exons. Arrows represent the position of primers for PCR or sequencing.</a:t>
            </a:r>
            <a:endParaRPr lang="ja-JP" altLang="ja-JP" sz="1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3BEC6A88-DC11-1044-4558-3C64A9E581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278243"/>
              </p:ext>
            </p:extLst>
          </p:nvPr>
        </p:nvGraphicFramePr>
        <p:xfrm>
          <a:off x="783761" y="476932"/>
          <a:ext cx="8185320" cy="460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3821A0-818C-AC49-95E8-78178052ED32}"/>
              </a:ext>
            </a:extLst>
          </p:cNvPr>
          <p:cNvSpPr txBox="1"/>
          <p:nvPr/>
        </p:nvSpPr>
        <p:spPr>
          <a:xfrm>
            <a:off x="602003" y="5191274"/>
            <a:ext cx="88048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Figure S2. Number of rosette leaves in three T</a:t>
            </a:r>
            <a:r>
              <a:rPr lang="en-US" altLang="ja-JP" sz="1400" kern="100" baseline="-250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2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populations with overexpressing </a:t>
            </a:r>
            <a:r>
              <a:rPr lang="en-US" altLang="ja-JP" sz="1400" i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BrFLC5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. TG+ and TG- represent the presence and absence of transgenes (TG), respectively.</a:t>
            </a:r>
            <a:endParaRPr lang="ja-JP" altLang="ja-JP" sz="1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33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FACBF3E-DB0F-AA45-9984-555CA23E653A}"/>
              </a:ext>
            </a:extLst>
          </p:cNvPr>
          <p:cNvGrpSpPr/>
          <p:nvPr/>
        </p:nvGrpSpPr>
        <p:grpSpPr>
          <a:xfrm>
            <a:off x="0" y="34674"/>
            <a:ext cx="9757112" cy="1176857"/>
            <a:chOff x="0" y="34674"/>
            <a:chExt cx="9757112" cy="1176857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27F7AE3A-E123-4448-A69E-6AFC247C888A}"/>
                </a:ext>
              </a:extLst>
            </p:cNvPr>
            <p:cNvGrpSpPr/>
            <p:nvPr/>
          </p:nvGrpSpPr>
          <p:grpSpPr>
            <a:xfrm>
              <a:off x="148875" y="203531"/>
              <a:ext cx="9608237" cy="1008000"/>
              <a:chOff x="148875" y="300811"/>
              <a:chExt cx="9608237" cy="1008000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269965D4-4CC3-F442-BAE1-B062B1762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8875" y="300811"/>
                <a:ext cx="4683840" cy="1008000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D93509B0-DE39-2144-9CDC-09BC53E659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3283" y="300811"/>
                <a:ext cx="4683829" cy="1007998"/>
              </a:xfrm>
              <a:prstGeom prst="rect">
                <a:avLst/>
              </a:prstGeom>
            </p:spPr>
          </p:pic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5BC4C91-4D50-0E48-863B-FFAB555224B1}"/>
                </a:ext>
              </a:extLst>
            </p:cNvPr>
            <p:cNvSpPr txBox="1"/>
            <p:nvPr/>
          </p:nvSpPr>
          <p:spPr>
            <a:xfrm>
              <a:off x="0" y="3467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A01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DED4FAF-FF95-5A4B-AF59-F7A7B5283AD0}"/>
                </a:ext>
              </a:extLst>
            </p:cNvPr>
            <p:cNvSpPr txBox="1"/>
            <p:nvPr/>
          </p:nvSpPr>
          <p:spPr>
            <a:xfrm>
              <a:off x="4974585" y="3467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A06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788067A-9D2B-0841-9DC8-AC3A8E7DE05A}"/>
              </a:ext>
            </a:extLst>
          </p:cNvPr>
          <p:cNvGrpSpPr/>
          <p:nvPr/>
        </p:nvGrpSpPr>
        <p:grpSpPr>
          <a:xfrm>
            <a:off x="0" y="1233870"/>
            <a:ext cx="9757116" cy="1165263"/>
            <a:chOff x="0" y="1362394"/>
            <a:chExt cx="9757116" cy="116526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975AEBC-D5FB-9741-9A3B-613B33B5BA3C}"/>
                </a:ext>
              </a:extLst>
            </p:cNvPr>
            <p:cNvGrpSpPr/>
            <p:nvPr/>
          </p:nvGrpSpPr>
          <p:grpSpPr>
            <a:xfrm>
              <a:off x="148875" y="1519657"/>
              <a:ext cx="9608241" cy="1008000"/>
              <a:chOff x="148875" y="1859074"/>
              <a:chExt cx="9608241" cy="1008000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09B2D1EF-92FB-314C-9E77-055F93E5FE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875" y="1859074"/>
                <a:ext cx="4683840" cy="1008000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868FCCD7-2BA5-7D40-85CE-4321E516E6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3283" y="1859074"/>
                <a:ext cx="4683833" cy="1007999"/>
              </a:xfrm>
              <a:prstGeom prst="rect">
                <a:avLst/>
              </a:prstGeom>
            </p:spPr>
          </p:pic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72FBA10-9079-914F-88FB-0141FB956ED1}"/>
                </a:ext>
              </a:extLst>
            </p:cNvPr>
            <p:cNvSpPr txBox="1"/>
            <p:nvPr/>
          </p:nvSpPr>
          <p:spPr>
            <a:xfrm>
              <a:off x="0" y="136239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A02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AD636DB-A9F3-9C49-A10B-A90C4FD0C980}"/>
                </a:ext>
              </a:extLst>
            </p:cNvPr>
            <p:cNvSpPr txBox="1"/>
            <p:nvPr/>
          </p:nvSpPr>
          <p:spPr>
            <a:xfrm>
              <a:off x="4974585" y="136239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A07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05044119-CF0D-6845-969B-A0DDC1853F5D}"/>
              </a:ext>
            </a:extLst>
          </p:cNvPr>
          <p:cNvGrpSpPr/>
          <p:nvPr/>
        </p:nvGrpSpPr>
        <p:grpSpPr>
          <a:xfrm>
            <a:off x="0" y="2421472"/>
            <a:ext cx="9757123" cy="1153669"/>
            <a:chOff x="0" y="2690114"/>
            <a:chExt cx="9757123" cy="1153669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29701A84-8500-0D43-BA85-C66D1ECC14FA}"/>
                </a:ext>
              </a:extLst>
            </p:cNvPr>
            <p:cNvGrpSpPr/>
            <p:nvPr/>
          </p:nvGrpSpPr>
          <p:grpSpPr>
            <a:xfrm>
              <a:off x="148875" y="2835783"/>
              <a:ext cx="9608248" cy="1008000"/>
              <a:chOff x="148875" y="3082922"/>
              <a:chExt cx="9608248" cy="1008000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35208030-9E9B-0F48-A9BD-9078911C0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8875" y="3082922"/>
                <a:ext cx="4683838" cy="1008000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EC5BF466-5ED8-9047-9D1C-EE78EA91A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3283" y="3082922"/>
                <a:ext cx="4683840" cy="1008000"/>
              </a:xfrm>
              <a:prstGeom prst="rect">
                <a:avLst/>
              </a:prstGeom>
            </p:spPr>
          </p:pic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7E76E98-2ED7-6C46-B158-8352D80C01B6}"/>
                </a:ext>
              </a:extLst>
            </p:cNvPr>
            <p:cNvSpPr txBox="1"/>
            <p:nvPr/>
          </p:nvSpPr>
          <p:spPr>
            <a:xfrm>
              <a:off x="0" y="269011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A03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E65870F-B8C3-3043-BF1E-950504C8EA1D}"/>
                </a:ext>
              </a:extLst>
            </p:cNvPr>
            <p:cNvSpPr txBox="1"/>
            <p:nvPr/>
          </p:nvSpPr>
          <p:spPr>
            <a:xfrm>
              <a:off x="4974585" y="269011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A08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A7349B6-443F-FC4C-8AE6-9D600EAD5233}"/>
              </a:ext>
            </a:extLst>
          </p:cNvPr>
          <p:cNvGrpSpPr/>
          <p:nvPr/>
        </p:nvGrpSpPr>
        <p:grpSpPr>
          <a:xfrm>
            <a:off x="0" y="3597480"/>
            <a:ext cx="9757115" cy="1142074"/>
            <a:chOff x="0" y="4017834"/>
            <a:chExt cx="9757115" cy="1142074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5199A49A-5594-3D43-B438-DA6CFE26CFA8}"/>
                </a:ext>
              </a:extLst>
            </p:cNvPr>
            <p:cNvGrpSpPr/>
            <p:nvPr/>
          </p:nvGrpSpPr>
          <p:grpSpPr>
            <a:xfrm>
              <a:off x="148875" y="4151909"/>
              <a:ext cx="9608240" cy="1007999"/>
              <a:chOff x="148875" y="4415610"/>
              <a:chExt cx="9608240" cy="1007999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AD10504C-D8CC-894D-8164-26D5FF03F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8875" y="4415610"/>
                <a:ext cx="4683835" cy="1007999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A5A298A-998C-E44F-AD5F-9257CD04D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73283" y="4415610"/>
                <a:ext cx="4683832" cy="1007998"/>
              </a:xfrm>
              <a:prstGeom prst="rect">
                <a:avLst/>
              </a:prstGeom>
            </p:spPr>
          </p:pic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FFCDEFB-BA20-C94D-92DF-0AB36C3062C6}"/>
                </a:ext>
              </a:extLst>
            </p:cNvPr>
            <p:cNvSpPr txBox="1"/>
            <p:nvPr/>
          </p:nvSpPr>
          <p:spPr>
            <a:xfrm>
              <a:off x="0" y="401783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A04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728E456-F968-6C47-B4DE-191EFF8BDE95}"/>
                </a:ext>
              </a:extLst>
            </p:cNvPr>
            <p:cNvSpPr txBox="1"/>
            <p:nvPr/>
          </p:nvSpPr>
          <p:spPr>
            <a:xfrm>
              <a:off x="4974585" y="401783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A09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427D6C0-EAE5-6F40-98A9-6C179297C340}"/>
              </a:ext>
            </a:extLst>
          </p:cNvPr>
          <p:cNvGrpSpPr/>
          <p:nvPr/>
        </p:nvGrpSpPr>
        <p:grpSpPr>
          <a:xfrm>
            <a:off x="0" y="4761893"/>
            <a:ext cx="9757123" cy="1130481"/>
            <a:chOff x="0" y="5345554"/>
            <a:chExt cx="9757123" cy="1130481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CA03BEA2-30D3-1542-84C5-584A4E822A10}"/>
                </a:ext>
              </a:extLst>
            </p:cNvPr>
            <p:cNvGrpSpPr/>
            <p:nvPr/>
          </p:nvGrpSpPr>
          <p:grpSpPr>
            <a:xfrm>
              <a:off x="148875" y="5468035"/>
              <a:ext cx="9608248" cy="1008000"/>
              <a:chOff x="148875" y="5565313"/>
              <a:chExt cx="9608248" cy="1008000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0E3E5161-4B79-294D-954C-3AFFB97FDF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8875" y="5565313"/>
                <a:ext cx="4683835" cy="1007999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99CBCD7A-5C25-5548-9D0B-6CF14E75EC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73283" y="5565313"/>
                <a:ext cx="4683840" cy="1008000"/>
              </a:xfrm>
              <a:prstGeom prst="rect">
                <a:avLst/>
              </a:prstGeom>
            </p:spPr>
          </p:pic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D252B4F-0240-174F-A8EF-9D7CB2BEAC53}"/>
                </a:ext>
              </a:extLst>
            </p:cNvPr>
            <p:cNvSpPr txBox="1"/>
            <p:nvPr/>
          </p:nvSpPr>
          <p:spPr>
            <a:xfrm>
              <a:off x="0" y="5349347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A05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57B2CE4-3165-FB4E-93FB-882A014B54AA}"/>
                </a:ext>
              </a:extLst>
            </p:cNvPr>
            <p:cNvSpPr txBox="1"/>
            <p:nvPr/>
          </p:nvSpPr>
          <p:spPr>
            <a:xfrm>
              <a:off x="4974585" y="5345554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A10</a:t>
              </a:r>
              <a:endParaRPr kumimoji="1" lang="ja-JP" alt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E38F58-801E-7B43-B2CA-4E3216ED5F57}"/>
              </a:ext>
            </a:extLst>
          </p:cNvPr>
          <p:cNvSpPr txBox="1"/>
          <p:nvPr/>
        </p:nvSpPr>
        <p:spPr>
          <a:xfrm>
            <a:off x="148874" y="6126513"/>
            <a:ext cx="9608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Figure S3 Blast search using 584 bp inserted sequence of </a:t>
            </a:r>
            <a:r>
              <a:rPr lang="en-US" altLang="ja-JP" sz="1400" i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BrFLC5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promoter as a query showed that there were various homologous regions across the </a:t>
            </a:r>
            <a:r>
              <a:rPr lang="en-US" altLang="ja-JP" sz="1400" i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B. </a:t>
            </a:r>
            <a:r>
              <a:rPr lang="en-US" altLang="ja-JP" sz="1400" i="1" kern="100" dirty="0" err="1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rapa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genome.</a:t>
            </a:r>
            <a:endParaRPr lang="ja-JP" altLang="ja-JP" sz="1400" kern="10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63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</TotalTime>
  <Words>122</Words>
  <Application>Microsoft Macintosh PowerPoint</Application>
  <PresentationFormat>A4 210 x 297 mm</PresentationFormat>
  <Paragraphs>25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leo@people.kobe-u.ac.jp</dc:creator>
  <cp:lastModifiedBy>龍 藤本</cp:lastModifiedBy>
  <cp:revision>11</cp:revision>
  <dcterms:created xsi:type="dcterms:W3CDTF">2022-05-25T01:51:20Z</dcterms:created>
  <dcterms:modified xsi:type="dcterms:W3CDTF">2023-01-17T07:01:04Z</dcterms:modified>
</cp:coreProperties>
</file>