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3"/>
  </p:notesMasterIdLst>
  <p:sldIdLst>
    <p:sldId id="263" r:id="rId2"/>
  </p:sldIdLst>
  <p:sldSz cx="6858000" cy="9144000" type="screen4x3"/>
  <p:notesSz cx="6858000" cy="994568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57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9BC223C-F5FB-4A71-926D-361BE5E648C4}" v="1" dt="2023-01-03T05:44:45.00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3023"/>
    <p:restoredTop sz="92377" autoAdjust="0"/>
  </p:normalViewPr>
  <p:slideViewPr>
    <p:cSldViewPr snapToGrid="0" snapToObjects="1" showGuides="1">
      <p:cViewPr varScale="1">
        <p:scale>
          <a:sx n="83" d="100"/>
          <a:sy n="83" d="100"/>
        </p:scale>
        <p:origin x="3708" y="108"/>
      </p:cViewPr>
      <p:guideLst>
        <p:guide orient="horz" pos="2857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西山 正彦" userId="820038d8bd625a83" providerId="LiveId" clId="{89BC223C-F5FB-4A71-926D-361BE5E648C4}"/>
    <pc:docChg chg="modSld modNotesMaster">
      <pc:chgData name="西山 正彦" userId="820038d8bd625a83" providerId="LiveId" clId="{89BC223C-F5FB-4A71-926D-361BE5E648C4}" dt="2023-01-03T05:44:45.005" v="4"/>
      <pc:docMkLst>
        <pc:docMk/>
      </pc:docMkLst>
      <pc:sldChg chg="modSp mod">
        <pc:chgData name="西山 正彦" userId="820038d8bd625a83" providerId="LiveId" clId="{89BC223C-F5FB-4A71-926D-361BE5E648C4}" dt="2023-01-03T05:44:35.374" v="3" actId="20577"/>
        <pc:sldMkLst>
          <pc:docMk/>
          <pc:sldMk cId="3417958616" sldId="263"/>
        </pc:sldMkLst>
        <pc:spChg chg="mod">
          <ac:chgData name="西山 正彦" userId="820038d8bd625a83" providerId="LiveId" clId="{89BC223C-F5FB-4A71-926D-361BE5E648C4}" dt="2023-01-03T05:44:35.374" v="3" actId="20577"/>
          <ac:spMkLst>
            <pc:docMk/>
            <pc:sldMk cId="3417958616" sldId="263"/>
            <ac:spMk id="4" creationId="{06A6687C-1EED-405A-DC47-D601015261B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2AD761-6019-AD43-8263-FD46B22122CA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170113" y="1243013"/>
            <a:ext cx="2517775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786362"/>
            <a:ext cx="5486400" cy="391611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909276-84E2-A64F-8159-C009FEC41B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6304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B98D3-9307-B442-951B-4B0DB2974580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FF91-CDEA-824A-BE82-A8AC6637347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B98D3-9307-B442-951B-4B0DB2974580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FF91-CDEA-824A-BE82-A8AC6637347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B98D3-9307-B442-951B-4B0DB2974580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FF91-CDEA-824A-BE82-A8AC6637347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B98D3-9307-B442-951B-4B0DB2974580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FF91-CDEA-824A-BE82-A8AC6637347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B98D3-9307-B442-951B-4B0DB2974580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FF91-CDEA-824A-BE82-A8AC6637347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B98D3-9307-B442-951B-4B0DB2974580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FF91-CDEA-824A-BE82-A8AC6637347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B98D3-9307-B442-951B-4B0DB2974580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FF91-CDEA-824A-BE82-A8AC6637347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B98D3-9307-B442-951B-4B0DB2974580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FF91-CDEA-824A-BE82-A8AC6637347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B98D3-9307-B442-951B-4B0DB2974580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FF91-CDEA-824A-BE82-A8AC6637347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B98D3-9307-B442-951B-4B0DB2974580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FF91-CDEA-824A-BE82-A8AC6637347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プレースホルダーまでドラッグするかアイコンをクリックして図を追加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B98D3-9307-B442-951B-4B0DB2974580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FF91-CDEA-824A-BE82-A8AC6637347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BB98D3-9307-B442-951B-4B0DB2974580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DFFF91-CDEA-824A-BE82-A8AC663734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018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60300751-0311-F04A-A2B0-529F394207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3575591"/>
              </p:ext>
            </p:extLst>
          </p:nvPr>
        </p:nvGraphicFramePr>
        <p:xfrm>
          <a:off x="551542" y="1359645"/>
          <a:ext cx="5030107" cy="2031726"/>
        </p:xfrm>
        <a:graphic>
          <a:graphicData uri="http://schemas.openxmlformats.org/drawingml/2006/table">
            <a:tbl>
              <a:tblPr/>
              <a:tblGrid>
                <a:gridCol w="261572">
                  <a:extLst>
                    <a:ext uri="{9D8B030D-6E8A-4147-A177-3AD203B41FA5}">
                      <a16:colId xmlns:a16="http://schemas.microsoft.com/office/drawing/2014/main" val="461754674"/>
                    </a:ext>
                  </a:extLst>
                </a:gridCol>
                <a:gridCol w="2813605">
                  <a:extLst>
                    <a:ext uri="{9D8B030D-6E8A-4147-A177-3AD203B41FA5}">
                      <a16:colId xmlns:a16="http://schemas.microsoft.com/office/drawing/2014/main" val="3805581668"/>
                    </a:ext>
                  </a:extLst>
                </a:gridCol>
                <a:gridCol w="977465">
                  <a:extLst>
                    <a:ext uri="{9D8B030D-6E8A-4147-A177-3AD203B41FA5}">
                      <a16:colId xmlns:a16="http://schemas.microsoft.com/office/drawing/2014/main" val="3911949968"/>
                    </a:ext>
                  </a:extLst>
                </a:gridCol>
                <a:gridCol w="977465">
                  <a:extLst>
                    <a:ext uri="{9D8B030D-6E8A-4147-A177-3AD203B41FA5}">
                      <a16:colId xmlns:a16="http://schemas.microsoft.com/office/drawing/2014/main" val="2748989812"/>
                    </a:ext>
                  </a:extLst>
                </a:gridCol>
              </a:tblGrid>
              <a:tr h="305388">
                <a:tc rowSpan="2" gridSpan="2"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Toxicity</a:t>
                      </a:r>
                    </a:p>
                  </a:txBody>
                  <a:tcPr marL="3243" marR="3243" marT="324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 value</a:t>
                      </a:r>
                    </a:p>
                  </a:txBody>
                  <a:tcPr marL="3243" marR="3243" marT="3243" marB="0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43" marR="3243" marT="324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71184140"/>
                  </a:ext>
                </a:extLst>
              </a:tr>
              <a:tr h="305388">
                <a:tc gridSpan="2" vMerge="1"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Toxicity</a:t>
                      </a:r>
                    </a:p>
                  </a:txBody>
                  <a:tcPr marL="3243" marR="3243" marT="324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ABCB1</a:t>
                      </a:r>
                      <a:br>
                        <a:rPr lang="en-US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rs1045642</a:t>
                      </a:r>
                    </a:p>
                    <a:p>
                      <a:pPr algn="ctr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A&gt;G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43" marR="3243" marT="324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ERCC1 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rs11615</a:t>
                      </a:r>
                    </a:p>
                    <a:p>
                      <a:pPr algn="ctr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A&gt;G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43" marR="3243" marT="324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37167842"/>
                  </a:ext>
                </a:extLst>
              </a:tr>
              <a:tr h="109997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Hematologic</a:t>
                      </a:r>
                    </a:p>
                  </a:txBody>
                  <a:tcPr marL="3243" marR="3243" marT="324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43" marR="3243" marT="324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43" marR="3243" marT="324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482809"/>
                  </a:ext>
                </a:extLst>
              </a:tr>
              <a:tr h="109997"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L="3243" marR="3243" marT="324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Neutrophil count decreased</a:t>
                      </a:r>
                    </a:p>
                  </a:txBody>
                  <a:tcPr marL="3243" marR="3243" marT="324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0.0495</a:t>
                      </a:r>
                      <a:endParaRPr lang="ja-JP" alt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43" marR="3243" marT="324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43" marR="3243" marT="324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4323047"/>
                  </a:ext>
                </a:extLst>
              </a:tr>
              <a:tr h="109997"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L="3243" marR="3243" marT="324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Platelet count decreased</a:t>
                      </a:r>
                    </a:p>
                  </a:txBody>
                  <a:tcPr marL="3243" marR="3243" marT="324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&lt;0.0001</a:t>
                      </a:r>
                    </a:p>
                  </a:txBody>
                  <a:tcPr marL="3243" marR="3243" marT="324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43" marR="3243" marT="324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74619871"/>
                  </a:ext>
                </a:extLst>
              </a:tr>
              <a:tr h="109997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Non-hematologic</a:t>
                      </a:r>
                    </a:p>
                  </a:txBody>
                  <a:tcPr marL="3243" marR="3243" marT="324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400" b="0" i="0" u="none" strike="noStrike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43" marR="3243" marT="324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43" marR="3243" marT="324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2505862"/>
                  </a:ext>
                </a:extLst>
              </a:tr>
              <a:tr h="109997"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3243" marR="3243" marT="324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Peripheral sensory neuropathy</a:t>
                      </a:r>
                    </a:p>
                  </a:txBody>
                  <a:tcPr marL="3243" marR="3243" marT="324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43" marR="3243" marT="324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0.0090</a:t>
                      </a:r>
                    </a:p>
                  </a:txBody>
                  <a:tcPr marL="3243" marR="3243" marT="324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8464337"/>
                  </a:ext>
                </a:extLst>
              </a:tr>
            </a:tbl>
          </a:graphicData>
        </a:graphic>
      </p:graphicFrame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7A6E228-993F-ED42-B475-51545EB70AFB}"/>
              </a:ext>
            </a:extLst>
          </p:cNvPr>
          <p:cNvSpPr txBox="1"/>
          <p:nvPr/>
        </p:nvSpPr>
        <p:spPr>
          <a:xfrm>
            <a:off x="290152" y="829482"/>
            <a:ext cx="6126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(A)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A10638B-3FED-E646-B3E9-F157AB63A287}"/>
              </a:ext>
            </a:extLst>
          </p:cNvPr>
          <p:cNvSpPr txBox="1"/>
          <p:nvPr/>
        </p:nvSpPr>
        <p:spPr>
          <a:xfrm>
            <a:off x="525482" y="3411126"/>
            <a:ext cx="37245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Grade 0-2 vs grade 3-4;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 value &lt;0.05, Fisher’s exact test.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D298D907-751D-864E-8130-1FA05FBD3D25}"/>
              </a:ext>
            </a:extLst>
          </p:cNvPr>
          <p:cNvSpPr txBox="1"/>
          <p:nvPr/>
        </p:nvSpPr>
        <p:spPr>
          <a:xfrm>
            <a:off x="1164553" y="7376852"/>
            <a:ext cx="5119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A/A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C948E7B4-D929-C146-8233-4DFEE0698BD5}"/>
              </a:ext>
            </a:extLst>
          </p:cNvPr>
          <p:cNvSpPr txBox="1"/>
          <p:nvPr/>
        </p:nvSpPr>
        <p:spPr>
          <a:xfrm>
            <a:off x="2470046" y="7376852"/>
            <a:ext cx="4816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G/G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21D8AB0C-45FF-9741-B2C7-DC9E43BF485E}"/>
              </a:ext>
            </a:extLst>
          </p:cNvPr>
          <p:cNvSpPr txBox="1"/>
          <p:nvPr/>
        </p:nvSpPr>
        <p:spPr>
          <a:xfrm>
            <a:off x="1823321" y="7376852"/>
            <a:ext cx="4932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A/G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F2A1BB75-B08C-0145-B8A2-06A4405583B5}"/>
              </a:ext>
            </a:extLst>
          </p:cNvPr>
          <p:cNvSpPr txBox="1"/>
          <p:nvPr/>
        </p:nvSpPr>
        <p:spPr>
          <a:xfrm>
            <a:off x="4261637" y="7376852"/>
            <a:ext cx="5119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A/A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3615917E-AABB-A34D-A4BF-5F7DFB13D89B}"/>
              </a:ext>
            </a:extLst>
          </p:cNvPr>
          <p:cNvSpPr txBox="1"/>
          <p:nvPr/>
        </p:nvSpPr>
        <p:spPr>
          <a:xfrm>
            <a:off x="5592621" y="7376852"/>
            <a:ext cx="4816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G/G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0BD257EF-C67E-C043-AB6B-D7B6D8AF7447}"/>
              </a:ext>
            </a:extLst>
          </p:cNvPr>
          <p:cNvSpPr txBox="1"/>
          <p:nvPr/>
        </p:nvSpPr>
        <p:spPr>
          <a:xfrm>
            <a:off x="4920700" y="7376852"/>
            <a:ext cx="4932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A/G</a:t>
            </a: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F817C94A-1E46-F9DE-B5FC-FB612643632A}"/>
              </a:ext>
            </a:extLst>
          </p:cNvPr>
          <p:cNvSpPr txBox="1"/>
          <p:nvPr/>
        </p:nvSpPr>
        <p:spPr>
          <a:xfrm>
            <a:off x="1021216" y="6983768"/>
            <a:ext cx="798617" cy="43088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Homo Ref</a:t>
            </a:r>
          </a:p>
          <a:p>
            <a:pPr algn="ctr"/>
            <a:r>
              <a:rPr kumimoji="1" lang="en-US" altLang="ja-JP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(n=73)</a:t>
            </a:r>
            <a:endParaRPr kumimoji="1" lang="ja-JP" altLang="en-US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8687C324-FB09-393F-5538-DA6FDC3CC95B}"/>
              </a:ext>
            </a:extLst>
          </p:cNvPr>
          <p:cNvSpPr txBox="1"/>
          <p:nvPr/>
        </p:nvSpPr>
        <p:spPr>
          <a:xfrm>
            <a:off x="1745991" y="6983768"/>
            <a:ext cx="647934" cy="43088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Het</a:t>
            </a:r>
          </a:p>
          <a:p>
            <a:pPr algn="ctr"/>
            <a:r>
              <a:rPr kumimoji="1" lang="en-US" altLang="ja-JP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(n=154)</a:t>
            </a:r>
            <a:endParaRPr kumimoji="1" lang="ja-JP" altLang="en-US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F44C0AA4-1F0A-5BE3-1775-A52D8CA83398}"/>
              </a:ext>
            </a:extLst>
          </p:cNvPr>
          <p:cNvSpPr txBox="1"/>
          <p:nvPr/>
        </p:nvSpPr>
        <p:spPr>
          <a:xfrm>
            <a:off x="2337199" y="6983768"/>
            <a:ext cx="774571" cy="43088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Homo Alt</a:t>
            </a:r>
          </a:p>
          <a:p>
            <a:pPr algn="ctr"/>
            <a:r>
              <a:rPr kumimoji="1" lang="en-US" altLang="ja-JP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(n=95)</a:t>
            </a:r>
            <a:endParaRPr kumimoji="1" lang="ja-JP" altLang="en-US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2F8A6466-6104-E041-B156-FC8E325A124D}"/>
              </a:ext>
            </a:extLst>
          </p:cNvPr>
          <p:cNvSpPr/>
          <p:nvPr/>
        </p:nvSpPr>
        <p:spPr>
          <a:xfrm>
            <a:off x="1085067" y="4267973"/>
            <a:ext cx="1902501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is-IS" altLang="ja-JP" sz="1400" b="1" i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ABCB1</a:t>
            </a:r>
            <a:r>
              <a:rPr lang="is-IS" altLang="ja-JP" sz="14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rs1045642</a:t>
            </a:r>
          </a:p>
          <a:p>
            <a:pPr algn="ctr"/>
            <a:endParaRPr lang="is-IS" altLang="ja-JP" sz="800" b="1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is-IS" altLang="ja-JP" sz="14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Testis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4EE3E9D3-451A-779D-5A5A-4834264AC2D0}"/>
              </a:ext>
            </a:extLst>
          </p:cNvPr>
          <p:cNvSpPr txBox="1"/>
          <p:nvPr/>
        </p:nvSpPr>
        <p:spPr>
          <a:xfrm>
            <a:off x="4125783" y="7011544"/>
            <a:ext cx="798617" cy="43088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Homo Ref</a:t>
            </a:r>
          </a:p>
          <a:p>
            <a:pPr algn="ctr"/>
            <a:r>
              <a:rPr kumimoji="1" lang="en-US" altLang="ja-JP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(n=178)</a:t>
            </a:r>
            <a:endParaRPr kumimoji="1" lang="ja-JP" altLang="en-US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94433781-4C7C-7C17-46FF-9E9A9FC57C50}"/>
              </a:ext>
            </a:extLst>
          </p:cNvPr>
          <p:cNvSpPr txBox="1"/>
          <p:nvPr/>
        </p:nvSpPr>
        <p:spPr>
          <a:xfrm>
            <a:off x="4843370" y="7011544"/>
            <a:ext cx="647934" cy="43088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Het</a:t>
            </a:r>
          </a:p>
          <a:p>
            <a:pPr algn="ctr"/>
            <a:r>
              <a:rPr kumimoji="1" lang="en-US" altLang="ja-JP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(n=222)</a:t>
            </a:r>
            <a:endParaRPr kumimoji="1" lang="ja-JP" altLang="en-US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FCE37D3C-B11B-80B4-F2C2-53D08EEEAD92}"/>
              </a:ext>
            </a:extLst>
          </p:cNvPr>
          <p:cNvSpPr txBox="1"/>
          <p:nvPr/>
        </p:nvSpPr>
        <p:spPr>
          <a:xfrm>
            <a:off x="5446175" y="7011544"/>
            <a:ext cx="774571" cy="43088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Homo Alt</a:t>
            </a:r>
          </a:p>
          <a:p>
            <a:pPr algn="ctr"/>
            <a:r>
              <a:rPr kumimoji="1" lang="en-US" altLang="ja-JP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(n=132)</a:t>
            </a:r>
            <a:endParaRPr kumimoji="1" lang="ja-JP" altLang="en-US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6CFC49A2-877F-B146-96A5-554FE4384CCD}"/>
              </a:ext>
            </a:extLst>
          </p:cNvPr>
          <p:cNvSpPr/>
          <p:nvPr/>
        </p:nvSpPr>
        <p:spPr>
          <a:xfrm>
            <a:off x="4125811" y="4247656"/>
            <a:ext cx="1937453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de-DE" altLang="ja-JP" sz="1400" b="1" i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ERCC1</a:t>
            </a:r>
            <a:r>
              <a:rPr lang="de-DE" altLang="ja-JP" sz="14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rs11615 </a:t>
            </a:r>
          </a:p>
          <a:p>
            <a:pPr algn="ctr"/>
            <a:endParaRPr lang="de-DE" altLang="ja-JP" sz="800" b="1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de-DE" altLang="ja-JP" sz="14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Tibial </a:t>
            </a:r>
            <a:r>
              <a:rPr lang="en-US" altLang="ja-JP" sz="14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Nerve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E220F7B1-6380-BB94-681F-FBF202AB586C}"/>
              </a:ext>
            </a:extLst>
          </p:cNvPr>
          <p:cNvSpPr txBox="1"/>
          <p:nvPr/>
        </p:nvSpPr>
        <p:spPr>
          <a:xfrm>
            <a:off x="298969" y="3944011"/>
            <a:ext cx="5950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ja-JP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57D54322-E046-25ED-EBE3-509C5BEA9AF6}"/>
              </a:ext>
            </a:extLst>
          </p:cNvPr>
          <p:cNvSpPr txBox="1"/>
          <p:nvPr/>
        </p:nvSpPr>
        <p:spPr>
          <a:xfrm>
            <a:off x="3422829" y="3944011"/>
            <a:ext cx="6126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(C)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EF931DCB-4C13-ADB5-0E93-2681BA351B2F}"/>
              </a:ext>
            </a:extLst>
          </p:cNvPr>
          <p:cNvSpPr txBox="1"/>
          <p:nvPr/>
        </p:nvSpPr>
        <p:spPr>
          <a:xfrm rot="16200000">
            <a:off x="-441203" y="5787571"/>
            <a:ext cx="1936749" cy="2616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Normalized Gene Expression</a:t>
            </a:r>
            <a:endParaRPr kumimoji="1" lang="ja-JP" altLang="en-US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0" name="グループ化 19">
            <a:extLst>
              <a:ext uri="{FF2B5EF4-FFF2-40B4-BE49-F238E27FC236}">
                <a16:creationId xmlns:a16="http://schemas.microsoft.com/office/drawing/2014/main" id="{7B5C2BFB-EA4E-D744-A068-1ACABE3F7FD6}"/>
              </a:ext>
            </a:extLst>
          </p:cNvPr>
          <p:cNvGrpSpPr/>
          <p:nvPr/>
        </p:nvGrpSpPr>
        <p:grpSpPr>
          <a:xfrm>
            <a:off x="551543" y="4898436"/>
            <a:ext cx="2519320" cy="1988315"/>
            <a:chOff x="551543" y="4719144"/>
            <a:chExt cx="2519320" cy="1988315"/>
          </a:xfrm>
        </p:grpSpPr>
        <p:pic>
          <p:nvPicPr>
            <p:cNvPr id="2" name="図 1">
              <a:extLst>
                <a:ext uri="{FF2B5EF4-FFF2-40B4-BE49-F238E27FC236}">
                  <a16:creationId xmlns:a16="http://schemas.microsoft.com/office/drawing/2014/main" id="{18A3FFB8-2D2C-6043-B0E6-ED44026B80A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29434" t="7376" r="7599" b="20112"/>
            <a:stretch/>
          </p:blipFill>
          <p:spPr>
            <a:xfrm>
              <a:off x="991740" y="4719144"/>
              <a:ext cx="2076698" cy="1979418"/>
            </a:xfrm>
            <a:prstGeom prst="rect">
              <a:avLst/>
            </a:prstGeom>
          </p:spPr>
        </p:pic>
        <p:sp>
          <p:nvSpPr>
            <p:cNvPr id="3" name="正方形/長方形 2">
              <a:extLst>
                <a:ext uri="{FF2B5EF4-FFF2-40B4-BE49-F238E27FC236}">
                  <a16:creationId xmlns:a16="http://schemas.microsoft.com/office/drawing/2014/main" id="{E0439095-F9CC-234D-ADAC-B2FE7EF042E7}"/>
                </a:ext>
              </a:extLst>
            </p:cNvPr>
            <p:cNvSpPr/>
            <p:nvPr/>
          </p:nvSpPr>
          <p:spPr>
            <a:xfrm>
              <a:off x="994165" y="4728041"/>
              <a:ext cx="2076698" cy="197941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8" name="直線コネクタ 7">
              <a:extLst>
                <a:ext uri="{FF2B5EF4-FFF2-40B4-BE49-F238E27FC236}">
                  <a16:creationId xmlns:a16="http://schemas.microsoft.com/office/drawing/2014/main" id="{26BA0A9F-EBCA-344A-A5C0-6E4A2752C7A8}"/>
                </a:ext>
              </a:extLst>
            </p:cNvPr>
            <p:cNvCxnSpPr>
              <a:cxnSpLocks/>
            </p:cNvCxnSpPr>
            <p:nvPr/>
          </p:nvCxnSpPr>
          <p:spPr>
            <a:xfrm>
              <a:off x="918927" y="5019577"/>
              <a:ext cx="72812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線コネクタ 35">
              <a:extLst>
                <a:ext uri="{FF2B5EF4-FFF2-40B4-BE49-F238E27FC236}">
                  <a16:creationId xmlns:a16="http://schemas.microsoft.com/office/drawing/2014/main" id="{ECB88489-4C1F-4543-AF73-EA20E7618276}"/>
                </a:ext>
              </a:extLst>
            </p:cNvPr>
            <p:cNvCxnSpPr>
              <a:cxnSpLocks/>
            </p:cNvCxnSpPr>
            <p:nvPr/>
          </p:nvCxnSpPr>
          <p:spPr>
            <a:xfrm>
              <a:off x="918927" y="5350660"/>
              <a:ext cx="72812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線コネクタ 36">
              <a:extLst>
                <a:ext uri="{FF2B5EF4-FFF2-40B4-BE49-F238E27FC236}">
                  <a16:creationId xmlns:a16="http://schemas.microsoft.com/office/drawing/2014/main" id="{266ADA2F-CE52-D24D-8BFA-2EFFAF8BCCE4}"/>
                </a:ext>
              </a:extLst>
            </p:cNvPr>
            <p:cNvCxnSpPr>
              <a:cxnSpLocks/>
            </p:cNvCxnSpPr>
            <p:nvPr/>
          </p:nvCxnSpPr>
          <p:spPr>
            <a:xfrm>
              <a:off x="918927" y="5712149"/>
              <a:ext cx="72812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直線コネクタ 37">
              <a:extLst>
                <a:ext uri="{FF2B5EF4-FFF2-40B4-BE49-F238E27FC236}">
                  <a16:creationId xmlns:a16="http://schemas.microsoft.com/office/drawing/2014/main" id="{1EACC022-217A-724F-9FF6-A49A59CF170D}"/>
                </a:ext>
              </a:extLst>
            </p:cNvPr>
            <p:cNvCxnSpPr>
              <a:cxnSpLocks/>
            </p:cNvCxnSpPr>
            <p:nvPr/>
          </p:nvCxnSpPr>
          <p:spPr>
            <a:xfrm>
              <a:off x="918927" y="6053367"/>
              <a:ext cx="72812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直線コネクタ 38">
              <a:extLst>
                <a:ext uri="{FF2B5EF4-FFF2-40B4-BE49-F238E27FC236}">
                  <a16:creationId xmlns:a16="http://schemas.microsoft.com/office/drawing/2014/main" id="{E8442C3A-C554-AA49-89D5-07684EC3B8FF}"/>
                </a:ext>
              </a:extLst>
            </p:cNvPr>
            <p:cNvCxnSpPr>
              <a:cxnSpLocks/>
            </p:cNvCxnSpPr>
            <p:nvPr/>
          </p:nvCxnSpPr>
          <p:spPr>
            <a:xfrm>
              <a:off x="918927" y="6384450"/>
              <a:ext cx="72812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テキスト ボックス 39">
              <a:extLst>
                <a:ext uri="{FF2B5EF4-FFF2-40B4-BE49-F238E27FC236}">
                  <a16:creationId xmlns:a16="http://schemas.microsoft.com/office/drawing/2014/main" id="{8581A28A-0F26-A748-A680-A2A6DB01962F}"/>
                </a:ext>
              </a:extLst>
            </p:cNvPr>
            <p:cNvSpPr txBox="1"/>
            <p:nvPr/>
          </p:nvSpPr>
          <p:spPr>
            <a:xfrm>
              <a:off x="601887" y="4874592"/>
              <a:ext cx="390949" cy="28996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2.0</a:t>
              </a:r>
              <a:endParaRPr kumimoji="1" lang="ja-JP" alt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テキスト ボックス 40">
              <a:extLst>
                <a:ext uri="{FF2B5EF4-FFF2-40B4-BE49-F238E27FC236}">
                  <a16:creationId xmlns:a16="http://schemas.microsoft.com/office/drawing/2014/main" id="{EAC858F7-FE69-E746-84FE-9369F26D04AB}"/>
                </a:ext>
              </a:extLst>
            </p:cNvPr>
            <p:cNvSpPr txBox="1"/>
            <p:nvPr/>
          </p:nvSpPr>
          <p:spPr>
            <a:xfrm>
              <a:off x="601887" y="5205676"/>
              <a:ext cx="390949" cy="28996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1.0</a:t>
              </a:r>
              <a:endParaRPr kumimoji="1" lang="ja-JP" alt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テキスト ボックス 41">
              <a:extLst>
                <a:ext uri="{FF2B5EF4-FFF2-40B4-BE49-F238E27FC236}">
                  <a16:creationId xmlns:a16="http://schemas.microsoft.com/office/drawing/2014/main" id="{5F13D57B-3E82-134B-9640-28D6D52820FE}"/>
                </a:ext>
              </a:extLst>
            </p:cNvPr>
            <p:cNvSpPr txBox="1"/>
            <p:nvPr/>
          </p:nvSpPr>
          <p:spPr>
            <a:xfrm>
              <a:off x="601887" y="5575316"/>
              <a:ext cx="390949" cy="28996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ja-JP" sz="11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r>
                <a:rPr kumimoji="1" lang="en-US" altLang="ja-JP" sz="11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.0</a:t>
              </a:r>
              <a:endParaRPr kumimoji="1" lang="ja-JP" alt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テキスト ボックス 42">
              <a:extLst>
                <a:ext uri="{FF2B5EF4-FFF2-40B4-BE49-F238E27FC236}">
                  <a16:creationId xmlns:a16="http://schemas.microsoft.com/office/drawing/2014/main" id="{A61ADDD9-AF15-4A4F-93C2-8E49C9F8F459}"/>
                </a:ext>
              </a:extLst>
            </p:cNvPr>
            <p:cNvSpPr txBox="1"/>
            <p:nvPr/>
          </p:nvSpPr>
          <p:spPr>
            <a:xfrm>
              <a:off x="551543" y="5908383"/>
              <a:ext cx="441293" cy="28996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-1.0</a:t>
              </a:r>
              <a:endParaRPr kumimoji="1" lang="ja-JP" alt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AF01FD3E-0ACA-6D49-BE93-A48FE7F09556}"/>
                </a:ext>
              </a:extLst>
            </p:cNvPr>
            <p:cNvSpPr txBox="1"/>
            <p:nvPr/>
          </p:nvSpPr>
          <p:spPr>
            <a:xfrm>
              <a:off x="551543" y="6239466"/>
              <a:ext cx="441293" cy="28996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-2.0</a:t>
              </a:r>
              <a:endParaRPr kumimoji="1" lang="ja-JP" alt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9" name="図 18">
            <a:extLst>
              <a:ext uri="{FF2B5EF4-FFF2-40B4-BE49-F238E27FC236}">
                <a16:creationId xmlns:a16="http://schemas.microsoft.com/office/drawing/2014/main" id="{1A0831F4-EF9D-9F4A-880F-0F44655F2BD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439" t="6735" r="10074" b="19947"/>
          <a:stretch/>
        </p:blipFill>
        <p:spPr>
          <a:xfrm>
            <a:off x="4054975" y="4898436"/>
            <a:ext cx="2079124" cy="1979419"/>
          </a:xfrm>
          <a:prstGeom prst="rect">
            <a:avLst/>
          </a:prstGeom>
        </p:spPr>
      </p:pic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0CA9552B-CA84-EB49-B1ED-57C71D45FD0D}"/>
              </a:ext>
            </a:extLst>
          </p:cNvPr>
          <p:cNvSpPr txBox="1"/>
          <p:nvPr/>
        </p:nvSpPr>
        <p:spPr>
          <a:xfrm rot="16200000">
            <a:off x="2612889" y="5787571"/>
            <a:ext cx="1936749" cy="2616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Normalized Gene Expression</a:t>
            </a:r>
            <a:endParaRPr kumimoji="1" lang="ja-JP" altLang="en-US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B2F1DF3C-B17A-A244-8186-B5376C25B98F}"/>
              </a:ext>
            </a:extLst>
          </p:cNvPr>
          <p:cNvGrpSpPr/>
          <p:nvPr/>
        </p:nvGrpSpPr>
        <p:grpSpPr>
          <a:xfrm>
            <a:off x="3633612" y="4898436"/>
            <a:ext cx="2500487" cy="1988315"/>
            <a:chOff x="3633612" y="4719144"/>
            <a:chExt cx="2500487" cy="1988315"/>
          </a:xfrm>
        </p:grpSpPr>
        <p:sp>
          <p:nvSpPr>
            <p:cNvPr id="48" name="正方形/長方形 47">
              <a:extLst>
                <a:ext uri="{FF2B5EF4-FFF2-40B4-BE49-F238E27FC236}">
                  <a16:creationId xmlns:a16="http://schemas.microsoft.com/office/drawing/2014/main" id="{9CE4A081-7708-914E-9903-206B239F320F}"/>
                </a:ext>
              </a:extLst>
            </p:cNvPr>
            <p:cNvSpPr/>
            <p:nvPr/>
          </p:nvSpPr>
          <p:spPr>
            <a:xfrm>
              <a:off x="4057401" y="4728041"/>
              <a:ext cx="2076698" cy="197941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49" name="直線コネクタ 48">
              <a:extLst>
                <a:ext uri="{FF2B5EF4-FFF2-40B4-BE49-F238E27FC236}">
                  <a16:creationId xmlns:a16="http://schemas.microsoft.com/office/drawing/2014/main" id="{D8B50C23-2C00-0649-A76D-C7DE34083D3F}"/>
                </a:ext>
              </a:extLst>
            </p:cNvPr>
            <p:cNvCxnSpPr>
              <a:cxnSpLocks/>
            </p:cNvCxnSpPr>
            <p:nvPr/>
          </p:nvCxnSpPr>
          <p:spPr>
            <a:xfrm>
              <a:off x="3982163" y="4864129"/>
              <a:ext cx="72812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直線コネクタ 49">
              <a:extLst>
                <a:ext uri="{FF2B5EF4-FFF2-40B4-BE49-F238E27FC236}">
                  <a16:creationId xmlns:a16="http://schemas.microsoft.com/office/drawing/2014/main" id="{1CB97871-5059-414C-8471-C5D442B0EE9D}"/>
                </a:ext>
              </a:extLst>
            </p:cNvPr>
            <p:cNvCxnSpPr>
              <a:cxnSpLocks/>
            </p:cNvCxnSpPr>
            <p:nvPr/>
          </p:nvCxnSpPr>
          <p:spPr>
            <a:xfrm>
              <a:off x="3982163" y="5277508"/>
              <a:ext cx="72812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直線コネクタ 50">
              <a:extLst>
                <a:ext uri="{FF2B5EF4-FFF2-40B4-BE49-F238E27FC236}">
                  <a16:creationId xmlns:a16="http://schemas.microsoft.com/office/drawing/2014/main" id="{9EA3E90D-DF8B-FD45-B01D-E01DF72F2A81}"/>
                </a:ext>
              </a:extLst>
            </p:cNvPr>
            <p:cNvCxnSpPr>
              <a:cxnSpLocks/>
            </p:cNvCxnSpPr>
            <p:nvPr/>
          </p:nvCxnSpPr>
          <p:spPr>
            <a:xfrm>
              <a:off x="3982163" y="5675573"/>
              <a:ext cx="72812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直線コネクタ 51">
              <a:extLst>
                <a:ext uri="{FF2B5EF4-FFF2-40B4-BE49-F238E27FC236}">
                  <a16:creationId xmlns:a16="http://schemas.microsoft.com/office/drawing/2014/main" id="{8E0371CF-D4CE-944C-B87E-97362DBC4842}"/>
                </a:ext>
              </a:extLst>
            </p:cNvPr>
            <p:cNvCxnSpPr>
              <a:cxnSpLocks/>
            </p:cNvCxnSpPr>
            <p:nvPr/>
          </p:nvCxnSpPr>
          <p:spPr>
            <a:xfrm>
              <a:off x="3982163" y="6089943"/>
              <a:ext cx="72812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直線コネクタ 52">
              <a:extLst>
                <a:ext uri="{FF2B5EF4-FFF2-40B4-BE49-F238E27FC236}">
                  <a16:creationId xmlns:a16="http://schemas.microsoft.com/office/drawing/2014/main" id="{EEA31536-9BA6-0445-BFC6-631F33420688}"/>
                </a:ext>
              </a:extLst>
            </p:cNvPr>
            <p:cNvCxnSpPr>
              <a:cxnSpLocks/>
            </p:cNvCxnSpPr>
            <p:nvPr/>
          </p:nvCxnSpPr>
          <p:spPr>
            <a:xfrm>
              <a:off x="3982163" y="6494178"/>
              <a:ext cx="72812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テキスト ボックス 53">
              <a:extLst>
                <a:ext uri="{FF2B5EF4-FFF2-40B4-BE49-F238E27FC236}">
                  <a16:creationId xmlns:a16="http://schemas.microsoft.com/office/drawing/2014/main" id="{1A87F1AC-4ACE-224D-B0F6-8EB5431441D8}"/>
                </a:ext>
              </a:extLst>
            </p:cNvPr>
            <p:cNvSpPr txBox="1"/>
            <p:nvPr/>
          </p:nvSpPr>
          <p:spPr>
            <a:xfrm>
              <a:off x="3680099" y="4719144"/>
              <a:ext cx="360997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ja-JP" sz="11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r>
                <a:rPr kumimoji="1" lang="en-US" altLang="ja-JP" sz="11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.0</a:t>
              </a:r>
              <a:endParaRPr kumimoji="1" lang="ja-JP" alt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5" name="テキスト ボックス 54">
              <a:extLst>
                <a:ext uri="{FF2B5EF4-FFF2-40B4-BE49-F238E27FC236}">
                  <a16:creationId xmlns:a16="http://schemas.microsoft.com/office/drawing/2014/main" id="{70A0FF78-CBC4-4C48-9A33-4B62E708B077}"/>
                </a:ext>
              </a:extLst>
            </p:cNvPr>
            <p:cNvSpPr txBox="1"/>
            <p:nvPr/>
          </p:nvSpPr>
          <p:spPr>
            <a:xfrm>
              <a:off x="3680099" y="5132524"/>
              <a:ext cx="360997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ja-JP" sz="11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kumimoji="1" lang="en-US" altLang="ja-JP" sz="11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.0</a:t>
              </a:r>
              <a:endParaRPr kumimoji="1" lang="ja-JP" alt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6" name="テキスト ボックス 55">
              <a:extLst>
                <a:ext uri="{FF2B5EF4-FFF2-40B4-BE49-F238E27FC236}">
                  <a16:creationId xmlns:a16="http://schemas.microsoft.com/office/drawing/2014/main" id="{9983E5DB-0169-6348-A121-896F2CDBB6E3}"/>
                </a:ext>
              </a:extLst>
            </p:cNvPr>
            <p:cNvSpPr txBox="1"/>
            <p:nvPr/>
          </p:nvSpPr>
          <p:spPr>
            <a:xfrm>
              <a:off x="3680100" y="5538741"/>
              <a:ext cx="36099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ja-JP" sz="11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r>
                <a:rPr kumimoji="1" lang="en-US" altLang="ja-JP" sz="11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.0</a:t>
              </a:r>
              <a:endParaRPr kumimoji="1" lang="ja-JP" alt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7" name="テキスト ボックス 56">
              <a:extLst>
                <a:ext uri="{FF2B5EF4-FFF2-40B4-BE49-F238E27FC236}">
                  <a16:creationId xmlns:a16="http://schemas.microsoft.com/office/drawing/2014/main" id="{7030CD61-3830-BC44-8344-082D0AC26876}"/>
                </a:ext>
              </a:extLst>
            </p:cNvPr>
            <p:cNvSpPr txBox="1"/>
            <p:nvPr/>
          </p:nvSpPr>
          <p:spPr>
            <a:xfrm>
              <a:off x="3680099" y="5944959"/>
              <a:ext cx="360997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ja-JP" sz="11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r>
                <a:rPr kumimoji="1" lang="en-US" altLang="ja-JP" sz="11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.0</a:t>
              </a:r>
              <a:endParaRPr kumimoji="1" lang="ja-JP" alt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8" name="テキスト ボックス 57">
              <a:extLst>
                <a:ext uri="{FF2B5EF4-FFF2-40B4-BE49-F238E27FC236}">
                  <a16:creationId xmlns:a16="http://schemas.microsoft.com/office/drawing/2014/main" id="{662BA8FC-05FE-D240-B8F3-7C0ABD9B8130}"/>
                </a:ext>
              </a:extLst>
            </p:cNvPr>
            <p:cNvSpPr txBox="1"/>
            <p:nvPr/>
          </p:nvSpPr>
          <p:spPr>
            <a:xfrm>
              <a:off x="3633612" y="6349194"/>
              <a:ext cx="40748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-1.0</a:t>
              </a:r>
              <a:endParaRPr kumimoji="1" lang="ja-JP" altLang="en-US" sz="11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6A6687C-1EED-405A-DC47-D601015261BF}"/>
              </a:ext>
            </a:extLst>
          </p:cNvPr>
          <p:cNvSpPr txBox="1"/>
          <p:nvPr/>
        </p:nvSpPr>
        <p:spPr>
          <a:xfrm>
            <a:off x="0" y="20603"/>
            <a:ext cx="24352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Fig. S3</a:t>
            </a:r>
          </a:p>
        </p:txBody>
      </p:sp>
    </p:spTree>
    <p:extLst>
      <p:ext uri="{BB962C8B-B14F-4D97-AF65-F5344CB8AC3E}">
        <p14:creationId xmlns:p14="http://schemas.microsoft.com/office/powerpoint/2010/main" val="3417958616"/>
      </p:ext>
    </p:extLst>
  </p:cSld>
  <p:clrMapOvr>
    <a:masterClrMapping/>
  </p:clrMapOvr>
</p:sld>
</file>

<file path=ppt/theme/theme1.xml><?xml version="1.0" encoding="utf-8"?>
<a:theme xmlns:a="http://schemas.openxmlformats.org/drawingml/2006/main" name="ホワイト">
  <a:themeElements>
    <a:clrScheme name="ホワイ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ホワイ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ホワイ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5767</TotalTime>
  <Words>141</Words>
  <Application>Microsoft Office PowerPoint</Application>
  <PresentationFormat>画面に合わせる (4:3)</PresentationFormat>
  <Paragraphs>55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游ゴシック</vt:lpstr>
      <vt:lpstr>Arial</vt:lpstr>
      <vt:lpstr>Calibri</vt:lpstr>
      <vt:lpstr>Calibri Light</vt:lpstr>
      <vt:lpstr>Times New Roman</vt:lpstr>
      <vt:lpstr>ホワイト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Microsoft Office ユーザー</dc:creator>
  <cp:lastModifiedBy>西山 正彦</cp:lastModifiedBy>
  <cp:revision>36</cp:revision>
  <cp:lastPrinted>2023-01-03T05:44:45Z</cp:lastPrinted>
  <dcterms:created xsi:type="dcterms:W3CDTF">2018-01-09T01:59:14Z</dcterms:created>
  <dcterms:modified xsi:type="dcterms:W3CDTF">2023-01-03T05:44:46Z</dcterms:modified>
</cp:coreProperties>
</file>