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85" r:id="rId2"/>
    <p:sldId id="286" r:id="rId3"/>
    <p:sldId id="276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7" userDrawn="1">
          <p15:clr>
            <a:srgbClr val="A4A3A4"/>
          </p15:clr>
        </p15:guide>
        <p15:guide id="2" pos="42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g Qingyan" initials="DQ" lastIdx="4" clrIdx="0">
    <p:extLst>
      <p:ext uri="{19B8F6BF-5375-455C-9EA6-DF929625EA0E}">
        <p15:presenceInfo xmlns:p15="http://schemas.microsoft.com/office/powerpoint/2012/main" userId="ff229b2a8d01a06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9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34" autoAdjust="0"/>
    <p:restoredTop sz="92491" autoAdjust="0"/>
  </p:normalViewPr>
  <p:slideViewPr>
    <p:cSldViewPr snapToGrid="0" showGuides="1">
      <p:cViewPr>
        <p:scale>
          <a:sx n="141" d="100"/>
          <a:sy n="141" d="100"/>
        </p:scale>
        <p:origin x="936" y="-1973"/>
      </p:cViewPr>
      <p:guideLst>
        <p:guide orient="horz" pos="2077"/>
        <p:guide pos="42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645E4-3DF2-4467-8604-EF6AC82F699E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BC199-B3A2-4062-A90C-62AA53877A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6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68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14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57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70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7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99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177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01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927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79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34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9E8A7-F2EE-453C-B015-F1B2FAD553FB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8666A-8F6D-4C27-8F11-1954E2D68B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67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412010F-CD58-9AE9-FD23-CF2902C65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327" y="2344725"/>
            <a:ext cx="3400425" cy="34004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5FC7822-2969-EA06-1EC8-B71261F5C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1"/>
          <a:stretch/>
        </p:blipFill>
        <p:spPr>
          <a:xfrm>
            <a:off x="79121" y="2158484"/>
            <a:ext cx="3566436" cy="34020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9C8EB70-FC5F-B4BF-A207-72933045F4F4}"/>
              </a:ext>
            </a:extLst>
          </p:cNvPr>
          <p:cNvSpPr txBox="1"/>
          <p:nvPr/>
        </p:nvSpPr>
        <p:spPr>
          <a:xfrm>
            <a:off x="746760" y="2049397"/>
            <a:ext cx="45384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	Root                                                                                                       Shoot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E83ECA4-B82C-4BAA-245A-E889650DA3F7}"/>
              </a:ext>
            </a:extLst>
          </p:cNvPr>
          <p:cNvSpPr txBox="1"/>
          <p:nvPr/>
        </p:nvSpPr>
        <p:spPr>
          <a:xfrm>
            <a:off x="225425" y="5745150"/>
            <a:ext cx="646232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Fig. S1. Gene classification was based on GO analysis for DEGs under nitrate deficiency condition.</a:t>
            </a:r>
            <a:r>
              <a:rPr lang="zh-CN" alt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numbers of DEGs in each GO term was significantly enriched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root </a:t>
            </a:r>
            <a:r>
              <a:rPr lang="en-US" altLang="zh-CN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shoot </a:t>
            </a:r>
            <a:r>
              <a:rPr lang="en-US" altLang="zh-CN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Functional categorization of genes based on the biological process of gene ontology.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classes are shown for 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 (biological process)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 (cellular component)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MF (molecular function). The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‑axis shows the counts of differently expressed genes, and the 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‑axis shows GO term of gene enriched in each biological process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20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16A30A94-CAAA-12BD-0276-4C5D2299B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47767"/>
              </p:ext>
            </p:extLst>
          </p:nvPr>
        </p:nvGraphicFramePr>
        <p:xfrm>
          <a:off x="160818" y="2563667"/>
          <a:ext cx="5934810" cy="39951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8240">
                  <a:extLst>
                    <a:ext uri="{9D8B030D-6E8A-4147-A177-3AD203B41FA5}">
                      <a16:colId xmlns:a16="http://schemas.microsoft.com/office/drawing/2014/main" val="2618461732"/>
                    </a:ext>
                  </a:extLst>
                </a:gridCol>
                <a:gridCol w="594714">
                  <a:extLst>
                    <a:ext uri="{9D8B030D-6E8A-4147-A177-3AD203B41FA5}">
                      <a16:colId xmlns:a16="http://schemas.microsoft.com/office/drawing/2014/main" val="3486322797"/>
                    </a:ext>
                  </a:extLst>
                </a:gridCol>
                <a:gridCol w="403860">
                  <a:extLst>
                    <a:ext uri="{9D8B030D-6E8A-4147-A177-3AD203B41FA5}">
                      <a16:colId xmlns:a16="http://schemas.microsoft.com/office/drawing/2014/main" val="3580575902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val="210887712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388384049"/>
                    </a:ext>
                  </a:extLst>
                </a:gridCol>
                <a:gridCol w="403860">
                  <a:extLst>
                    <a:ext uri="{9D8B030D-6E8A-4147-A177-3AD203B41FA5}">
                      <a16:colId xmlns:a16="http://schemas.microsoft.com/office/drawing/2014/main" val="3908785422"/>
                    </a:ext>
                  </a:extLst>
                </a:gridCol>
                <a:gridCol w="350520">
                  <a:extLst>
                    <a:ext uri="{9D8B030D-6E8A-4147-A177-3AD203B41FA5}">
                      <a16:colId xmlns:a16="http://schemas.microsoft.com/office/drawing/2014/main" val="108028204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3692501529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val="3200711892"/>
                    </a:ext>
                  </a:extLst>
                </a:gridCol>
                <a:gridCol w="1194816">
                  <a:extLst>
                    <a:ext uri="{9D8B030D-6E8A-4147-A177-3AD203B41FA5}">
                      <a16:colId xmlns:a16="http://schemas.microsoft.com/office/drawing/2014/main" val="1122538434"/>
                    </a:ext>
                  </a:extLst>
                </a:gridCol>
              </a:tblGrid>
              <a:tr h="4023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 ID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LN-1-FPKM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LN-2-FPKM</a:t>
                      </a:r>
                      <a:endParaRPr lang="en-US" altLang="zh-CN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LN-3-FPKM</a:t>
                      </a:r>
                      <a:endParaRPr lang="en-US" altLang="zh-CN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HN-1-FPKM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HN-2-FPKM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HN-3-FPKM</a:t>
                      </a:r>
                      <a:endParaRPr lang="en-US" altLang="zh-CN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Log2 (Fold Change)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 function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0045073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TraesCS7D03G0963300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18.290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13.586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6.419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1.106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0.937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0.983 </a:t>
                      </a:r>
                    </a:p>
                  </a:txBody>
                  <a:tcPr marL="6350" marR="6350" marT="63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3.654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2.38E-18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PHR transcription factor (central regulator of Pi responses)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29649076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TraesCS7A03G1007200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12.852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6.423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6.240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0.621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0.774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0.844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3.503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1.52E-17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PHR transcription factor (central regulator of Pi responses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975303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TraesCS7B03G0847700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8.369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4.704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3.833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1.041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0.695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0.513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2.901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3.53E-11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PHR transcription factor (central regulator of Pi responses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009763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TraesCS7A03G0242200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2.314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1.325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2.158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0.021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0.024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7.048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2.35E-10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Purple acid phosphatase 27 (PAP)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804925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TraesCS4D03G0797500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1.424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12.856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5.761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53.225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40.187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38.095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-2.75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5.77E-07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Purple acid phosphatase 27 (PAP)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460519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TraesCS5B03G1149900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2.017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2.523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1.448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0.766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0.317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0.433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1.95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7.44E-06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Inorganic phosphate transporter 1-8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006896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TraesCS2B03G1062100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1.014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0.366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0.917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0.126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0.054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0.016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3.52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3.96E-06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SPX domain-containing membrane protein (Pi signal response gene)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409858"/>
                  </a:ext>
                </a:extLst>
              </a:tr>
              <a:tr h="3705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TraesCS6B03G1176600</a:t>
                      </a:r>
                    </a:p>
                  </a:txBody>
                  <a:tcPr marL="7620" marR="7620" marT="762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0.756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0.381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0.356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0.016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0.019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5.42</a:t>
                      </a:r>
                    </a:p>
                  </a:txBody>
                  <a:tcPr marL="7620" marR="7620" marT="762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9.55E-06</a:t>
                      </a:r>
                    </a:p>
                  </a:txBody>
                  <a:tcPr marL="7620" marR="7620" marT="762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Phosphate transporter PHO1-2</a:t>
                      </a:r>
                    </a:p>
                  </a:txBody>
                  <a:tcP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484219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8CDBD7A2-AB35-98F7-79E7-FCEE811998BF}"/>
              </a:ext>
            </a:extLst>
          </p:cNvPr>
          <p:cNvSpPr txBox="1"/>
          <p:nvPr/>
        </p:nvSpPr>
        <p:spPr>
          <a:xfrm>
            <a:off x="146304" y="2266386"/>
            <a:ext cx="49776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Table S1. Phosphorus signaling pathway genes respond to low nitrogen stress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40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27CEBAA-7EDB-BB98-9871-C6FC0ADBDC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684461"/>
              </p:ext>
            </p:extLst>
          </p:nvPr>
        </p:nvGraphicFramePr>
        <p:xfrm>
          <a:off x="1052865" y="2844952"/>
          <a:ext cx="4608512" cy="1149302"/>
        </p:xfrm>
        <a:graphic>
          <a:graphicData uri="http://schemas.openxmlformats.org/drawingml/2006/table">
            <a:tbl>
              <a:tblPr/>
              <a:tblGrid>
                <a:gridCol w="946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1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  <a:endParaRPr lang="zh-CN" alt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zh-CN" altLang="en-US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(5’-3’)</a:t>
                      </a:r>
                      <a:endParaRPr lang="zh-CN" alt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zh-CN" altLang="en-US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(5’-3’)</a:t>
                      </a:r>
                      <a:endParaRPr lang="zh-CN" altLang="en-US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2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800" i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TaNRT2-6A.2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GGGAATGATGCACATCGTGA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ATGTCCGGTAGTTGGTGACG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i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TaNRT2-6A.6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TGCTTTCTGTCTCTGGCTGG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CTCCGCTCATGCCTGAAATG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i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TaNRT2-6B.4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ATCATTGGCACGGTGAATGG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ACAAGCAACCCCATGACGAT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0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l-GR" altLang="zh-CN" sz="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α-</a:t>
                      </a:r>
                      <a:r>
                        <a:rPr lang="en-US" altLang="zh-CN" sz="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en-US" altLang="zh-CN" sz="800" i="1" dirty="0"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ATCTCCAACTCCACCAGTGTCG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TCATCGCCCTCATCACCGTC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C00BBB87-1D48-FAFA-489F-96C167BEA17D}"/>
              </a:ext>
            </a:extLst>
          </p:cNvPr>
          <p:cNvSpPr/>
          <p:nvPr/>
        </p:nvSpPr>
        <p:spPr>
          <a:xfrm>
            <a:off x="1052865" y="2526349"/>
            <a:ext cx="44644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S2. Primers used in this study.</a:t>
            </a:r>
          </a:p>
        </p:txBody>
      </p:sp>
    </p:spTree>
    <p:extLst>
      <p:ext uri="{BB962C8B-B14F-4D97-AF65-F5344CB8AC3E}">
        <p14:creationId xmlns:p14="http://schemas.microsoft.com/office/powerpoint/2010/main" val="184279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1486ee1-14ee-48de-865e-ad18c5d7ecdc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7613</TotalTime>
  <Words>307</Words>
  <Application>Microsoft Office PowerPoint</Application>
  <PresentationFormat>A4 纸张(210x297 毫米)</PresentationFormat>
  <Paragraphs>109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芳</dc:creator>
  <cp:lastModifiedBy>王 芳</cp:lastModifiedBy>
  <cp:revision>82</cp:revision>
  <dcterms:created xsi:type="dcterms:W3CDTF">2022-10-10T14:08:37Z</dcterms:created>
  <dcterms:modified xsi:type="dcterms:W3CDTF">2023-01-18T10:25:33Z</dcterms:modified>
</cp:coreProperties>
</file>