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18" r:id="rId3"/>
    <p:sldId id="315" r:id="rId4"/>
    <p:sldId id="328" r:id="rId5"/>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2" autoAdjust="0"/>
    <p:restoredTop sz="96226" autoAdjust="0"/>
  </p:normalViewPr>
  <p:slideViewPr>
    <p:cSldViewPr snapToGrid="0" snapToObjects="1">
      <p:cViewPr varScale="1">
        <p:scale>
          <a:sx n="186" d="100"/>
          <a:sy n="186" d="100"/>
        </p:scale>
        <p:origin x="208" y="464"/>
      </p:cViewPr>
      <p:guideLst>
        <p:guide orient="horz" pos="215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85800" y="2130425"/>
            <a:ext cx="7772400" cy="1470025"/>
          </a:xfrm>
        </p:spPr>
        <p:txBody>
          <a:bodyPr/>
          <a:lstStyle/>
          <a:p>
            <a:r>
              <a:rPr lang="it-IT"/>
              <a:t>Cliquez et modifiez le titre</a:t>
            </a:r>
            <a:endParaRPr lang="fr-FR"/>
          </a:p>
        </p:txBody>
      </p:sp>
      <p:sp>
        <p:nvSpPr>
          <p:cNvPr id="3" name="Sous-titre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Cliquez pour modifier le style des sous-titres du masque</a:t>
            </a:r>
            <a:endParaRPr lang="fr-FR"/>
          </a:p>
        </p:txBody>
      </p:sp>
      <p:sp>
        <p:nvSpPr>
          <p:cNvPr id="4" name="Espace réservé de la date 3"/>
          <p:cNvSpPr>
            <a:spLocks noGrp="1"/>
          </p:cNvSpPr>
          <p:nvPr>
            <p:ph type="dt" sz="half" idx="10"/>
          </p:nvPr>
        </p:nvSpPr>
        <p:spPr/>
        <p:txBody>
          <a:bodyPr/>
          <a:lstStyle/>
          <a:p>
            <a:fld id="{DB9D6A6A-143D-B94D-B2B0-F58F0CEDB42B}"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E66000C-008E-E940-8976-BD95C15B87D7}" type="slidenum">
              <a:rPr lang="fr-FR" smtClean="0"/>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it-IT"/>
              <a:t>Cliquez et modifiez le titre</a:t>
            </a:r>
            <a:endParaRPr lang="fr-FR"/>
          </a:p>
        </p:txBody>
      </p:sp>
      <p:sp>
        <p:nvSpPr>
          <p:cNvPr id="3" name="Espace réservé du contenu 2"/>
          <p:cNvSpPr>
            <a:spLocks noGrp="1"/>
          </p:cNvSpPr>
          <p:nvPr>
            <p:ph idx="1" hasCustomPrompt="1"/>
          </p:nvPr>
        </p:nvSpPr>
        <p:spPr/>
        <p:txBody>
          <a:bodyPr/>
          <a:lstStyle/>
          <a:p>
            <a:pPr lvl="0"/>
            <a:r>
              <a:rPr lang="it-IT"/>
              <a:t>Cliquez pour modifier les styles du texte du masque</a:t>
            </a:r>
            <a:endParaRPr lang="it-IT"/>
          </a:p>
          <a:p>
            <a:pPr lvl="1"/>
            <a:r>
              <a:rPr lang="it-IT"/>
              <a:t>Deuxième niveau</a:t>
            </a:r>
            <a:endParaRPr lang="it-IT"/>
          </a:p>
          <a:p>
            <a:pPr lvl="2"/>
            <a:r>
              <a:rPr lang="it-IT"/>
              <a:t>Troisième niveau</a:t>
            </a:r>
            <a:endParaRPr lang="it-IT"/>
          </a:p>
          <a:p>
            <a:pPr lvl="3"/>
            <a:r>
              <a:rPr lang="it-IT"/>
              <a:t>Quatrième niveau</a:t>
            </a:r>
            <a:endParaRPr lang="it-IT"/>
          </a:p>
          <a:p>
            <a:pPr lvl="4"/>
            <a:r>
              <a:rPr lang="it-IT"/>
              <a:t>Cinquième niveau</a:t>
            </a:r>
            <a:endParaRPr lang="fr-FR"/>
          </a:p>
        </p:txBody>
      </p:sp>
      <p:sp>
        <p:nvSpPr>
          <p:cNvPr id="4" name="Espace réservé de la date 3"/>
          <p:cNvSpPr>
            <a:spLocks noGrp="1"/>
          </p:cNvSpPr>
          <p:nvPr>
            <p:ph type="dt" sz="half" idx="10"/>
          </p:nvPr>
        </p:nvSpPr>
        <p:spPr/>
        <p:txBody>
          <a:bodyPr/>
          <a:lstStyle/>
          <a:p>
            <a:fld id="{DB9D6A6A-143D-B94D-B2B0-F58F0CEDB42B}"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E66000C-008E-E940-8976-BD95C15B87D7}" type="slidenum">
              <a:rPr lang="fr-FR" smtClean="0"/>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722313" y="4406900"/>
            <a:ext cx="7772400" cy="1362075"/>
          </a:xfrm>
        </p:spPr>
        <p:txBody>
          <a:bodyPr anchor="t"/>
          <a:lstStyle>
            <a:lvl1pPr algn="l">
              <a:defRPr sz="4000" b="1" cap="all"/>
            </a:lvl1pPr>
          </a:lstStyle>
          <a:p>
            <a:r>
              <a:rPr lang="it-IT"/>
              <a:t>Cliquez et modifiez le titre</a:t>
            </a:r>
            <a:endParaRPr lang="fr-FR"/>
          </a:p>
        </p:txBody>
      </p:sp>
      <p:sp>
        <p:nvSpPr>
          <p:cNvPr id="3" name="Espace réservé du texte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Cliquez pour modifier les styles du texte du masque</a:t>
            </a:r>
            <a:endParaRPr lang="it-IT"/>
          </a:p>
        </p:txBody>
      </p:sp>
      <p:sp>
        <p:nvSpPr>
          <p:cNvPr id="4" name="Espace réservé de la date 3"/>
          <p:cNvSpPr>
            <a:spLocks noGrp="1"/>
          </p:cNvSpPr>
          <p:nvPr>
            <p:ph type="dt" sz="half" idx="10"/>
          </p:nvPr>
        </p:nvSpPr>
        <p:spPr/>
        <p:txBody>
          <a:bodyPr/>
          <a:lstStyle/>
          <a:p>
            <a:fld id="{DB9D6A6A-143D-B94D-B2B0-F58F0CEDB42B}"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E66000C-008E-E940-8976-BD95C15B87D7}" type="slidenum">
              <a:rPr lang="fr-FR" smtClean="0"/>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it-IT"/>
              <a:t>Cliquez et modifiez le titre</a:t>
            </a:r>
            <a:endParaRPr lang="fr-FR"/>
          </a:p>
        </p:txBody>
      </p:sp>
      <p:sp>
        <p:nvSpPr>
          <p:cNvPr id="3" name="Espace réservé du contenu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Cliquez pour modifier les styles du texte du masque</a:t>
            </a:r>
            <a:endParaRPr lang="it-IT"/>
          </a:p>
          <a:p>
            <a:pPr lvl="1"/>
            <a:r>
              <a:rPr lang="it-IT"/>
              <a:t>Deuxième niveau</a:t>
            </a:r>
            <a:endParaRPr lang="it-IT"/>
          </a:p>
          <a:p>
            <a:pPr lvl="2"/>
            <a:r>
              <a:rPr lang="it-IT"/>
              <a:t>Troisième niveau</a:t>
            </a:r>
            <a:endParaRPr lang="it-IT"/>
          </a:p>
          <a:p>
            <a:pPr lvl="3"/>
            <a:r>
              <a:rPr lang="it-IT"/>
              <a:t>Quatrième niveau</a:t>
            </a:r>
            <a:endParaRPr lang="it-IT"/>
          </a:p>
          <a:p>
            <a:pPr lvl="4"/>
            <a:r>
              <a:rPr lang="it-IT"/>
              <a:t>Cinquième niveau</a:t>
            </a:r>
            <a:endParaRPr lang="fr-FR"/>
          </a:p>
        </p:txBody>
      </p:sp>
      <p:sp>
        <p:nvSpPr>
          <p:cNvPr id="4" name="Espace réservé du contenu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Cliquez pour modifier les styles du texte du masque</a:t>
            </a:r>
            <a:endParaRPr lang="it-IT"/>
          </a:p>
          <a:p>
            <a:pPr lvl="1"/>
            <a:r>
              <a:rPr lang="it-IT"/>
              <a:t>Deuxième niveau</a:t>
            </a:r>
            <a:endParaRPr lang="it-IT"/>
          </a:p>
          <a:p>
            <a:pPr lvl="2"/>
            <a:r>
              <a:rPr lang="it-IT"/>
              <a:t>Troisième niveau</a:t>
            </a:r>
            <a:endParaRPr lang="it-IT"/>
          </a:p>
          <a:p>
            <a:pPr lvl="3"/>
            <a:r>
              <a:rPr lang="it-IT"/>
              <a:t>Quatrième niveau</a:t>
            </a:r>
            <a:endParaRPr lang="it-IT"/>
          </a:p>
          <a:p>
            <a:pPr lvl="4"/>
            <a:r>
              <a:rPr lang="it-IT"/>
              <a:t>Cinquième niveau</a:t>
            </a:r>
            <a:endParaRPr lang="fr-FR"/>
          </a:p>
        </p:txBody>
      </p:sp>
      <p:sp>
        <p:nvSpPr>
          <p:cNvPr id="5" name="Espace réservé de la date 4"/>
          <p:cNvSpPr>
            <a:spLocks noGrp="1"/>
          </p:cNvSpPr>
          <p:nvPr>
            <p:ph type="dt" sz="half" idx="10"/>
          </p:nvPr>
        </p:nvSpPr>
        <p:spPr/>
        <p:txBody>
          <a:bodyPr/>
          <a:lstStyle/>
          <a:p>
            <a:fld id="{DB9D6A6A-143D-B94D-B2B0-F58F0CEDB42B}" type="datetimeFigureOut">
              <a:rPr lang="fr-FR" smtClean="0"/>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E66000C-008E-E940-8976-BD95C15B87D7}" type="slidenum">
              <a:rPr lang="fr-FR" smtClean="0"/>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a:lvl1pPr>
          </a:lstStyle>
          <a:p>
            <a:r>
              <a:rPr lang="it-IT"/>
              <a:t>Cliquez et modifiez le titre</a:t>
            </a:r>
            <a:endParaRPr lang="fr-FR"/>
          </a:p>
        </p:txBody>
      </p:sp>
      <p:sp>
        <p:nvSpPr>
          <p:cNvPr id="3" name="Espace réservé du texte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Cliquez pour modifier les styles du texte du masque</a:t>
            </a:r>
            <a:endParaRPr lang="it-IT"/>
          </a:p>
        </p:txBody>
      </p:sp>
      <p:sp>
        <p:nvSpPr>
          <p:cNvPr id="4" name="Espace réservé du contenu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Cliquez pour modifier les styles du texte du masque</a:t>
            </a:r>
            <a:endParaRPr lang="it-IT"/>
          </a:p>
          <a:p>
            <a:pPr lvl="1"/>
            <a:r>
              <a:rPr lang="it-IT"/>
              <a:t>Deuxième niveau</a:t>
            </a:r>
            <a:endParaRPr lang="it-IT"/>
          </a:p>
          <a:p>
            <a:pPr lvl="2"/>
            <a:r>
              <a:rPr lang="it-IT"/>
              <a:t>Troisième niveau</a:t>
            </a:r>
            <a:endParaRPr lang="it-IT"/>
          </a:p>
          <a:p>
            <a:pPr lvl="3"/>
            <a:r>
              <a:rPr lang="it-IT"/>
              <a:t>Quatrième niveau</a:t>
            </a:r>
            <a:endParaRPr lang="it-IT"/>
          </a:p>
          <a:p>
            <a:pPr lvl="4"/>
            <a:r>
              <a:rPr lang="it-IT"/>
              <a:t>Cinquième niveau</a:t>
            </a:r>
            <a:endParaRPr lang="fr-FR"/>
          </a:p>
        </p:txBody>
      </p:sp>
      <p:sp>
        <p:nvSpPr>
          <p:cNvPr id="5" name="Espace réservé du texte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Cliquez pour modifier les styles du texte du masque</a:t>
            </a:r>
            <a:endParaRPr lang="it-IT"/>
          </a:p>
        </p:txBody>
      </p:sp>
      <p:sp>
        <p:nvSpPr>
          <p:cNvPr id="6" name="Espace réservé du contenu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Cliquez pour modifier les styles du texte du masque</a:t>
            </a:r>
            <a:endParaRPr lang="it-IT"/>
          </a:p>
          <a:p>
            <a:pPr lvl="1"/>
            <a:r>
              <a:rPr lang="it-IT"/>
              <a:t>Deuxième niveau</a:t>
            </a:r>
            <a:endParaRPr lang="it-IT"/>
          </a:p>
          <a:p>
            <a:pPr lvl="2"/>
            <a:r>
              <a:rPr lang="it-IT"/>
              <a:t>Troisième niveau</a:t>
            </a:r>
            <a:endParaRPr lang="it-IT"/>
          </a:p>
          <a:p>
            <a:pPr lvl="3"/>
            <a:r>
              <a:rPr lang="it-IT"/>
              <a:t>Quatrième niveau</a:t>
            </a:r>
            <a:endParaRPr lang="it-IT"/>
          </a:p>
          <a:p>
            <a:pPr lvl="4"/>
            <a:r>
              <a:rPr lang="it-IT"/>
              <a:t>Cinquième niveau</a:t>
            </a:r>
            <a:endParaRPr lang="fr-FR"/>
          </a:p>
        </p:txBody>
      </p:sp>
      <p:sp>
        <p:nvSpPr>
          <p:cNvPr id="7" name="Espace réservé de la date 6"/>
          <p:cNvSpPr>
            <a:spLocks noGrp="1"/>
          </p:cNvSpPr>
          <p:nvPr>
            <p:ph type="dt" sz="half" idx="10"/>
          </p:nvPr>
        </p:nvSpPr>
        <p:spPr/>
        <p:txBody>
          <a:bodyPr/>
          <a:lstStyle/>
          <a:p>
            <a:fld id="{DB9D6A6A-143D-B94D-B2B0-F58F0CEDB42B}" type="datetimeFigureOut">
              <a:rPr lang="fr-FR" smtClean="0"/>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E66000C-008E-E940-8976-BD95C15B87D7}" type="slidenum">
              <a:rPr lang="fr-FR" smtClean="0"/>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it-IT"/>
              <a:t>Cliquez et modifiez le titre</a:t>
            </a:r>
            <a:endParaRPr lang="fr-FR"/>
          </a:p>
        </p:txBody>
      </p:sp>
      <p:sp>
        <p:nvSpPr>
          <p:cNvPr id="3" name="Espace réservé de la date 2"/>
          <p:cNvSpPr>
            <a:spLocks noGrp="1"/>
          </p:cNvSpPr>
          <p:nvPr>
            <p:ph type="dt" sz="half" idx="10"/>
          </p:nvPr>
        </p:nvSpPr>
        <p:spPr/>
        <p:txBody>
          <a:bodyPr/>
          <a:lstStyle/>
          <a:p>
            <a:fld id="{DB9D6A6A-143D-B94D-B2B0-F58F0CEDB42B}" type="datetimeFigureOut">
              <a:rPr lang="fr-FR" smtClean="0"/>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E66000C-008E-E940-8976-BD95C15B87D7}" type="slidenum">
              <a:rPr lang="fr-FR" smtClean="0"/>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B9D6A6A-143D-B94D-B2B0-F58F0CEDB42B}" type="datetimeFigureOut">
              <a:rPr lang="fr-FR" smtClean="0"/>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E66000C-008E-E940-8976-BD95C15B87D7}" type="slidenum">
              <a:rPr lang="fr-FR" smtClean="0"/>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57200" y="273050"/>
            <a:ext cx="3008313" cy="1162050"/>
          </a:xfrm>
        </p:spPr>
        <p:txBody>
          <a:bodyPr anchor="b"/>
          <a:lstStyle>
            <a:lvl1pPr algn="l">
              <a:defRPr sz="2000" b="1"/>
            </a:lvl1pPr>
          </a:lstStyle>
          <a:p>
            <a:r>
              <a:rPr lang="it-IT"/>
              <a:t>Cliquez et modifiez le titre</a:t>
            </a:r>
            <a:endParaRPr lang="fr-FR"/>
          </a:p>
        </p:txBody>
      </p:sp>
      <p:sp>
        <p:nvSpPr>
          <p:cNvPr id="3" name="Espace réservé du contenu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Cliquez pour modifier les styles du texte du masque</a:t>
            </a:r>
            <a:endParaRPr lang="it-IT"/>
          </a:p>
          <a:p>
            <a:pPr lvl="1"/>
            <a:r>
              <a:rPr lang="it-IT"/>
              <a:t>Deuxième niveau</a:t>
            </a:r>
            <a:endParaRPr lang="it-IT"/>
          </a:p>
          <a:p>
            <a:pPr lvl="2"/>
            <a:r>
              <a:rPr lang="it-IT"/>
              <a:t>Troisième niveau</a:t>
            </a:r>
            <a:endParaRPr lang="it-IT"/>
          </a:p>
          <a:p>
            <a:pPr lvl="3"/>
            <a:r>
              <a:rPr lang="it-IT"/>
              <a:t>Quatrième niveau</a:t>
            </a:r>
            <a:endParaRPr lang="it-IT"/>
          </a:p>
          <a:p>
            <a:pPr lvl="4"/>
            <a:r>
              <a:rPr lang="it-IT"/>
              <a:t>Cinquième niveau</a:t>
            </a:r>
            <a:endParaRPr lang="fr-FR"/>
          </a:p>
        </p:txBody>
      </p:sp>
      <p:sp>
        <p:nvSpPr>
          <p:cNvPr id="4" name="Espace réservé du texte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Cliquez pour modifier les styles du texte du masque</a:t>
            </a:r>
            <a:endParaRPr lang="it-IT"/>
          </a:p>
        </p:txBody>
      </p:sp>
      <p:sp>
        <p:nvSpPr>
          <p:cNvPr id="5" name="Espace réservé de la date 4"/>
          <p:cNvSpPr>
            <a:spLocks noGrp="1"/>
          </p:cNvSpPr>
          <p:nvPr>
            <p:ph type="dt" sz="half" idx="10"/>
          </p:nvPr>
        </p:nvSpPr>
        <p:spPr/>
        <p:txBody>
          <a:bodyPr/>
          <a:lstStyle/>
          <a:p>
            <a:fld id="{DB9D6A6A-143D-B94D-B2B0-F58F0CEDB42B}" type="datetimeFigureOut">
              <a:rPr lang="fr-FR" smtClean="0"/>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E66000C-008E-E940-8976-BD95C15B87D7}" type="slidenum">
              <a:rPr lang="fr-FR" smtClean="0"/>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792288" y="4800600"/>
            <a:ext cx="5486400" cy="566738"/>
          </a:xfrm>
        </p:spPr>
        <p:txBody>
          <a:bodyPr anchor="b"/>
          <a:lstStyle>
            <a:lvl1pPr algn="l">
              <a:defRPr sz="2000" b="1"/>
            </a:lvl1pPr>
          </a:lstStyle>
          <a:p>
            <a:r>
              <a:rPr lang="it-IT"/>
              <a:t>Cliquez et modifiez le titre</a:t>
            </a:r>
            <a:endParaRPr lang="fr-FR"/>
          </a:p>
        </p:txBody>
      </p:sp>
      <p:sp>
        <p:nvSpPr>
          <p:cNvPr id="3" name="Espace réservé pour une image  2"/>
          <p:cNvSpPr>
            <a:spLocks noGrp="1"/>
          </p:cNvSpPr>
          <p:nvPr>
            <p:ph type="pic" idx="1" hasCustomPrompt="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Faire glisser l'image vers l'espace réservé ou cliquer sur l'icône pour l'ajouter</a:t>
            </a:r>
            <a:endParaRPr lang="fr-FR"/>
          </a:p>
        </p:txBody>
      </p:sp>
      <p:sp>
        <p:nvSpPr>
          <p:cNvPr id="4" name="Espace réservé du texte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Cliquez pour modifier les styles du texte du masque</a:t>
            </a:r>
            <a:endParaRPr lang="it-IT"/>
          </a:p>
        </p:txBody>
      </p:sp>
      <p:sp>
        <p:nvSpPr>
          <p:cNvPr id="5" name="Espace réservé de la date 4"/>
          <p:cNvSpPr>
            <a:spLocks noGrp="1"/>
          </p:cNvSpPr>
          <p:nvPr>
            <p:ph type="dt" sz="half" idx="10"/>
          </p:nvPr>
        </p:nvSpPr>
        <p:spPr/>
        <p:txBody>
          <a:bodyPr/>
          <a:lstStyle/>
          <a:p>
            <a:fld id="{DB9D6A6A-143D-B94D-B2B0-F58F0CEDB42B}" type="datetimeFigureOut">
              <a:rPr lang="fr-FR" smtClean="0"/>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E66000C-008E-E940-8976-BD95C15B87D7}" type="slidenum">
              <a:rPr lang="fr-FR" smtClean="0"/>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it-IT"/>
              <a:t>Cliquez et modifiez le titre</a:t>
            </a:r>
            <a:endParaRPr lang="fr-FR"/>
          </a:p>
        </p:txBody>
      </p:sp>
      <p:sp>
        <p:nvSpPr>
          <p:cNvPr id="3" name="Espace réservé du texte vertical 2"/>
          <p:cNvSpPr>
            <a:spLocks noGrp="1"/>
          </p:cNvSpPr>
          <p:nvPr>
            <p:ph type="body" orient="vert" idx="1" hasCustomPrompt="1"/>
          </p:nvPr>
        </p:nvSpPr>
        <p:spPr/>
        <p:txBody>
          <a:bodyPr vert="eaVert"/>
          <a:lstStyle/>
          <a:p>
            <a:pPr lvl="0"/>
            <a:r>
              <a:rPr lang="it-IT"/>
              <a:t>Cliquez pour modifier les styles du texte du masque</a:t>
            </a:r>
            <a:endParaRPr lang="it-IT"/>
          </a:p>
          <a:p>
            <a:pPr lvl="1"/>
            <a:r>
              <a:rPr lang="it-IT"/>
              <a:t>Deuxième niveau</a:t>
            </a:r>
            <a:endParaRPr lang="it-IT"/>
          </a:p>
          <a:p>
            <a:pPr lvl="2"/>
            <a:r>
              <a:rPr lang="it-IT"/>
              <a:t>Troisième niveau</a:t>
            </a:r>
            <a:endParaRPr lang="it-IT"/>
          </a:p>
          <a:p>
            <a:pPr lvl="3"/>
            <a:r>
              <a:rPr lang="it-IT"/>
              <a:t>Quatrième niveau</a:t>
            </a:r>
            <a:endParaRPr lang="it-IT"/>
          </a:p>
          <a:p>
            <a:pPr lvl="4"/>
            <a:r>
              <a:rPr lang="it-IT"/>
              <a:t>Cinquième niveau</a:t>
            </a:r>
            <a:endParaRPr lang="fr-FR"/>
          </a:p>
        </p:txBody>
      </p:sp>
      <p:sp>
        <p:nvSpPr>
          <p:cNvPr id="4" name="Espace réservé de la date 3"/>
          <p:cNvSpPr>
            <a:spLocks noGrp="1"/>
          </p:cNvSpPr>
          <p:nvPr>
            <p:ph type="dt" sz="half" idx="10"/>
          </p:nvPr>
        </p:nvSpPr>
        <p:spPr/>
        <p:txBody>
          <a:bodyPr/>
          <a:lstStyle/>
          <a:p>
            <a:fld id="{DB9D6A6A-143D-B94D-B2B0-F58F0CEDB42B}"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E66000C-008E-E940-8976-BD95C15B87D7}" type="slidenum">
              <a:rPr lang="fr-FR" smtClean="0"/>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hasCustomPrompt="1"/>
          </p:nvPr>
        </p:nvSpPr>
        <p:spPr>
          <a:xfrm>
            <a:off x="6629400" y="274638"/>
            <a:ext cx="2057400" cy="5851525"/>
          </a:xfrm>
        </p:spPr>
        <p:txBody>
          <a:bodyPr vert="eaVert"/>
          <a:lstStyle/>
          <a:p>
            <a:r>
              <a:rPr lang="it-IT"/>
              <a:t>Cliquez et modifiez le titre</a:t>
            </a:r>
            <a:endParaRPr lang="fr-FR"/>
          </a:p>
        </p:txBody>
      </p:sp>
      <p:sp>
        <p:nvSpPr>
          <p:cNvPr id="3" name="Espace réservé du texte vertical 2"/>
          <p:cNvSpPr>
            <a:spLocks noGrp="1"/>
          </p:cNvSpPr>
          <p:nvPr>
            <p:ph type="body" orient="vert" idx="1" hasCustomPrompt="1"/>
          </p:nvPr>
        </p:nvSpPr>
        <p:spPr>
          <a:xfrm>
            <a:off x="457200" y="274638"/>
            <a:ext cx="6019800" cy="5851525"/>
          </a:xfrm>
        </p:spPr>
        <p:txBody>
          <a:bodyPr vert="eaVert"/>
          <a:lstStyle/>
          <a:p>
            <a:pPr lvl="0"/>
            <a:r>
              <a:rPr lang="it-IT"/>
              <a:t>Cliquez pour modifier les styles du texte du masque</a:t>
            </a:r>
            <a:endParaRPr lang="it-IT"/>
          </a:p>
          <a:p>
            <a:pPr lvl="1"/>
            <a:r>
              <a:rPr lang="it-IT"/>
              <a:t>Deuxième niveau</a:t>
            </a:r>
            <a:endParaRPr lang="it-IT"/>
          </a:p>
          <a:p>
            <a:pPr lvl="2"/>
            <a:r>
              <a:rPr lang="it-IT"/>
              <a:t>Troisième niveau</a:t>
            </a:r>
            <a:endParaRPr lang="it-IT"/>
          </a:p>
          <a:p>
            <a:pPr lvl="3"/>
            <a:r>
              <a:rPr lang="it-IT"/>
              <a:t>Quatrième niveau</a:t>
            </a:r>
            <a:endParaRPr lang="it-IT"/>
          </a:p>
          <a:p>
            <a:pPr lvl="4"/>
            <a:r>
              <a:rPr lang="it-IT"/>
              <a:t>Cinquième niveau</a:t>
            </a:r>
            <a:endParaRPr lang="fr-FR"/>
          </a:p>
        </p:txBody>
      </p:sp>
      <p:sp>
        <p:nvSpPr>
          <p:cNvPr id="4" name="Espace réservé de la date 3"/>
          <p:cNvSpPr>
            <a:spLocks noGrp="1"/>
          </p:cNvSpPr>
          <p:nvPr>
            <p:ph type="dt" sz="half" idx="10"/>
          </p:nvPr>
        </p:nvSpPr>
        <p:spPr/>
        <p:txBody>
          <a:bodyPr/>
          <a:lstStyle/>
          <a:p>
            <a:fld id="{DB9D6A6A-143D-B94D-B2B0-F58F0CEDB42B}"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E66000C-008E-E940-8976-BD95C15B87D7}" type="slidenum">
              <a:rPr lang="fr-FR" smtClean="0"/>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Cliquez pour modifier les styles du texte du masque</a:t>
            </a:r>
            <a:endParaRPr lang="it-IT"/>
          </a:p>
          <a:p>
            <a:pPr lvl="1"/>
            <a:r>
              <a:rPr lang="it-IT"/>
              <a:t>Deuxième niveau</a:t>
            </a:r>
            <a:endParaRPr lang="it-IT"/>
          </a:p>
          <a:p>
            <a:pPr lvl="2"/>
            <a:r>
              <a:rPr lang="it-IT"/>
              <a:t>Troisième niveau</a:t>
            </a:r>
            <a:endParaRPr lang="it-IT"/>
          </a:p>
          <a:p>
            <a:pPr lvl="3"/>
            <a:r>
              <a:rPr lang="it-IT"/>
              <a:t>Quatrième niveau</a:t>
            </a:r>
            <a:endParaRPr lang="it-IT"/>
          </a:p>
          <a:p>
            <a:pPr lvl="4"/>
            <a:r>
              <a:rPr lang="it-IT"/>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9D6A6A-143D-B94D-B2B0-F58F0CEDB42B}" type="datetimeFigureOut">
              <a:rPr lang="fr-FR" smtClean="0"/>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66000C-008E-E940-8976-BD95C15B87D7}" type="slidenum">
              <a:rPr lang="fr-FR" smtClean="0"/>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emf"/><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emf"/><Relationship Id="rId10"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r 3"/>
          <p:cNvGrpSpPr/>
          <p:nvPr/>
        </p:nvGrpSpPr>
        <p:grpSpPr>
          <a:xfrm>
            <a:off x="403735" y="1255966"/>
            <a:ext cx="8575912" cy="4237310"/>
            <a:chOff x="11763" y="1025520"/>
            <a:chExt cx="8393444" cy="4951679"/>
          </a:xfrm>
        </p:grpSpPr>
        <p:sp>
          <p:nvSpPr>
            <p:cNvPr id="9" name="Rectangle 8"/>
            <p:cNvSpPr/>
            <p:nvPr/>
          </p:nvSpPr>
          <p:spPr>
            <a:xfrm>
              <a:off x="11763" y="1025520"/>
              <a:ext cx="8393444" cy="495167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fr-FR" dirty="0">
                <a:solidFill>
                  <a:srgbClr val="000000"/>
                </a:solidFill>
                <a:latin typeface="Georgia" panose="02040502050405020303"/>
                <a:cs typeface="Georgia" panose="02040502050405020303"/>
              </a:endParaRPr>
            </a:p>
          </p:txBody>
        </p:sp>
        <p:sp>
          <p:nvSpPr>
            <p:cNvPr id="5" name="ZoneTexte 4"/>
            <p:cNvSpPr txBox="1"/>
            <p:nvPr/>
          </p:nvSpPr>
          <p:spPr>
            <a:xfrm>
              <a:off x="201552" y="1206973"/>
              <a:ext cx="7913674" cy="3846812"/>
            </a:xfrm>
            <a:prstGeom prst="rect">
              <a:avLst/>
            </a:prstGeom>
            <a:noFill/>
          </p:spPr>
          <p:txBody>
            <a:bodyPr wrap="square" rtlCol="0">
              <a:spAutoFit/>
            </a:bodyPr>
            <a:lstStyle/>
            <a:p>
              <a:r>
                <a:rPr lang="fr-FR" sz="2800" dirty="0">
                  <a:latin typeface="Georgia" panose="02040502050405020303"/>
                  <a:cs typeface="Georgia" panose="02040502050405020303"/>
                </a:rPr>
                <a:t>Key points</a:t>
              </a:r>
              <a:endParaRPr lang="fr-FR" sz="2800" dirty="0">
                <a:latin typeface="Georgia" panose="02040502050405020303"/>
                <a:cs typeface="Georgia" panose="02040502050405020303"/>
              </a:endParaRPr>
            </a:p>
            <a:p>
              <a:endParaRPr lang="fr-FR" dirty="0">
                <a:latin typeface="Georgia" panose="02040502050405020303"/>
                <a:cs typeface="Georgia" panose="02040502050405020303"/>
              </a:endParaRPr>
            </a:p>
            <a:p>
              <a:endParaRPr lang="en-US" dirty="0">
                <a:latin typeface="Georgia" panose="02040502050405020303"/>
                <a:cs typeface="Georgia" panose="02040502050405020303"/>
              </a:endParaRPr>
            </a:p>
            <a:p>
              <a:pPr marL="342900" indent="-342900" algn="just">
                <a:lnSpc>
                  <a:spcPct val="100000"/>
                </a:lnSpc>
                <a:buFont typeface="+mj-lt"/>
                <a:buAutoNum type="arabicPeriod"/>
              </a:pPr>
              <a:r>
                <a:rPr lang="en-US" altLang="fr-FR" dirty="0">
                  <a:latin typeface="Georgia" panose="02040502050405020303"/>
                  <a:cs typeface="Georgia" panose="02040502050405020303"/>
                </a:rPr>
                <a:t>The </a:t>
              </a:r>
              <a:r>
                <a:rPr lang="en-US" dirty="0">
                  <a:latin typeface="Georgia" panose="02040502050405020303"/>
                  <a:cs typeface="Georgia" panose="02040502050405020303"/>
                </a:rPr>
                <a:t>meta-analysis suggested that motor performance is impaired in</a:t>
              </a:r>
              <a:endParaRPr lang="en-US" dirty="0">
                <a:latin typeface="Georgia" panose="02040502050405020303"/>
                <a:cs typeface="Georgia" panose="02040502050405020303"/>
              </a:endParaRPr>
            </a:p>
            <a:p>
              <a:pPr indent="0" algn="just">
                <a:lnSpc>
                  <a:spcPct val="100000"/>
                </a:lnSpc>
                <a:buFont typeface="+mj-lt"/>
                <a:buNone/>
              </a:pPr>
              <a:r>
                <a:rPr lang="en-US" dirty="0">
                  <a:latin typeface="Georgia" panose="02040502050405020303"/>
                  <a:cs typeface="Georgia" panose="02040502050405020303"/>
                </a:rPr>
                <a:t>elderly people with LBP.</a:t>
              </a:r>
              <a:endParaRPr lang="en-US" dirty="0">
                <a:latin typeface="Georgia" panose="02040502050405020303"/>
                <a:cs typeface="Georgia" panose="02040502050405020303"/>
              </a:endParaRPr>
            </a:p>
            <a:p>
              <a:pPr indent="0" algn="just">
                <a:lnSpc>
                  <a:spcPct val="100000"/>
                </a:lnSpc>
                <a:buFont typeface="+mj-lt"/>
                <a:buNone/>
              </a:pPr>
              <a:endParaRPr lang="en-US" dirty="0">
                <a:latin typeface="Georgia" panose="02040502050405020303"/>
                <a:cs typeface="Georgia" panose="02040502050405020303"/>
              </a:endParaRPr>
            </a:p>
            <a:p>
              <a:pPr indent="0" algn="just">
                <a:lnSpc>
                  <a:spcPct val="100000"/>
                </a:lnSpc>
                <a:buFont typeface="+mj-lt"/>
                <a:buNone/>
              </a:pPr>
              <a:r>
                <a:rPr lang="en-US" altLang="fr-FR" dirty="0">
                  <a:latin typeface="Georgia" panose="02040502050405020303"/>
                  <a:cs typeface="Georgia" panose="02040502050405020303"/>
                </a:rPr>
                <a:t>2.  Physical therapy may be an effective way to improve the </a:t>
              </a:r>
              <a:r>
                <a:rPr lang="en-US" dirty="0">
                  <a:latin typeface="Georgia" panose="02040502050405020303"/>
                  <a:cs typeface="Georgia" panose="02040502050405020303"/>
                  <a:sym typeface="+mn-ea"/>
                </a:rPr>
                <a:t>motor performance</a:t>
              </a:r>
              <a:r>
                <a:rPr lang="en-US" altLang="fr-FR" dirty="0">
                  <a:latin typeface="Georgia" panose="02040502050405020303"/>
                  <a:cs typeface="Georgia" panose="02040502050405020303"/>
                </a:rPr>
                <a:t> .</a:t>
              </a:r>
              <a:endParaRPr lang="en-US" altLang="fr-FR" dirty="0">
                <a:latin typeface="Georgia" panose="02040502050405020303"/>
                <a:cs typeface="Georgia" panose="02040502050405020303"/>
              </a:endParaRPr>
            </a:p>
            <a:p>
              <a:pPr indent="0" algn="just">
                <a:lnSpc>
                  <a:spcPct val="100000"/>
                </a:lnSpc>
                <a:buFont typeface="+mj-lt"/>
                <a:buNone/>
              </a:pPr>
              <a:endParaRPr lang="en-US" altLang="fr-FR" dirty="0">
                <a:latin typeface="Georgia" panose="02040502050405020303"/>
                <a:cs typeface="Georgia" panose="02040502050405020303"/>
              </a:endParaRPr>
            </a:p>
            <a:p>
              <a:pPr indent="0" algn="just" fontAlgn="auto" latinLnBrk="1">
                <a:lnSpc>
                  <a:spcPct val="100000"/>
                </a:lnSpc>
                <a:buFont typeface="+mj-lt"/>
                <a:buNone/>
              </a:pPr>
              <a:r>
                <a:rPr lang="en-US" dirty="0">
                  <a:latin typeface="Georgia" panose="02040502050405020303"/>
                  <a:cs typeface="Georgia" panose="02040502050405020303"/>
                </a:rPr>
                <a:t>3.   We should pay more attention to the balance control of elderly patients            with low back pain </a:t>
              </a:r>
              <a:endParaRPr lang="en-US" dirty="0">
                <a:latin typeface="Georgia" panose="02040502050405020303"/>
                <a:cs typeface="Georgia" panose="02040502050405020303"/>
              </a:endParaRPr>
            </a:p>
          </p:txBody>
        </p:sp>
      </p:grpSp>
      <p:pic>
        <p:nvPicPr>
          <p:cNvPr id="2" name="Image 1"/>
          <p:cNvPicPr>
            <a:picLocks noChangeAspect="1"/>
          </p:cNvPicPr>
          <p:nvPr/>
        </p:nvPicPr>
        <p:blipFill>
          <a:blip r:embed="rId1"/>
          <a:stretch>
            <a:fillRect/>
          </a:stretch>
        </p:blipFill>
        <p:spPr>
          <a:xfrm>
            <a:off x="7739529" y="5841999"/>
            <a:ext cx="1240118" cy="342970"/>
          </a:xfrm>
          <a:prstGeom prst="rect">
            <a:avLst/>
          </a:prstGeom>
        </p:spPr>
      </p:pic>
      <p:sp>
        <p:nvSpPr>
          <p:cNvPr id="6" name="Textfeld 5"/>
          <p:cNvSpPr txBox="1"/>
          <p:nvPr/>
        </p:nvSpPr>
        <p:spPr>
          <a:xfrm>
            <a:off x="687519" y="6414550"/>
            <a:ext cx="184731" cy="369332"/>
          </a:xfrm>
          <a:prstGeom prst="rect">
            <a:avLst/>
          </a:prstGeom>
          <a:noFill/>
        </p:spPr>
        <p:txBody>
          <a:bodyPr wrap="none" rtlCol="0">
            <a:spAutoFit/>
          </a:bodyPr>
          <a:lstStyle/>
          <a:p>
            <a:endParaRPr lang="de-DE" dirty="0"/>
          </a:p>
        </p:txBody>
      </p:sp>
      <p:sp>
        <p:nvSpPr>
          <p:cNvPr id="8" name="文本框 7"/>
          <p:cNvSpPr txBox="1"/>
          <p:nvPr/>
        </p:nvSpPr>
        <p:spPr>
          <a:xfrm>
            <a:off x="403225" y="5842000"/>
            <a:ext cx="7336155" cy="521970"/>
          </a:xfrm>
          <a:prstGeom prst="rect">
            <a:avLst/>
          </a:prstGeom>
          <a:noFill/>
        </p:spPr>
        <p:txBody>
          <a:bodyPr wrap="square" rtlCol="0" anchor="t">
            <a:spAutoFit/>
          </a:bodyPr>
          <a:p>
            <a:pPr fontAlgn="auto" latinLnBrk="1"/>
            <a:r>
              <a:rPr lang="fr-FR" sz="1400" dirty="0">
                <a:latin typeface="Georgia" panose="02040502050405020303" pitchFamily="18" charset="0"/>
                <a:sym typeface="+mn-ea"/>
              </a:rPr>
              <a:t>Le Ge, Chuhuai Wang,	 Haohan Zhou, Qiuhua Yu , Xin Li(20</a:t>
            </a:r>
            <a:r>
              <a:rPr lang="en-US" altLang="fr-FR" sz="1400" dirty="0">
                <a:latin typeface="Georgia" panose="02040502050405020303" pitchFamily="18" charset="0"/>
                <a:sym typeface="+mn-ea"/>
              </a:rPr>
              <a:t>20</a:t>
            </a:r>
            <a:r>
              <a:rPr lang="fr-FR" sz="1400" dirty="0">
                <a:latin typeface="Georgia" panose="02040502050405020303" pitchFamily="18" charset="0"/>
                <a:sym typeface="+mn-ea"/>
              </a:rPr>
              <a:t>)</a:t>
            </a:r>
            <a:r>
              <a:rPr lang="de-CH" sz="1400" dirty="0">
                <a:latin typeface="Georgia" panose="02040502050405020303" pitchFamily="18" charset="0"/>
                <a:sym typeface="+mn-ea"/>
              </a:rPr>
              <a:t> </a:t>
            </a:r>
            <a:r>
              <a:rPr lang="en-US" sz="1400" dirty="0">
                <a:latin typeface="Georgia" panose="02040502050405020303" pitchFamily="18" charset="0"/>
                <a:sym typeface="+mn-ea"/>
              </a:rPr>
              <a:t>. The Effects of Low Back Pain on Motor Performance in Older People</a:t>
            </a:r>
            <a:r>
              <a:rPr lang="en-US" sz="1400" dirty="0" err="1">
                <a:latin typeface="Georgia" panose="02040502050405020303" pitchFamily="18" charset="0"/>
                <a:sym typeface="+mn-ea"/>
              </a:rPr>
              <a:t>: A Systematic Review and Meta-analysis.</a:t>
            </a:r>
            <a:endParaRPr lang="zh-CN" altLang="en-US" sz="1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1"/>
          <a:stretch>
            <a:fillRect/>
          </a:stretch>
        </p:blipFill>
        <p:spPr>
          <a:xfrm>
            <a:off x="7739529" y="5841999"/>
            <a:ext cx="1240118" cy="342970"/>
          </a:xfrm>
          <a:prstGeom prst="rect">
            <a:avLst/>
          </a:prstGeom>
        </p:spPr>
      </p:pic>
      <p:grpSp>
        <p:nvGrpSpPr>
          <p:cNvPr id="34" name="Grouper 3"/>
          <p:cNvGrpSpPr/>
          <p:nvPr/>
        </p:nvGrpSpPr>
        <p:grpSpPr>
          <a:xfrm>
            <a:off x="375795" y="1282466"/>
            <a:ext cx="8575912" cy="4257327"/>
            <a:chOff x="11763" y="1025519"/>
            <a:chExt cx="8393444" cy="5110548"/>
          </a:xfrm>
        </p:grpSpPr>
        <p:sp>
          <p:nvSpPr>
            <p:cNvPr id="35" name="Rectangle 8"/>
            <p:cNvSpPr/>
            <p:nvPr/>
          </p:nvSpPr>
          <p:spPr>
            <a:xfrm>
              <a:off x="11763" y="1025519"/>
              <a:ext cx="8393444" cy="511054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fr-FR" dirty="0">
                <a:solidFill>
                  <a:srgbClr val="000000"/>
                </a:solidFill>
                <a:latin typeface="Georgia" panose="02040502050405020303"/>
                <a:cs typeface="Georgia" panose="02040502050405020303"/>
              </a:endParaRPr>
            </a:p>
          </p:txBody>
        </p:sp>
        <p:sp>
          <p:nvSpPr>
            <p:cNvPr id="36" name="ZoneTexte 4"/>
            <p:cNvSpPr txBox="1"/>
            <p:nvPr/>
          </p:nvSpPr>
          <p:spPr>
            <a:xfrm>
              <a:off x="201552" y="1206973"/>
              <a:ext cx="7156823" cy="1439150"/>
            </a:xfrm>
            <a:prstGeom prst="rect">
              <a:avLst/>
            </a:prstGeom>
            <a:noFill/>
          </p:spPr>
          <p:txBody>
            <a:bodyPr wrap="square" rtlCol="0">
              <a:spAutoFit/>
            </a:bodyPr>
            <a:lstStyle/>
            <a:p>
              <a:endParaRPr lang="fr-FR" dirty="0">
                <a:latin typeface="Georgia" panose="02040502050405020303"/>
                <a:cs typeface="Georgia" panose="02040502050405020303"/>
              </a:endParaRPr>
            </a:p>
            <a:p>
              <a:endParaRPr lang="fr-FR" dirty="0">
                <a:latin typeface="Georgia" panose="02040502050405020303"/>
                <a:cs typeface="Georgia" panose="02040502050405020303"/>
              </a:endParaRPr>
            </a:p>
            <a:p>
              <a:endParaRPr lang="fr-FR" dirty="0">
                <a:latin typeface="Georgia" panose="02040502050405020303"/>
                <a:cs typeface="Georgia" panose="02040502050405020303"/>
              </a:endParaRPr>
            </a:p>
            <a:p>
              <a:endParaRPr lang="fr-FR" dirty="0"/>
            </a:p>
          </p:txBody>
        </p:sp>
      </p:grpSp>
      <p:sp>
        <p:nvSpPr>
          <p:cNvPr id="7" name="Textfeld 6"/>
          <p:cNvSpPr txBox="1"/>
          <p:nvPr/>
        </p:nvSpPr>
        <p:spPr>
          <a:xfrm>
            <a:off x="403735" y="5841999"/>
            <a:ext cx="7242810" cy="521970"/>
          </a:xfrm>
          <a:prstGeom prst="rect">
            <a:avLst/>
          </a:prstGeom>
          <a:noFill/>
        </p:spPr>
        <p:txBody>
          <a:bodyPr wrap="none" rtlCol="0">
            <a:spAutoFit/>
          </a:bodyPr>
          <a:lstStyle/>
          <a:p>
            <a:r>
              <a:rPr lang="fr-FR" sz="1400" dirty="0">
                <a:latin typeface="Georgia" panose="02040502050405020303" pitchFamily="18" charset="0"/>
                <a:sym typeface="+mn-ea"/>
              </a:rPr>
              <a:t>Le Ge, Chuhuai Wang,	 Haohan Zhou, Qiuhua Yu , Xin Li(20</a:t>
            </a:r>
            <a:r>
              <a:rPr lang="en-US" altLang="fr-FR" sz="1400" dirty="0">
                <a:latin typeface="Georgia" panose="02040502050405020303" pitchFamily="18" charset="0"/>
                <a:sym typeface="+mn-ea"/>
              </a:rPr>
              <a:t>20</a:t>
            </a:r>
            <a:r>
              <a:rPr lang="fr-FR" sz="1400" dirty="0">
                <a:latin typeface="Georgia" panose="02040502050405020303" pitchFamily="18" charset="0"/>
                <a:sym typeface="+mn-ea"/>
              </a:rPr>
              <a:t>)</a:t>
            </a:r>
            <a:r>
              <a:rPr lang="de-CH" sz="1400" dirty="0">
                <a:latin typeface="Georgia" panose="02040502050405020303" pitchFamily="18" charset="0"/>
                <a:sym typeface="+mn-ea"/>
              </a:rPr>
              <a:t> </a:t>
            </a:r>
            <a:r>
              <a:rPr lang="en-US" sz="1400" dirty="0">
                <a:latin typeface="Georgia" panose="02040502050405020303" pitchFamily="18" charset="0"/>
                <a:sym typeface="+mn-ea"/>
              </a:rPr>
              <a:t>. The Effects of Low Back</a:t>
            </a:r>
            <a:endParaRPr lang="en-US" sz="1400" dirty="0">
              <a:latin typeface="Georgia" panose="02040502050405020303" pitchFamily="18" charset="0"/>
              <a:sym typeface="+mn-ea"/>
            </a:endParaRPr>
          </a:p>
          <a:p>
            <a:r>
              <a:rPr lang="en-US" sz="1400" dirty="0">
                <a:latin typeface="Georgia" panose="02040502050405020303" pitchFamily="18" charset="0"/>
                <a:sym typeface="+mn-ea"/>
              </a:rPr>
              <a:t>Pain on Motor Performence in Older People</a:t>
            </a:r>
            <a:r>
              <a:rPr lang="en-US" sz="1400" dirty="0" err="1">
                <a:latin typeface="Georgia" panose="02040502050405020303" pitchFamily="18" charset="0"/>
                <a:sym typeface="+mn-ea"/>
              </a:rPr>
              <a:t>: A Systematic Review and Meta-analysis.</a:t>
            </a:r>
            <a:endParaRPr lang="de-CH" sz="1400" dirty="0">
              <a:latin typeface="Georgia" panose="02040502050405020303" pitchFamily="18" charset="0"/>
            </a:endParaRPr>
          </a:p>
        </p:txBody>
      </p:sp>
      <p:pic>
        <p:nvPicPr>
          <p:cNvPr id="4" name="图片 3"/>
          <p:cNvPicPr>
            <a:picLocks noChangeAspect="1"/>
          </p:cNvPicPr>
          <p:nvPr/>
        </p:nvPicPr>
        <p:blipFill>
          <a:blip r:embed="rId2"/>
          <a:stretch>
            <a:fillRect/>
          </a:stretch>
        </p:blipFill>
        <p:spPr>
          <a:xfrm>
            <a:off x="569595" y="1282700"/>
            <a:ext cx="2522855" cy="906145"/>
          </a:xfrm>
          <a:prstGeom prst="rect">
            <a:avLst/>
          </a:prstGeom>
        </p:spPr>
      </p:pic>
      <p:pic>
        <p:nvPicPr>
          <p:cNvPr id="1073743902" name="图片 28"/>
          <p:cNvPicPr>
            <a:picLocks noChangeAspect="1"/>
          </p:cNvPicPr>
          <p:nvPr/>
        </p:nvPicPr>
        <p:blipFill>
          <a:blip r:embed="rId3"/>
          <a:stretch>
            <a:fillRect/>
          </a:stretch>
        </p:blipFill>
        <p:spPr>
          <a:xfrm>
            <a:off x="3387725" y="1346835"/>
            <a:ext cx="2886075" cy="777875"/>
          </a:xfrm>
          <a:prstGeom prst="rect">
            <a:avLst/>
          </a:prstGeom>
          <a:noFill/>
          <a:ln w="9525">
            <a:noFill/>
          </a:ln>
        </p:spPr>
      </p:pic>
      <p:pic>
        <p:nvPicPr>
          <p:cNvPr id="1073743909" name="图片 30"/>
          <p:cNvPicPr>
            <a:picLocks noChangeAspect="1"/>
          </p:cNvPicPr>
          <p:nvPr/>
        </p:nvPicPr>
        <p:blipFill>
          <a:blip r:embed="rId4"/>
          <a:stretch>
            <a:fillRect/>
          </a:stretch>
        </p:blipFill>
        <p:spPr>
          <a:xfrm>
            <a:off x="6373495" y="1282700"/>
            <a:ext cx="2532380" cy="841375"/>
          </a:xfrm>
          <a:prstGeom prst="rect">
            <a:avLst/>
          </a:prstGeom>
          <a:noFill/>
          <a:ln w="9525">
            <a:noFill/>
          </a:ln>
        </p:spPr>
      </p:pic>
      <p:pic>
        <p:nvPicPr>
          <p:cNvPr id="1073743908" name="图片 31"/>
          <p:cNvPicPr>
            <a:picLocks noChangeAspect="1"/>
          </p:cNvPicPr>
          <p:nvPr/>
        </p:nvPicPr>
        <p:blipFill>
          <a:blip r:embed="rId5"/>
          <a:stretch>
            <a:fillRect/>
          </a:stretch>
        </p:blipFill>
        <p:spPr>
          <a:xfrm>
            <a:off x="485140" y="2865755"/>
            <a:ext cx="2607310" cy="774065"/>
          </a:xfrm>
          <a:prstGeom prst="rect">
            <a:avLst/>
          </a:prstGeom>
          <a:noFill/>
          <a:ln w="9525">
            <a:noFill/>
          </a:ln>
        </p:spPr>
      </p:pic>
      <p:sp>
        <p:nvSpPr>
          <p:cNvPr id="5" name="文本框 4"/>
          <p:cNvSpPr txBox="1"/>
          <p:nvPr/>
        </p:nvSpPr>
        <p:spPr>
          <a:xfrm>
            <a:off x="975360" y="2188210"/>
            <a:ext cx="1354455" cy="306705"/>
          </a:xfrm>
          <a:prstGeom prst="rect">
            <a:avLst/>
          </a:prstGeom>
          <a:noFill/>
        </p:spPr>
        <p:txBody>
          <a:bodyPr wrap="square" rtlCol="0">
            <a:spAutoFit/>
          </a:bodyPr>
          <a:p>
            <a:pPr algn="l">
              <a:buClrTx/>
              <a:buSzTx/>
              <a:buNone/>
            </a:pPr>
            <a:r>
              <a:rPr lang="en-US" sz="1400" dirty="0">
                <a:latin typeface="Georgia" panose="02040502050405020303" pitchFamily="18" charset="0"/>
              </a:rPr>
              <a:t>One-leg stance</a:t>
            </a:r>
            <a:endParaRPr lang="en-US" sz="1400" dirty="0">
              <a:latin typeface="Georgia" panose="02040502050405020303" pitchFamily="18" charset="0"/>
            </a:endParaRPr>
          </a:p>
        </p:txBody>
      </p:sp>
      <p:sp>
        <p:nvSpPr>
          <p:cNvPr id="6" name="文本框 5"/>
          <p:cNvSpPr txBox="1"/>
          <p:nvPr/>
        </p:nvSpPr>
        <p:spPr>
          <a:xfrm>
            <a:off x="3654425" y="2188845"/>
            <a:ext cx="2018030" cy="306705"/>
          </a:xfrm>
          <a:prstGeom prst="rect">
            <a:avLst/>
          </a:prstGeom>
          <a:noFill/>
        </p:spPr>
        <p:txBody>
          <a:bodyPr wrap="square" rtlCol="0">
            <a:spAutoFit/>
          </a:bodyPr>
          <a:p>
            <a:pPr algn="l">
              <a:buClrTx/>
              <a:buSzTx/>
              <a:buFontTx/>
            </a:pPr>
            <a:r>
              <a:rPr lang="en-US" sz="1400" dirty="0">
                <a:latin typeface="Georgia" panose="02040502050405020303" pitchFamily="18" charset="0"/>
              </a:rPr>
              <a:t>Center of pressure area</a:t>
            </a:r>
            <a:endParaRPr lang="en-US" sz="1400" dirty="0">
              <a:latin typeface="Georgia" panose="02040502050405020303" pitchFamily="18" charset="0"/>
            </a:endParaRPr>
          </a:p>
        </p:txBody>
      </p:sp>
      <p:sp>
        <p:nvSpPr>
          <p:cNvPr id="8" name="文本框 7"/>
          <p:cNvSpPr txBox="1"/>
          <p:nvPr/>
        </p:nvSpPr>
        <p:spPr>
          <a:xfrm>
            <a:off x="6785610" y="2188210"/>
            <a:ext cx="1707515" cy="306705"/>
          </a:xfrm>
          <a:prstGeom prst="rect">
            <a:avLst/>
          </a:prstGeom>
          <a:noFill/>
        </p:spPr>
        <p:txBody>
          <a:bodyPr wrap="square" rtlCol="0">
            <a:spAutoFit/>
          </a:bodyPr>
          <a:p>
            <a:r>
              <a:rPr lang="en-US" altLang="fr-FR" sz="1400" dirty="0">
                <a:latin typeface="Georgia" panose="02040502050405020303" pitchFamily="18" charset="0"/>
              </a:rPr>
              <a:t>C</a:t>
            </a:r>
            <a:r>
              <a:rPr lang="fr-FR" sz="1400" dirty="0">
                <a:latin typeface="Georgia" panose="02040502050405020303" pitchFamily="18" charset="0"/>
              </a:rPr>
              <a:t>OP AP velocity</a:t>
            </a:r>
            <a:endParaRPr lang="fr-FR" sz="1400" dirty="0">
              <a:latin typeface="Georgia" panose="02040502050405020303" pitchFamily="18" charset="0"/>
            </a:endParaRPr>
          </a:p>
        </p:txBody>
      </p:sp>
      <p:sp>
        <p:nvSpPr>
          <p:cNvPr id="9" name="文本框 8"/>
          <p:cNvSpPr txBox="1"/>
          <p:nvPr/>
        </p:nvSpPr>
        <p:spPr>
          <a:xfrm>
            <a:off x="819785" y="3639820"/>
            <a:ext cx="1666240" cy="306705"/>
          </a:xfrm>
          <a:prstGeom prst="rect">
            <a:avLst/>
          </a:prstGeom>
          <a:noFill/>
        </p:spPr>
        <p:txBody>
          <a:bodyPr wrap="square" rtlCol="0">
            <a:spAutoFit/>
          </a:bodyPr>
          <a:p>
            <a:r>
              <a:rPr lang="en-US" sz="1400" dirty="0" err="1">
                <a:latin typeface="Georgia" panose="02040502050405020303" pitchFamily="18" charset="0"/>
              </a:rPr>
              <a:t>COP ML velocity</a:t>
            </a:r>
            <a:endParaRPr lang="en-US" sz="1400" dirty="0" err="1">
              <a:latin typeface="Georgia" panose="02040502050405020303" pitchFamily="18" charset="0"/>
            </a:endParaRPr>
          </a:p>
        </p:txBody>
      </p:sp>
      <p:pic>
        <p:nvPicPr>
          <p:cNvPr id="1073743900" name="图片 33"/>
          <p:cNvPicPr>
            <a:picLocks noChangeAspect="1"/>
          </p:cNvPicPr>
          <p:nvPr/>
        </p:nvPicPr>
        <p:blipFill>
          <a:blip r:embed="rId6"/>
          <a:stretch>
            <a:fillRect/>
          </a:stretch>
        </p:blipFill>
        <p:spPr>
          <a:xfrm>
            <a:off x="3387725" y="2945765"/>
            <a:ext cx="2886075" cy="613410"/>
          </a:xfrm>
          <a:prstGeom prst="rect">
            <a:avLst/>
          </a:prstGeom>
          <a:noFill/>
          <a:ln w="9525">
            <a:noFill/>
          </a:ln>
        </p:spPr>
      </p:pic>
      <p:sp>
        <p:nvSpPr>
          <p:cNvPr id="100" name="文本框 99"/>
          <p:cNvSpPr txBox="1"/>
          <p:nvPr/>
        </p:nvSpPr>
        <p:spPr>
          <a:xfrm>
            <a:off x="3910965" y="3639820"/>
            <a:ext cx="1506220" cy="306705"/>
          </a:xfrm>
          <a:prstGeom prst="rect">
            <a:avLst/>
          </a:prstGeom>
          <a:noFill/>
          <a:ln w="9525">
            <a:noFill/>
          </a:ln>
        </p:spPr>
        <p:txBody>
          <a:bodyPr wrap="square">
            <a:spAutoFit/>
          </a:bodyPr>
          <a:p>
            <a:pPr indent="69850"/>
            <a:r>
              <a:rPr lang="en-US" sz="1400" b="0" dirty="0">
                <a:latin typeface="Georgia" panose="02040502050405020303" pitchFamily="18" charset="0"/>
              </a:rPr>
              <a:t>COP AP range</a:t>
            </a:r>
            <a:endParaRPr lang="en-US" sz="1400" dirty="0">
              <a:latin typeface="Georgia" panose="02040502050405020303" pitchFamily="18" charset="0"/>
            </a:endParaRPr>
          </a:p>
        </p:txBody>
      </p:sp>
      <p:pic>
        <p:nvPicPr>
          <p:cNvPr id="1073743901" name="图片 37"/>
          <p:cNvPicPr>
            <a:picLocks noChangeAspect="1"/>
          </p:cNvPicPr>
          <p:nvPr/>
        </p:nvPicPr>
        <p:blipFill>
          <a:blip r:embed="rId7"/>
          <a:stretch>
            <a:fillRect/>
          </a:stretch>
        </p:blipFill>
        <p:spPr>
          <a:xfrm>
            <a:off x="6373495" y="2865755"/>
            <a:ext cx="2578100" cy="803275"/>
          </a:xfrm>
          <a:prstGeom prst="rect">
            <a:avLst/>
          </a:prstGeom>
          <a:noFill/>
          <a:ln w="9525">
            <a:noFill/>
          </a:ln>
        </p:spPr>
      </p:pic>
      <p:sp>
        <p:nvSpPr>
          <p:cNvPr id="11" name="文本框 10"/>
          <p:cNvSpPr txBox="1"/>
          <p:nvPr/>
        </p:nvSpPr>
        <p:spPr>
          <a:xfrm>
            <a:off x="6837680" y="3669030"/>
            <a:ext cx="1604645" cy="306705"/>
          </a:xfrm>
          <a:prstGeom prst="rect">
            <a:avLst/>
          </a:prstGeom>
          <a:noFill/>
          <a:ln w="9525">
            <a:noFill/>
          </a:ln>
        </p:spPr>
        <p:txBody>
          <a:bodyPr wrap="square">
            <a:spAutoFit/>
          </a:bodyPr>
          <a:p>
            <a:pPr algn="l">
              <a:buClrTx/>
              <a:buSzTx/>
              <a:buFontTx/>
            </a:pPr>
            <a:r>
              <a:rPr lang="en-US" sz="1400" b="0" dirty="0" err="1">
                <a:latin typeface="Georgia" panose="02040502050405020303" pitchFamily="18" charset="0"/>
              </a:rPr>
              <a:t>gait speed</a:t>
            </a:r>
            <a:endParaRPr lang="en-US" sz="1400" dirty="0" err="1">
              <a:latin typeface="Georgia" panose="02040502050405020303" pitchFamily="18" charset="0"/>
            </a:endParaRPr>
          </a:p>
        </p:txBody>
      </p:sp>
      <p:pic>
        <p:nvPicPr>
          <p:cNvPr id="12" name="图片 11"/>
          <p:cNvPicPr>
            <a:picLocks noChangeAspect="1"/>
          </p:cNvPicPr>
          <p:nvPr/>
        </p:nvPicPr>
        <p:blipFill>
          <a:blip r:embed="rId8"/>
          <a:stretch>
            <a:fillRect/>
          </a:stretch>
        </p:blipFill>
        <p:spPr>
          <a:xfrm>
            <a:off x="975360" y="4154170"/>
            <a:ext cx="3137535" cy="596265"/>
          </a:xfrm>
          <a:prstGeom prst="rect">
            <a:avLst/>
          </a:prstGeom>
        </p:spPr>
      </p:pic>
      <p:pic>
        <p:nvPicPr>
          <p:cNvPr id="14" name="图片 13"/>
          <p:cNvPicPr>
            <a:picLocks noChangeAspect="1"/>
          </p:cNvPicPr>
          <p:nvPr/>
        </p:nvPicPr>
        <p:blipFill>
          <a:blip r:embed="rId9"/>
          <a:stretch>
            <a:fillRect/>
          </a:stretch>
        </p:blipFill>
        <p:spPr>
          <a:xfrm>
            <a:off x="5156835" y="4107180"/>
            <a:ext cx="3749040" cy="690245"/>
          </a:xfrm>
          <a:prstGeom prst="rect">
            <a:avLst/>
          </a:prstGeom>
        </p:spPr>
      </p:pic>
      <p:sp>
        <p:nvSpPr>
          <p:cNvPr id="15" name="文本框 14"/>
          <p:cNvSpPr txBox="1"/>
          <p:nvPr/>
        </p:nvSpPr>
        <p:spPr>
          <a:xfrm>
            <a:off x="1487805" y="5025390"/>
            <a:ext cx="1604645" cy="368300"/>
          </a:xfrm>
          <a:prstGeom prst="rect">
            <a:avLst/>
          </a:prstGeom>
          <a:noFill/>
          <a:ln w="9525">
            <a:noFill/>
          </a:ln>
        </p:spPr>
        <p:txBody>
          <a:bodyPr wrap="square">
            <a:spAutoFit/>
          </a:bodyPr>
          <a:p>
            <a:pPr indent="69850" algn="ctr"/>
            <a:r>
              <a:rPr lang="en-US" sz="1400" dirty="0" err="1">
                <a:latin typeface="Georgia" panose="02040502050405020303" pitchFamily="18" charset="0"/>
              </a:rPr>
              <a:t>TUG</a:t>
            </a:r>
            <a:endParaRPr lang="en-US" altLang="zh-CN"/>
          </a:p>
        </p:txBody>
      </p:sp>
      <p:sp>
        <p:nvSpPr>
          <p:cNvPr id="16" name="文本框 15"/>
          <p:cNvSpPr txBox="1"/>
          <p:nvPr/>
        </p:nvSpPr>
        <p:spPr>
          <a:xfrm>
            <a:off x="6019800" y="5025390"/>
            <a:ext cx="1604645" cy="368300"/>
          </a:xfrm>
          <a:prstGeom prst="rect">
            <a:avLst/>
          </a:prstGeom>
          <a:noFill/>
          <a:ln w="9525">
            <a:noFill/>
          </a:ln>
        </p:spPr>
        <p:txBody>
          <a:bodyPr wrap="square">
            <a:spAutoFit/>
          </a:bodyPr>
          <a:p>
            <a:pPr algn="ctr">
              <a:buClrTx/>
              <a:buSzTx/>
              <a:buNone/>
            </a:pPr>
            <a:r>
              <a:rPr lang="en-US" sz="1400" dirty="0" err="1">
                <a:latin typeface="Georgia" panose="02040502050405020303" pitchFamily="18" charset="0"/>
              </a:rPr>
              <a:t>RPW</a:t>
            </a:r>
            <a:endParaRPr lang="en-US" sz="1400" dirty="0" err="1">
              <a:latin typeface="Georgia" panose="02040502050405020303"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r 3"/>
          <p:cNvGrpSpPr/>
          <p:nvPr/>
        </p:nvGrpSpPr>
        <p:grpSpPr>
          <a:xfrm>
            <a:off x="403735" y="626046"/>
            <a:ext cx="8575912" cy="4284596"/>
            <a:chOff x="11763" y="1025519"/>
            <a:chExt cx="8393444" cy="5110548"/>
          </a:xfrm>
        </p:grpSpPr>
        <p:sp>
          <p:nvSpPr>
            <p:cNvPr id="9" name="Rectangle 8"/>
            <p:cNvSpPr/>
            <p:nvPr/>
          </p:nvSpPr>
          <p:spPr>
            <a:xfrm>
              <a:off x="11763" y="1025519"/>
              <a:ext cx="8393444" cy="511054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fr-FR" dirty="0">
                <a:solidFill>
                  <a:srgbClr val="000000"/>
                </a:solidFill>
                <a:latin typeface="Georgia" panose="02040502050405020303"/>
                <a:cs typeface="Georgia" panose="02040502050405020303"/>
              </a:endParaRPr>
            </a:p>
          </p:txBody>
        </p:sp>
        <p:sp>
          <p:nvSpPr>
            <p:cNvPr id="5" name="ZoneTexte 4"/>
            <p:cNvSpPr txBox="1"/>
            <p:nvPr/>
          </p:nvSpPr>
          <p:spPr>
            <a:xfrm>
              <a:off x="201551" y="1206973"/>
              <a:ext cx="7873301" cy="4916352"/>
            </a:xfrm>
            <a:prstGeom prst="rect">
              <a:avLst/>
            </a:prstGeom>
            <a:noFill/>
          </p:spPr>
          <p:txBody>
            <a:bodyPr wrap="square" rtlCol="0">
              <a:spAutoFit/>
            </a:bodyPr>
            <a:lstStyle/>
            <a:p>
              <a:r>
                <a:rPr lang="fr-FR" sz="2800" dirty="0" err="1">
                  <a:latin typeface="Georgia" panose="02040502050405020303"/>
                  <a:cs typeface="Georgia" panose="02040502050405020303"/>
                </a:rPr>
                <a:t>Take</a:t>
              </a:r>
              <a:r>
                <a:rPr lang="fr-FR" sz="2800" dirty="0">
                  <a:latin typeface="Georgia" panose="02040502050405020303"/>
                  <a:cs typeface="Georgia" panose="02040502050405020303"/>
                </a:rPr>
                <a:t> Home Messages</a:t>
              </a:r>
              <a:endParaRPr lang="fr-FR" sz="2800" dirty="0">
                <a:latin typeface="Georgia" panose="02040502050405020303"/>
                <a:cs typeface="Georgia" panose="02040502050405020303"/>
              </a:endParaRPr>
            </a:p>
            <a:p>
              <a:endParaRPr lang="fr-FR" dirty="0">
                <a:latin typeface="Georgia" panose="02040502050405020303"/>
                <a:cs typeface="Georgia" panose="02040502050405020303"/>
              </a:endParaRPr>
            </a:p>
            <a:p>
              <a:endParaRPr lang="fr-FR" dirty="0">
                <a:latin typeface="Georgia" panose="02040502050405020303"/>
                <a:cs typeface="Georgia" panose="02040502050405020303"/>
              </a:endParaRPr>
            </a:p>
            <a:p>
              <a:pPr indent="0">
                <a:lnSpc>
                  <a:spcPct val="110000"/>
                </a:lnSpc>
                <a:buFont typeface="+mj-lt"/>
                <a:buNone/>
              </a:pPr>
              <a:r>
                <a:rPr lang="en-US" dirty="0">
                  <a:latin typeface="Georgia" panose="02040502050405020303"/>
                  <a:cs typeface="Georgia" panose="02040502050405020303"/>
                </a:rPr>
                <a:t>1. There is some evidence that low back pain has impacted the equilibrium of older with low back pain.</a:t>
              </a:r>
              <a:endParaRPr lang="en-US" dirty="0">
                <a:latin typeface="Georgia" panose="02040502050405020303"/>
                <a:cs typeface="Georgia" panose="02040502050405020303"/>
              </a:endParaRPr>
            </a:p>
            <a:p>
              <a:pPr indent="0">
                <a:lnSpc>
                  <a:spcPct val="110000"/>
                </a:lnSpc>
                <a:buFont typeface="+mj-lt"/>
                <a:buNone/>
              </a:pPr>
              <a:endParaRPr lang="en-US" dirty="0">
                <a:latin typeface="Georgia" panose="02040502050405020303"/>
                <a:cs typeface="Georgia" panose="02040502050405020303"/>
              </a:endParaRPr>
            </a:p>
            <a:p>
              <a:pPr indent="0">
                <a:lnSpc>
                  <a:spcPct val="110000"/>
                </a:lnSpc>
                <a:buFont typeface="+mj-lt"/>
                <a:buNone/>
              </a:pPr>
              <a:r>
                <a:rPr lang="en-US" dirty="0">
                  <a:latin typeface="Georgia" panose="02040502050405020303"/>
                  <a:cs typeface="Georgia" panose="02040502050405020303"/>
                </a:rPr>
                <a:t>2.Only one study assessed the reactive motor control function and no study assessed the effect of dual task on motor control in older individual with LBP,future study should focus on this area.</a:t>
              </a:r>
              <a:endParaRPr lang="en-US" dirty="0">
                <a:latin typeface="Georgia" panose="02040502050405020303"/>
                <a:cs typeface="Georgia" panose="02040502050405020303"/>
              </a:endParaRPr>
            </a:p>
            <a:p>
              <a:pPr indent="0">
                <a:lnSpc>
                  <a:spcPct val="110000"/>
                </a:lnSpc>
                <a:buFont typeface="+mj-lt"/>
                <a:buNone/>
              </a:pPr>
              <a:endParaRPr lang="en-US" dirty="0">
                <a:latin typeface="Georgia" panose="02040502050405020303"/>
                <a:cs typeface="Georgia" panose="02040502050405020303"/>
              </a:endParaRPr>
            </a:p>
            <a:p>
              <a:pPr indent="0">
                <a:lnSpc>
                  <a:spcPct val="110000"/>
                </a:lnSpc>
                <a:buFont typeface="+mj-lt"/>
                <a:buNone/>
              </a:pPr>
              <a:r>
                <a:rPr lang="en-US" dirty="0">
                  <a:latin typeface="Georgia" panose="02040502050405020303"/>
                  <a:cs typeface="Georgia" panose="02040502050405020303"/>
                </a:rPr>
                <a:t>3.Physical therapists in the clinical setting should be aware of an increased risk of falling among their patients.</a:t>
              </a:r>
              <a:endParaRPr lang="en-US" dirty="0">
                <a:latin typeface="Georgia" panose="02040502050405020303"/>
                <a:cs typeface="Georgia" panose="02040502050405020303"/>
              </a:endParaRPr>
            </a:p>
            <a:p>
              <a:pPr marL="342900" indent="-342900">
                <a:lnSpc>
                  <a:spcPct val="110000"/>
                </a:lnSpc>
                <a:buFont typeface="+mj-lt"/>
                <a:buAutoNum type="arabicPeriod"/>
              </a:pPr>
              <a:endParaRPr lang="en-US" dirty="0">
                <a:latin typeface="Georgia" panose="02040502050405020303"/>
                <a:cs typeface="Georgia" panose="02040502050405020303"/>
              </a:endParaRPr>
            </a:p>
          </p:txBody>
        </p:sp>
      </p:grpSp>
      <p:pic>
        <p:nvPicPr>
          <p:cNvPr id="2" name="Image 1"/>
          <p:cNvPicPr>
            <a:picLocks noChangeAspect="1"/>
          </p:cNvPicPr>
          <p:nvPr/>
        </p:nvPicPr>
        <p:blipFill>
          <a:blip r:embed="rId1"/>
          <a:stretch>
            <a:fillRect/>
          </a:stretch>
        </p:blipFill>
        <p:spPr>
          <a:xfrm>
            <a:off x="7739529" y="5648324"/>
            <a:ext cx="1240118" cy="342970"/>
          </a:xfrm>
          <a:prstGeom prst="rect">
            <a:avLst/>
          </a:prstGeom>
        </p:spPr>
      </p:pic>
      <p:sp>
        <p:nvSpPr>
          <p:cNvPr id="6" name="Textfeld 5"/>
          <p:cNvSpPr txBox="1"/>
          <p:nvPr/>
        </p:nvSpPr>
        <p:spPr>
          <a:xfrm>
            <a:off x="286385" y="5343525"/>
            <a:ext cx="7335520" cy="521970"/>
          </a:xfrm>
          <a:prstGeom prst="rect">
            <a:avLst/>
          </a:prstGeom>
          <a:noFill/>
        </p:spPr>
        <p:txBody>
          <a:bodyPr wrap="square" rtlCol="0">
            <a:spAutoFit/>
          </a:bodyPr>
          <a:lstStyle/>
          <a:p>
            <a:pPr algn="l"/>
            <a:r>
              <a:rPr lang="fr-FR" sz="1400" dirty="0">
                <a:latin typeface="Georgia" panose="02040502050405020303" pitchFamily="18" charset="0"/>
                <a:sym typeface="+mn-ea"/>
              </a:rPr>
              <a:t>Le Ge, Chuhuai Wang,	 Haohan Zhou, Qiuhua Yu , Xin Li(20</a:t>
            </a:r>
            <a:r>
              <a:rPr lang="en-US" altLang="fr-FR" sz="1400" dirty="0">
                <a:latin typeface="Georgia" panose="02040502050405020303" pitchFamily="18" charset="0"/>
                <a:sym typeface="+mn-ea"/>
              </a:rPr>
              <a:t>20</a:t>
            </a:r>
            <a:r>
              <a:rPr lang="fr-FR" sz="1400" dirty="0">
                <a:latin typeface="Georgia" panose="02040502050405020303" pitchFamily="18" charset="0"/>
                <a:sym typeface="+mn-ea"/>
              </a:rPr>
              <a:t>)</a:t>
            </a:r>
            <a:r>
              <a:rPr lang="de-CH" sz="1400" dirty="0">
                <a:latin typeface="Georgia" panose="02040502050405020303" pitchFamily="18" charset="0"/>
                <a:sym typeface="+mn-ea"/>
              </a:rPr>
              <a:t> </a:t>
            </a:r>
            <a:r>
              <a:rPr lang="en-US" sz="1400" dirty="0">
                <a:latin typeface="Georgia" panose="02040502050405020303" pitchFamily="18" charset="0"/>
                <a:sym typeface="+mn-ea"/>
              </a:rPr>
              <a:t>. The Effects of  Low Back Pain on Motor Control in Older People</a:t>
            </a:r>
            <a:r>
              <a:rPr lang="en-US" sz="1400" dirty="0" err="1">
                <a:latin typeface="Georgia" panose="02040502050405020303" pitchFamily="18" charset="0"/>
                <a:sym typeface="+mn-ea"/>
              </a:rPr>
              <a:t>: A Systematic Review and Meta-analysis.</a:t>
            </a:r>
            <a:endParaRPr lang="de-CH" sz="1400" dirty="0">
              <a:latin typeface="Georgia" panose="02040502050405020303" pitchFamily="18" charset="0"/>
            </a:endParaRPr>
          </a:p>
        </p:txBody>
      </p:sp>
    </p:spTree>
  </p:cSld>
  <p:clrMapOvr>
    <a:masterClrMapping/>
  </p:clrMapOvr>
</p:sld>
</file>

<file path=ppt/theme/theme1.xml><?xml version="1.0" encoding="utf-8"?>
<a:theme xmlns:a="http://schemas.openxmlformats.org/drawingml/2006/main" name="ESJ_PPT">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ESJ_PPT.potx</Template>
  <TotalTime>0</TotalTime>
  <Words>1306</Words>
  <Application>WPS 演示</Application>
  <PresentationFormat>Bildschirmpräsentation (4:3)</PresentationFormat>
  <Paragraphs>47</Paragraphs>
  <Slides>3</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vt:i4>
      </vt:variant>
    </vt:vector>
  </HeadingPairs>
  <TitlesOfParts>
    <vt:vector size="13" baseType="lpstr">
      <vt:lpstr>Arial</vt:lpstr>
      <vt:lpstr>宋体</vt:lpstr>
      <vt:lpstr>Wingdings</vt:lpstr>
      <vt:lpstr>Arial</vt:lpstr>
      <vt:lpstr>Georgia</vt:lpstr>
      <vt:lpstr>Georgia</vt:lpstr>
      <vt:lpstr>Calibri</vt:lpstr>
      <vt:lpstr>微软雅黑</vt:lpstr>
      <vt:lpstr>Arial Unicode MS</vt:lpstr>
      <vt:lpstr>ESJ_PPT</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Task Force Meeting</dc:title>
  <dc:creator>Maryem-Fama Ismael Aguirre</dc:creator>
  <cp:lastModifiedBy>葛小乐</cp:lastModifiedBy>
  <cp:revision>59</cp:revision>
  <cp:lastPrinted>2015-11-08T10:17:00Z</cp:lastPrinted>
  <dcterms:created xsi:type="dcterms:W3CDTF">2015-11-08T09:47:00Z</dcterms:created>
  <dcterms:modified xsi:type="dcterms:W3CDTF">2020-04-19T01:47:00Z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2052-11.1.0.9584</vt:lpwstr>
  </property>
</Properties>
</file>