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541" r:id="rId2"/>
    <p:sldId id="543" r:id="rId3"/>
    <p:sldId id="279" r:id="rId4"/>
    <p:sldId id="545" r:id="rId5"/>
    <p:sldId id="544" r:id="rId6"/>
    <p:sldId id="542" r:id="rId7"/>
    <p:sldId id="51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72E"/>
    <a:srgbClr val="E5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20"/>
    <p:restoredTop sz="86128" autoAdjust="0"/>
  </p:normalViewPr>
  <p:slideViewPr>
    <p:cSldViewPr snapToGrid="0" snapToObjects="1">
      <p:cViewPr varScale="1">
        <p:scale>
          <a:sx n="95" d="100"/>
          <a:sy n="95" d="100"/>
        </p:scale>
        <p:origin x="672" y="18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.xml"/><Relationship Id="rId2" Type="http://schemas.openxmlformats.org/officeDocument/2006/relationships/slide" Target="slides/slide6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1E4CF-D4CF-AC4C-9385-AAD7DE2E95AC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FC50C-CF80-9241-BD92-AF2E0366D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818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7114C-2BF5-7D42-80F5-42F393F161B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12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3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B918D-209A-4332-AED7-EB958978E52A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11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397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44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4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490F16-2F03-AF17-E333-B47BB4330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489438-849B-F1BC-9A36-A39F059D2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B8D97-0361-FA79-1D5A-91DBCB635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385D-C58D-48D6-62C2-E467F1426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A44C2-1971-8DA0-22A5-B2E5BE19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8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6A24B-AA78-245E-4A96-59F058C9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12AFC1-F381-663F-F854-E80580333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FF0FEA-1264-E360-57A4-817392DBD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EAA259-51C5-93DF-45DF-AF503FBCF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116948-05AD-7AA3-F08D-B441904C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3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3B496-C221-479F-B54B-79CE42CE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01E917-867E-FBB4-4302-B3D9FD606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B28C0-0A0A-27E1-25DC-D7EB6F32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62ABE-6D70-27B2-95B6-CCCA434B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1DD5DA-9ACB-3E64-DF25-648C7A68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5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51E3F-9980-CA63-F778-32085418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25F73D-6F60-C51C-2C93-AE0A6023D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CC7E7B-ED09-4F05-ECCF-94175207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B7235C-C45C-13A3-BF46-F92C5BC8C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71F6BC-E025-F14D-8AFA-CFBE14A50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F53E52-2C46-CD22-4A97-BD34B8D9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39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5CBDA-8F44-4335-D5B6-91AC4DABE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A0B158-A646-5F24-4066-46D4B1C3E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A7C9B3-1F98-EA83-F143-D2111253E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43B0EA-92FF-BEF8-B733-B846E074A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513193E-5076-2793-3949-AE571B47B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987B2C-20FA-FADD-F038-B746282A4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82AAB74-3D78-224D-84F2-652D76FFE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44EA21-40E0-43CD-6AF7-42AAF84C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9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9987B5-C9B9-1510-52CE-647A8496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63061D-4488-96D1-D4C4-9808C39F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058DBE-DC5E-00C9-FCCE-BC21DE05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776042-F037-D260-3B6F-6BC38FE6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24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D05A822-9312-45EF-A5E4-866DBA6B1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6496FD-04B4-EA4B-15AB-25388B3F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773A80-8A2B-BAAC-9025-79DD8501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28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11AF-FE13-D43E-81C2-3AF1B2C6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3B9D4D-7EA5-4AE7-42E4-1C1BCC19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262994-EADC-6598-CAAC-9553B08AF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5B0E2-43F3-BAE7-A9FF-08353EBE4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A54E21-E288-0D78-C7C7-F67596F77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451F3E-7689-777E-0CB7-ED36E75E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75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30C69-AC6B-2F3C-070C-5860E716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0A37EB-83BE-8781-1530-753095D25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9A7419-FEC6-E0DC-8520-EA14D2B1F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A214A3-8497-6F6F-C13B-65B6F2E6D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E8B6FD-D368-04AA-B5E1-30318E5C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91A5A1-F3AF-F3CD-0CAD-8C2D5100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16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8AC1E-96A8-C177-E612-5421BFDD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716BBB-A0A6-35F0-2869-B0E6C35C5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C4943-14A5-71AE-23AC-76EAF025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AB5D43-43FB-9C58-8A3D-0EADB7C8B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10E308-9F23-A8AA-2276-07E66DA6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68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F9D68D-872A-86E1-9D1C-6414378A6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851B48-66D7-1D67-67A7-909AD4B4D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B14F65-0F6D-8E77-E402-77B7E54E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7FB548-AF03-00AC-CC77-A9BCB130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28B16D-249D-D8B8-0D89-EFE3F07E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57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3002A07-D955-E44F-90F4-35A725284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1928D4-A68B-7497-679A-B6D94D075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8D073A-1C01-7220-561F-634CA9100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B339-1ECD-4F4D-AE61-495F70382BC7}" type="datetimeFigureOut">
              <a:rPr lang="fr-FR" smtClean="0"/>
              <a:t>17/02/2023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08413C-65D1-4884-1787-3F544FCF9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E52FBF-D235-678E-C702-C2AEDB50F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7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B677782-D40B-1702-8A54-9088749FBB08}"/>
              </a:ext>
            </a:extLst>
          </p:cNvPr>
          <p:cNvGrpSpPr/>
          <p:nvPr/>
        </p:nvGrpSpPr>
        <p:grpSpPr>
          <a:xfrm>
            <a:off x="847584" y="2261811"/>
            <a:ext cx="10213706" cy="2157789"/>
            <a:chOff x="847585" y="2240508"/>
            <a:chExt cx="10448851" cy="215778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5FCE4-2365-8FF1-F1DF-D0888CB21D29}"/>
                </a:ext>
              </a:extLst>
            </p:cNvPr>
            <p:cNvSpPr/>
            <p:nvPr/>
          </p:nvSpPr>
          <p:spPr>
            <a:xfrm>
              <a:off x="3626529" y="2268721"/>
              <a:ext cx="2159999" cy="21295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/>
            </a:p>
            <a:p>
              <a:pPr algn="ctr"/>
              <a:endParaRPr lang="fr-FR" sz="1400" b="1" dirty="0"/>
            </a:p>
            <a:p>
              <a:pPr algn="ctr"/>
              <a:endParaRPr lang="fr-FR" sz="1400" b="1" dirty="0"/>
            </a:p>
            <a:p>
              <a:pPr algn="ctr"/>
              <a:r>
                <a:rPr lang="fr-FR" sz="1400" b="1" dirty="0" err="1"/>
                <a:t>Overview</a:t>
              </a:r>
              <a:r>
                <a:rPr lang="fr-FR" sz="1400" b="1" dirty="0"/>
                <a:t> </a:t>
              </a:r>
              <a:r>
                <a:rPr lang="fr-FR" sz="1400" b="1" dirty="0" err="1"/>
                <a:t>RNAseq</a:t>
              </a:r>
              <a:r>
                <a:rPr lang="fr-FR" sz="1400" b="1" dirty="0"/>
                <a:t> data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  <a:p>
              <a:pPr algn="ctr"/>
              <a:r>
                <a:rPr lang="fr-FR" sz="1400" dirty="0"/>
                <a:t>Description of</a:t>
              </a:r>
            </a:p>
            <a:p>
              <a:pPr algn="ctr"/>
              <a:r>
                <a:rPr lang="fr-FR" sz="1400" dirty="0"/>
                <a:t>Low </a:t>
              </a:r>
              <a:r>
                <a:rPr lang="fr-FR" sz="1400" dirty="0" err="1"/>
                <a:t>Ac</a:t>
              </a:r>
              <a:r>
                <a:rPr lang="fr-FR" sz="1400" dirty="0"/>
                <a:t>. transcriptome</a:t>
              </a:r>
            </a:p>
            <a:p>
              <a:pPr algn="ctr"/>
              <a:r>
                <a:rPr lang="fr-FR" sz="1400" dirty="0"/>
                <a:t>High </a:t>
              </a:r>
              <a:r>
                <a:rPr lang="fr-FR" sz="1400" dirty="0" err="1"/>
                <a:t>Ac</a:t>
              </a:r>
              <a:r>
                <a:rPr lang="fr-FR" sz="1400" dirty="0"/>
                <a:t>. Transcriptome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012D49-99FC-E8CA-F2EB-346669778C75}"/>
                </a:ext>
              </a:extLst>
            </p:cNvPr>
            <p:cNvSpPr/>
            <p:nvPr/>
          </p:nvSpPr>
          <p:spPr>
            <a:xfrm>
              <a:off x="6332594" y="2673119"/>
              <a:ext cx="2160000" cy="106775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/>
                <a:t>Focus</a:t>
              </a:r>
            </a:p>
            <a:p>
              <a:pPr algn="ctr"/>
              <a:r>
                <a:rPr lang="fr-FR" sz="1400" dirty="0"/>
                <a:t>Import system </a:t>
              </a:r>
              <a:r>
                <a:rPr lang="fr-FR" sz="1400" dirty="0" err="1"/>
                <a:t>category</a:t>
              </a:r>
              <a:endParaRPr lang="fr-FR" sz="1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A79A19B-22E8-1AEA-C847-956F981CE347}"/>
                </a:ext>
              </a:extLst>
            </p:cNvPr>
            <p:cNvSpPr/>
            <p:nvPr/>
          </p:nvSpPr>
          <p:spPr>
            <a:xfrm>
              <a:off x="9136436" y="2240508"/>
              <a:ext cx="2160000" cy="7674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err="1"/>
                <a:t>Integrating</a:t>
              </a:r>
              <a:r>
                <a:rPr lang="fr-FR" sz="1400" b="1" dirty="0"/>
                <a:t> </a:t>
              </a:r>
              <a:r>
                <a:rPr lang="fr-FR" sz="1400" b="1" dirty="0" err="1"/>
                <a:t>RNAseq</a:t>
              </a:r>
              <a:r>
                <a:rPr lang="fr-FR" sz="1400" b="1" dirty="0"/>
                <a:t> </a:t>
              </a:r>
            </a:p>
            <a:p>
              <a:pPr algn="ctr"/>
              <a:r>
                <a:rPr lang="fr-FR" sz="1100" b="1" dirty="0"/>
                <a:t>&amp; </a:t>
              </a:r>
              <a:r>
                <a:rPr lang="fr-FR" sz="1400" b="1" dirty="0" err="1"/>
                <a:t>metaproteomic</a:t>
              </a:r>
              <a:r>
                <a:rPr lang="fr-FR" sz="1400" b="1" dirty="0"/>
                <a:t>  data</a:t>
              </a:r>
            </a:p>
          </p:txBody>
        </p:sp>
        <p:sp>
          <p:nvSpPr>
            <p:cNvPr id="19" name="Flèche vers la droite 18">
              <a:extLst>
                <a:ext uri="{FF2B5EF4-FFF2-40B4-BE49-F238E27FC236}">
                  <a16:creationId xmlns:a16="http://schemas.microsoft.com/office/drawing/2014/main" id="{CDA5EB2E-CBC9-BB54-A237-824331636696}"/>
                </a:ext>
              </a:extLst>
            </p:cNvPr>
            <p:cNvSpPr/>
            <p:nvPr/>
          </p:nvSpPr>
          <p:spPr>
            <a:xfrm rot="18857324">
              <a:off x="8609269" y="2494474"/>
              <a:ext cx="410492" cy="357291"/>
            </a:xfrm>
            <a:prstGeom prst="rightArrow">
              <a:avLst>
                <a:gd name="adj1" fmla="val 50000"/>
                <a:gd name="adj2" fmla="val 5869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69F4395-4E0E-EFE4-3494-26AD51F5D59C}"/>
                </a:ext>
              </a:extLst>
            </p:cNvPr>
            <p:cNvSpPr/>
            <p:nvPr/>
          </p:nvSpPr>
          <p:spPr>
            <a:xfrm>
              <a:off x="847585" y="2268721"/>
              <a:ext cx="2177623" cy="21295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/>
                <a:t>Culture &amp; RNA sampling</a:t>
              </a:r>
            </a:p>
            <a:p>
              <a:pPr algn="ctr"/>
              <a:endParaRPr lang="fr-FR" sz="1400" dirty="0"/>
            </a:p>
            <a:p>
              <a:pPr algn="ctr"/>
              <a:r>
                <a:rPr lang="fr-FR" sz="1400" dirty="0"/>
                <a:t>High/</a:t>
              </a:r>
              <a:r>
                <a:rPr lang="fr-FR" sz="1400" dirty="0" err="1"/>
                <a:t>low</a:t>
              </a:r>
              <a:r>
                <a:rPr lang="fr-FR" sz="1400" dirty="0"/>
                <a:t> </a:t>
              </a:r>
              <a:r>
                <a:rPr lang="fr-FR" sz="1400" dirty="0" err="1"/>
                <a:t>acetate</a:t>
              </a:r>
              <a:r>
                <a:rPr lang="fr-FR" sz="1400" dirty="0"/>
                <a:t> conditions</a:t>
              </a:r>
            </a:p>
            <a:p>
              <a:pPr algn="ctr"/>
              <a:r>
                <a:rPr lang="fr-FR" sz="1400" dirty="0" err="1"/>
                <a:t>Late</a:t>
              </a:r>
              <a:r>
                <a:rPr lang="fr-FR" sz="1400" dirty="0"/>
                <a:t> expo/ </a:t>
              </a:r>
              <a:r>
                <a:rPr lang="fr-FR" sz="1400" dirty="0" err="1"/>
                <a:t>early</a:t>
              </a:r>
              <a:r>
                <a:rPr lang="fr-FR" sz="1400" dirty="0"/>
                <a:t> stat </a:t>
              </a:r>
            </a:p>
            <a:p>
              <a:pPr algn="ctr"/>
              <a:r>
                <a:rPr lang="fr-FR" sz="1400" dirty="0"/>
                <a:t>time points</a:t>
              </a:r>
            </a:p>
          </p:txBody>
        </p:sp>
        <p:sp>
          <p:nvSpPr>
            <p:cNvPr id="24" name="Flèche vers la droite 23">
              <a:extLst>
                <a:ext uri="{FF2B5EF4-FFF2-40B4-BE49-F238E27FC236}">
                  <a16:creationId xmlns:a16="http://schemas.microsoft.com/office/drawing/2014/main" id="{8128058B-4922-0970-82C6-A1E8189416F7}"/>
                </a:ext>
              </a:extLst>
            </p:cNvPr>
            <p:cNvSpPr/>
            <p:nvPr/>
          </p:nvSpPr>
          <p:spPr>
            <a:xfrm>
              <a:off x="3168082" y="3036686"/>
              <a:ext cx="315573" cy="349250"/>
            </a:xfrm>
            <a:prstGeom prst="rightArrow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D2EF7F2-6AD5-333C-849E-45CEA7F308C8}"/>
              </a:ext>
            </a:extLst>
          </p:cNvPr>
          <p:cNvSpPr/>
          <p:nvPr/>
        </p:nvSpPr>
        <p:spPr>
          <a:xfrm>
            <a:off x="8949900" y="4914691"/>
            <a:ext cx="2111390" cy="6994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/>
          </a:p>
          <a:p>
            <a:pPr algn="ctr"/>
            <a:r>
              <a:rPr lang="fr-FR" sz="1400" dirty="0" err="1"/>
              <a:t>Iron</a:t>
            </a:r>
            <a:r>
              <a:rPr lang="fr-FR" sz="1400" dirty="0"/>
              <a:t> </a:t>
            </a:r>
            <a:r>
              <a:rPr lang="fr-FR" sz="1400" dirty="0" err="1"/>
              <a:t>regulation</a:t>
            </a:r>
            <a:r>
              <a:rPr lang="fr-FR" sz="1400" dirty="0"/>
              <a:t> of </a:t>
            </a:r>
            <a:r>
              <a:rPr lang="fr-FR" sz="1400" i="1" dirty="0" err="1"/>
              <a:t>feoB</a:t>
            </a:r>
            <a:endParaRPr lang="fr-FR" sz="1400" i="1" dirty="0"/>
          </a:p>
          <a:p>
            <a:pPr algn="ctr"/>
            <a:r>
              <a:rPr lang="fr-FR" sz="1400" dirty="0"/>
              <a:t>(RT-PCR)</a:t>
            </a:r>
          </a:p>
          <a:p>
            <a:pPr algn="ctr"/>
            <a:endParaRPr lang="fr-FR" sz="1400" dirty="0"/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DE35F0BA-8C9C-3E28-BAC3-497FA5003D97}"/>
              </a:ext>
            </a:extLst>
          </p:cNvPr>
          <p:cNvSpPr/>
          <p:nvPr/>
        </p:nvSpPr>
        <p:spPr>
          <a:xfrm>
            <a:off x="5837288" y="3041320"/>
            <a:ext cx="308471" cy="3492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vers la droite 20">
            <a:extLst>
              <a:ext uri="{FF2B5EF4-FFF2-40B4-BE49-F238E27FC236}">
                <a16:creationId xmlns:a16="http://schemas.microsoft.com/office/drawing/2014/main" id="{2CC5D9F2-C7B7-B41C-2444-E35E9753A5A0}"/>
              </a:ext>
            </a:extLst>
          </p:cNvPr>
          <p:cNvSpPr/>
          <p:nvPr/>
        </p:nvSpPr>
        <p:spPr>
          <a:xfrm rot="2327179">
            <a:off x="8379346" y="3565660"/>
            <a:ext cx="466212" cy="349250"/>
          </a:xfrm>
          <a:prstGeom prst="rightArrow">
            <a:avLst>
              <a:gd name="adj1" fmla="val 52928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D9486F-44AB-E2B6-B09F-C31DCC6B6E17}"/>
              </a:ext>
            </a:extLst>
          </p:cNvPr>
          <p:cNvSpPr/>
          <p:nvPr/>
        </p:nvSpPr>
        <p:spPr>
          <a:xfrm>
            <a:off x="8903543" y="3622213"/>
            <a:ext cx="2111390" cy="6994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/>
          </a:p>
          <a:p>
            <a:pPr algn="ctr"/>
            <a:endParaRPr lang="fr-FR" sz="1400" dirty="0"/>
          </a:p>
          <a:p>
            <a:pPr algn="ctr"/>
            <a:r>
              <a:rPr lang="fr-FR" sz="1400" dirty="0" err="1"/>
              <a:t>Ferrous</a:t>
            </a:r>
            <a:r>
              <a:rPr lang="fr-FR" sz="1400" dirty="0"/>
              <a:t> </a:t>
            </a:r>
            <a:r>
              <a:rPr lang="fr-FR" sz="1400" dirty="0" err="1"/>
              <a:t>iron</a:t>
            </a:r>
            <a:r>
              <a:rPr lang="fr-FR" sz="1400" dirty="0"/>
              <a:t> transport</a:t>
            </a:r>
          </a:p>
          <a:p>
            <a:pPr algn="ctr"/>
            <a:r>
              <a:rPr lang="fr-FR" sz="1400" dirty="0"/>
              <a:t>(</a:t>
            </a:r>
            <a:r>
              <a:rPr lang="fr-FR" sz="1400" dirty="0" err="1"/>
              <a:t>Feo</a:t>
            </a:r>
            <a:r>
              <a:rPr lang="fr-FR" sz="1400" dirty="0"/>
              <a:t> </a:t>
            </a:r>
            <a:r>
              <a:rPr lang="fr-FR" sz="1400" dirty="0" err="1"/>
              <a:t>family</a:t>
            </a:r>
            <a:r>
              <a:rPr lang="fr-FR" sz="1400" dirty="0"/>
              <a:t>)</a:t>
            </a:r>
          </a:p>
          <a:p>
            <a:pPr algn="ctr"/>
            <a:endParaRPr lang="fr-FR" sz="1400" dirty="0"/>
          </a:p>
        </p:txBody>
      </p: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B3946C4E-9628-2AE5-05CD-27C0BBBCFEC1}"/>
              </a:ext>
            </a:extLst>
          </p:cNvPr>
          <p:cNvSpPr/>
          <p:nvPr/>
        </p:nvSpPr>
        <p:spPr>
          <a:xfrm rot="5400000">
            <a:off x="9772488" y="4478081"/>
            <a:ext cx="466212" cy="349250"/>
          </a:xfrm>
          <a:prstGeom prst="rightArrow">
            <a:avLst>
              <a:gd name="adj1" fmla="val 52928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BEC3B1-EF6F-D3BD-B1A1-0C2AB18C19DF}"/>
              </a:ext>
            </a:extLst>
          </p:cNvPr>
          <p:cNvSpPr txBox="1"/>
          <p:nvPr/>
        </p:nvSpPr>
        <p:spPr>
          <a:xfrm>
            <a:off x="514869" y="375437"/>
            <a:ext cx="7511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1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Figure S1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Scheme summarizing the experimental set-up and methods used in the study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3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2D3F84-E312-65F3-88D0-D41C14367E18}"/>
              </a:ext>
            </a:extLst>
          </p:cNvPr>
          <p:cNvSpPr txBox="1"/>
          <p:nvPr/>
        </p:nvSpPr>
        <p:spPr>
          <a:xfrm>
            <a:off x="667269" y="527837"/>
            <a:ext cx="38539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2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See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Excell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file Tables S1-S7,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RNA-Seq data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7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3A742E3E-E67F-455D-D12B-D5CD1D2BB30A}"/>
              </a:ext>
            </a:extLst>
          </p:cNvPr>
          <p:cNvGrpSpPr/>
          <p:nvPr/>
        </p:nvGrpSpPr>
        <p:grpSpPr>
          <a:xfrm>
            <a:off x="689272" y="2095017"/>
            <a:ext cx="2597938" cy="3539791"/>
            <a:chOff x="696939" y="429307"/>
            <a:chExt cx="3025620" cy="3681502"/>
          </a:xfrm>
        </p:grpSpPr>
        <p:sp>
          <p:nvSpPr>
            <p:cNvPr id="25" name="TextBox 2">
              <a:extLst>
                <a:ext uri="{FF2B5EF4-FFF2-40B4-BE49-F238E27FC236}">
                  <a16:creationId xmlns:a16="http://schemas.microsoft.com/office/drawing/2014/main" id="{889D5322-5568-173C-1C27-A1A9F3FA6DA3}"/>
                </a:ext>
              </a:extLst>
            </p:cNvPr>
            <p:cNvSpPr txBox="1"/>
            <p:nvPr/>
          </p:nvSpPr>
          <p:spPr>
            <a:xfrm>
              <a:off x="696939" y="522301"/>
              <a:ext cx="328936" cy="390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935" dirty="0"/>
                <a:t>A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AA1228F-03A9-1AB2-5567-FD37CA4F3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4533" y="689113"/>
              <a:ext cx="2828026" cy="3421696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70CD2DC-0229-0E99-B50B-021825500228}"/>
                </a:ext>
              </a:extLst>
            </p:cNvPr>
            <p:cNvGrpSpPr/>
            <p:nvPr/>
          </p:nvGrpSpPr>
          <p:grpSpPr>
            <a:xfrm rot="10800000">
              <a:off x="2373061" y="2050290"/>
              <a:ext cx="441518" cy="447335"/>
              <a:chOff x="5368019" y="576277"/>
              <a:chExt cx="441518" cy="365694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0B92193-4762-45B5-3EED-99B3AE6CC740}"/>
                  </a:ext>
                </a:extLst>
              </p:cNvPr>
              <p:cNvSpPr txBox="1"/>
              <p:nvPr/>
            </p:nvSpPr>
            <p:spPr>
              <a:xfrm rot="10800000">
                <a:off x="5368019" y="576277"/>
                <a:ext cx="441518" cy="251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</a:p>
            </p:txBody>
          </p: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7EF26229-64AD-EF2B-43E2-C6497C211FB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588216" y="797039"/>
                <a:ext cx="0" cy="1449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75C898B-53DB-884D-7CD9-30957DABAAE7}"/>
                </a:ext>
              </a:extLst>
            </p:cNvPr>
            <p:cNvGrpSpPr/>
            <p:nvPr/>
          </p:nvGrpSpPr>
          <p:grpSpPr>
            <a:xfrm rot="10800000">
              <a:off x="2845875" y="1724377"/>
              <a:ext cx="417044" cy="472111"/>
              <a:chOff x="5373586" y="421633"/>
              <a:chExt cx="417044" cy="472111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C587FD65-9C3F-D5C3-4852-861A5E4FFA12}"/>
                  </a:ext>
                </a:extLst>
              </p:cNvPr>
              <p:cNvSpPr txBox="1"/>
              <p:nvPr/>
            </p:nvSpPr>
            <p:spPr>
              <a:xfrm rot="10800000">
                <a:off x="5373586" y="421633"/>
                <a:ext cx="4170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</a:p>
            </p:txBody>
          </p: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CA003720-09DD-0814-8B1A-D75DE4F6E40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607880" y="683220"/>
                <a:ext cx="0" cy="2105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F0D449E-8772-7EB8-3D95-ECB72E948BDA}"/>
                </a:ext>
              </a:extLst>
            </p:cNvPr>
            <p:cNvSpPr txBox="1"/>
            <p:nvPr/>
          </p:nvSpPr>
          <p:spPr>
            <a:xfrm>
              <a:off x="2754389" y="451899"/>
              <a:ext cx="7122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4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Stat. 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3FB78BD-BB99-B03E-6E13-90ED5EC992E3}"/>
                </a:ext>
              </a:extLst>
            </p:cNvPr>
            <p:cNvSpPr txBox="1"/>
            <p:nvPr/>
          </p:nvSpPr>
          <p:spPr>
            <a:xfrm>
              <a:off x="1592218" y="429307"/>
              <a:ext cx="7920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Expo.</a:t>
              </a:r>
            </a:p>
          </p:txBody>
        </p: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D071D63C-B137-24BA-BE75-E9333D49ED37}"/>
                </a:ext>
              </a:extLst>
            </p:cNvPr>
            <p:cNvCxnSpPr>
              <a:cxnSpLocks/>
            </p:cNvCxnSpPr>
            <p:nvPr/>
          </p:nvCxnSpPr>
          <p:spPr>
            <a:xfrm>
              <a:off x="1613823" y="741085"/>
              <a:ext cx="123206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5A11D0F7-A14A-3647-DE35-8754635F03EE}"/>
                </a:ext>
              </a:extLst>
            </p:cNvPr>
            <p:cNvCxnSpPr>
              <a:cxnSpLocks/>
            </p:cNvCxnSpPr>
            <p:nvPr/>
          </p:nvCxnSpPr>
          <p:spPr>
            <a:xfrm>
              <a:off x="2862797" y="742915"/>
              <a:ext cx="68041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4620EF5C-51A8-AA9C-9632-506BE9937C36}"/>
                </a:ext>
              </a:extLst>
            </p:cNvPr>
            <p:cNvCxnSpPr>
              <a:cxnSpLocks/>
            </p:cNvCxnSpPr>
            <p:nvPr/>
          </p:nvCxnSpPr>
          <p:spPr>
            <a:xfrm>
              <a:off x="2586154" y="1522348"/>
              <a:ext cx="123" cy="241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F4C0EB9-A041-7321-6F31-EA5DFD75CACC}"/>
                </a:ext>
              </a:extLst>
            </p:cNvPr>
            <p:cNvSpPr txBox="1"/>
            <p:nvPr/>
          </p:nvSpPr>
          <p:spPr>
            <a:xfrm>
              <a:off x="2226679" y="1243009"/>
              <a:ext cx="6773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251B08F4-0791-7CCE-BFC6-35761E8DF93D}"/>
                </a:ext>
              </a:extLst>
            </p:cNvPr>
            <p:cNvCxnSpPr>
              <a:cxnSpLocks/>
            </p:cNvCxnSpPr>
            <p:nvPr/>
          </p:nvCxnSpPr>
          <p:spPr>
            <a:xfrm>
              <a:off x="3020956" y="1176443"/>
              <a:ext cx="0" cy="2188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37CA18A-3A6F-9B72-4BD2-C70B976D0AE6}"/>
                </a:ext>
              </a:extLst>
            </p:cNvPr>
            <p:cNvSpPr txBox="1"/>
            <p:nvPr/>
          </p:nvSpPr>
          <p:spPr>
            <a:xfrm>
              <a:off x="2720073" y="958260"/>
              <a:ext cx="7122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Sa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29D8ECC-AD85-65EA-106A-45277095483A}"/>
              </a:ext>
            </a:extLst>
          </p:cNvPr>
          <p:cNvSpPr txBox="1"/>
          <p:nvPr/>
        </p:nvSpPr>
        <p:spPr>
          <a:xfrm>
            <a:off x="420330" y="61578"/>
            <a:ext cx="9987693" cy="192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3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sz="1400" dirty="0"/>
              <a:t>Expression of the CG447_03795 gene, encoding the MAM protein, across the late exponential (E/</a:t>
            </a:r>
            <a:r>
              <a:rPr lang="en-US" sz="1400" dirty="0" err="1"/>
              <a:t>Ea</a:t>
            </a:r>
            <a:r>
              <a:rPr lang="en-US" sz="1400" dirty="0"/>
              <a:t> time points) and early stationary (S/Sa time points) phases in low- (blue symbol) and high- (orange symbol) acetate conditions, using RNA-Seq.</a:t>
            </a:r>
            <a:endParaRPr lang="fr-FR" sz="1400" dirty="0"/>
          </a:p>
          <a:p>
            <a:pPr algn="just">
              <a:lnSpc>
                <a:spcPct val="200000"/>
              </a:lnSpc>
              <a:spcBef>
                <a:spcPts val="200"/>
              </a:spcBef>
            </a:pPr>
            <a:endParaRPr lang="fr-FR" sz="140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E248B2-735D-FA6E-CEF6-F2EE38D21EDA}"/>
              </a:ext>
            </a:extLst>
          </p:cNvPr>
          <p:cNvGrpSpPr/>
          <p:nvPr/>
        </p:nvGrpSpPr>
        <p:grpSpPr>
          <a:xfrm>
            <a:off x="4712702" y="2524197"/>
            <a:ext cx="2464325" cy="2379299"/>
            <a:chOff x="6195621" y="2291142"/>
            <a:chExt cx="2464325" cy="237929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22C96B7-EC0C-E5B3-A423-EA7D85621F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470" r="16423"/>
            <a:stretch/>
          </p:blipFill>
          <p:spPr>
            <a:xfrm>
              <a:off x="6617211" y="2291142"/>
              <a:ext cx="1678329" cy="2379299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2FF761E-E43B-5555-CBA4-A5134C24B83A}"/>
                </a:ext>
              </a:extLst>
            </p:cNvPr>
            <p:cNvSpPr txBox="1"/>
            <p:nvPr/>
          </p:nvSpPr>
          <p:spPr>
            <a:xfrm>
              <a:off x="7816768" y="2540583"/>
              <a:ext cx="8431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Sa </a:t>
              </a:r>
              <a:r>
                <a:rPr lang="fr-FR" sz="1400" i="1" dirty="0"/>
                <a:t>vs.</a:t>
              </a:r>
              <a:r>
                <a:rPr lang="fr-FR" sz="1400" dirty="0"/>
                <a:t> </a:t>
              </a:r>
              <a:r>
                <a:rPr lang="fr-FR" sz="1400" dirty="0" err="1"/>
                <a:t>Ea</a:t>
              </a:r>
              <a:endParaRPr lang="fr-FR" sz="1400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1586E79-C819-C38D-E4D7-888581421F1D}"/>
                </a:ext>
              </a:extLst>
            </p:cNvPr>
            <p:cNvSpPr txBox="1"/>
            <p:nvPr/>
          </p:nvSpPr>
          <p:spPr>
            <a:xfrm>
              <a:off x="7816768" y="2940600"/>
              <a:ext cx="7551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 </a:t>
              </a:r>
              <a:r>
                <a:rPr lang="fr-FR" sz="1400" i="1" dirty="0"/>
                <a:t>vs.</a:t>
              </a:r>
              <a:r>
                <a:rPr lang="fr-FR" sz="1400" dirty="0"/>
                <a:t> E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64C840E-6E9A-5944-D660-A5703AE61932}"/>
                </a:ext>
              </a:extLst>
            </p:cNvPr>
            <p:cNvSpPr txBox="1"/>
            <p:nvPr/>
          </p:nvSpPr>
          <p:spPr>
            <a:xfrm>
              <a:off x="6195621" y="3456371"/>
              <a:ext cx="8431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Ea</a:t>
              </a:r>
              <a:r>
                <a:rPr lang="fr-FR" sz="1400" dirty="0"/>
                <a:t> </a:t>
              </a:r>
              <a:r>
                <a:rPr lang="fr-FR" sz="1400" i="1" dirty="0"/>
                <a:t>vs.</a:t>
              </a:r>
              <a:r>
                <a:rPr lang="fr-FR" sz="1400" dirty="0"/>
                <a:t> E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C5B80C1-E2E5-F13C-053B-8AEA8E08AFD8}"/>
                </a:ext>
              </a:extLst>
            </p:cNvPr>
            <p:cNvSpPr txBox="1"/>
            <p:nvPr/>
          </p:nvSpPr>
          <p:spPr>
            <a:xfrm>
              <a:off x="6195621" y="3770072"/>
              <a:ext cx="758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Sa </a:t>
              </a:r>
              <a:r>
                <a:rPr lang="fr-FR" sz="1400" i="1" dirty="0"/>
                <a:t>vs.</a:t>
              </a:r>
              <a:r>
                <a:rPr lang="fr-FR" sz="1400" dirty="0"/>
                <a:t> 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275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2EFB40-C01A-ACDF-9ACE-A59255DA43A2}"/>
              </a:ext>
            </a:extLst>
          </p:cNvPr>
          <p:cNvSpPr txBox="1"/>
          <p:nvPr/>
        </p:nvSpPr>
        <p:spPr>
          <a:xfrm>
            <a:off x="676532" y="491355"/>
            <a:ext cx="6098058" cy="56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4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1648D3-06E7-7B62-5B49-3735618C3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88" y="1512896"/>
            <a:ext cx="5128320" cy="38322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C1EB81-F180-7A5C-7D26-BFF24B9D8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092" y="1512896"/>
            <a:ext cx="4877887" cy="383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6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2D3F84-E312-65F3-88D0-D41C14367E18}"/>
              </a:ext>
            </a:extLst>
          </p:cNvPr>
          <p:cNvSpPr txBox="1"/>
          <p:nvPr/>
        </p:nvSpPr>
        <p:spPr>
          <a:xfrm>
            <a:off x="667269" y="527837"/>
            <a:ext cx="10121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5</a:t>
            </a:r>
          </a:p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See </a:t>
            </a:r>
            <a:r>
              <a:rPr lang="en-US" sz="1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Excell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file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Tables S1-S6. Metaproteomic data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26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53C9E1-4EF6-F261-C82A-6A986538B299}"/>
              </a:ext>
            </a:extLst>
          </p:cNvPr>
          <p:cNvSpPr txBox="1"/>
          <p:nvPr/>
        </p:nvSpPr>
        <p:spPr>
          <a:xfrm>
            <a:off x="252132" y="185849"/>
            <a:ext cx="11366126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6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200"/>
              </a:spcBef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Figure S4.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Localization of the detected peptides that match with the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FeoB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sequence (729 aa) of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duncaniae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strain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A2-165. 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6A5367-DC99-C3A4-B836-75D9DF155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3" y="1391819"/>
            <a:ext cx="9165665" cy="448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2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700500A-01A4-4B2E-EFF5-92BAA2F56B7F}"/>
              </a:ext>
            </a:extLst>
          </p:cNvPr>
          <p:cNvSpPr txBox="1"/>
          <p:nvPr/>
        </p:nvSpPr>
        <p:spPr>
          <a:xfrm>
            <a:off x="564059" y="215491"/>
            <a:ext cx="7673699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7: </a:t>
            </a:r>
          </a:p>
          <a:p>
            <a:pPr algn="just">
              <a:lnSpc>
                <a:spcPct val="200000"/>
              </a:lnSpc>
            </a:pPr>
            <a:r>
              <a:rPr lang="en-US" sz="1400" b="1" dirty="0">
                <a:solidFill>
                  <a:srgbClr val="000000"/>
                </a:solidFill>
                <a:effectLst/>
                <a:latin typeface="Times" pitchFamily="2" charset="0"/>
                <a:ea typeface="Times New Roman" panose="02020603050405020304" pitchFamily="18" charset="0"/>
              </a:rPr>
              <a:t>Figure S5. 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Functional classification workflow in this study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471399-729B-67B5-7225-B0F0F6FFA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59" y="1408296"/>
            <a:ext cx="9702888" cy="516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48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82766</TotalTime>
  <Words>227</Words>
  <Application>Microsoft Macintosh PowerPoint</Application>
  <PresentationFormat>Grand écran</PresentationFormat>
  <Paragraphs>55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huillet.eugenie@gmail.com</dc:creator>
  <cp:lastModifiedBy>huillet.eugenie@gmail.com</cp:lastModifiedBy>
  <cp:revision>489</cp:revision>
  <cp:lastPrinted>2022-11-10T18:34:34Z</cp:lastPrinted>
  <dcterms:created xsi:type="dcterms:W3CDTF">2022-07-20T12:37:25Z</dcterms:created>
  <dcterms:modified xsi:type="dcterms:W3CDTF">2023-02-17T20:23:21Z</dcterms:modified>
</cp:coreProperties>
</file>