
<file path=[Content_Types].xml><?xml version="1.0" encoding="utf-8"?>
<Types xmlns="http://schemas.openxmlformats.org/package/2006/content-types">
  <Default Extension="bin" ContentType="application/vnd.openxmlformats-officedocument.oleObject"/>
  <Default Extension="cn&amp;app=2002&amp;size=f9999,10000&amp;q=a80&amp;n=0&amp;g=0n&amp;fmt=jpeg" ContentType="image/jpeg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315" r:id="rId2"/>
    <p:sldId id="571" r:id="rId3"/>
    <p:sldId id="530" r:id="rId4"/>
    <p:sldId id="531" r:id="rId5"/>
    <p:sldId id="544" r:id="rId6"/>
    <p:sldId id="554" r:id="rId7"/>
    <p:sldId id="564" r:id="rId8"/>
    <p:sldId id="565" r:id="rId9"/>
    <p:sldId id="566" r:id="rId10"/>
    <p:sldId id="567" r:id="rId11"/>
    <p:sldId id="532" r:id="rId12"/>
    <p:sldId id="555" r:id="rId13"/>
    <p:sldId id="416" r:id="rId14"/>
    <p:sldId id="388" r:id="rId15"/>
    <p:sldId id="546" r:id="rId16"/>
    <p:sldId id="556" r:id="rId17"/>
    <p:sldId id="460" r:id="rId18"/>
    <p:sldId id="458" r:id="rId19"/>
    <p:sldId id="522" r:id="rId20"/>
    <p:sldId id="568" r:id="rId21"/>
    <p:sldId id="383" r:id="rId22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3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1275" initials="y" lastIdx="30" clrIdx="0"/>
  <p:cmAuthor id="2" name="彭 确昆" initials="彭" lastIdx="1" clrIdx="1">
    <p:extLst>
      <p:ext uri="{19B8F6BF-5375-455C-9EA6-DF929625EA0E}">
        <p15:presenceInfo xmlns:p15="http://schemas.microsoft.com/office/powerpoint/2012/main" userId="f8a9741684c6c93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4" autoAdjust="0"/>
    <p:restoredTop sz="94041" autoAdjust="0"/>
  </p:normalViewPr>
  <p:slideViewPr>
    <p:cSldViewPr snapToGrid="0">
      <p:cViewPr varScale="1">
        <p:scale>
          <a:sx n="77" d="100"/>
          <a:sy n="77" d="100"/>
        </p:scale>
        <p:origin x="188" y="64"/>
      </p:cViewPr>
      <p:guideLst>
        <p:guide orient="horz" pos="164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6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D4E8A1-5F1F-4BED-B4F7-007A1DB01A77}" type="datetimeFigureOut">
              <a:rPr lang="zh-CN" altLang="en-US" smtClean="0"/>
              <a:t>2023/1/13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71312C-4284-4DA7-95A2-8F2F977E72A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/>
          <p:nvPr userDrawn="1"/>
        </p:nvSpPr>
        <p:spPr>
          <a:xfrm>
            <a:off x="1" y="-8098"/>
            <a:ext cx="9144000" cy="366543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/>
          </a:ln>
        </p:spPr>
        <p:txBody>
          <a:bodyPr wrap="none" anchor="ctr"/>
          <a:lstStyle/>
          <a:p>
            <a:pPr algn="ctr" fontAlgn="base"/>
            <a:endParaRPr lang="zh-CN" altLang="en-US" sz="1350" noProof="1">
              <a:solidFill>
                <a:srgbClr val="FFCCFF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4159" y="457870"/>
            <a:ext cx="7951190" cy="2275971"/>
          </a:xfrm>
          <a:prstGeom prst="rect">
            <a:avLst/>
          </a:prstGeom>
        </p:spPr>
        <p:txBody>
          <a:bodyPr anchor="ctr"/>
          <a:lstStyle>
            <a:lvl1pPr algn="ctr">
              <a:defRPr sz="4050" b="1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dirty="0"/>
              <a:t>蛋白质高级结构与功能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3013020"/>
            <a:ext cx="9144001" cy="997580"/>
            <a:chOff x="282183" y="4058555"/>
            <a:chExt cx="11629654" cy="1329874"/>
          </a:xfrm>
        </p:grpSpPr>
        <p:sp>
          <p:nvSpPr>
            <p:cNvPr id="9" name="Freeform 14"/>
            <p:cNvSpPr/>
            <p:nvPr userDrawn="1"/>
          </p:nvSpPr>
          <p:spPr bwMode="hidden">
            <a:xfrm>
              <a:off x="8062202" y="4203592"/>
              <a:ext cx="3834739" cy="714026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10" name="Freeform 18"/>
            <p:cNvSpPr/>
            <p:nvPr userDrawn="1"/>
          </p:nvSpPr>
          <p:spPr bwMode="hidden">
            <a:xfrm>
              <a:off x="3491973" y="4075290"/>
              <a:ext cx="7391724" cy="850138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11" name="Freeform 22"/>
            <p:cNvSpPr/>
            <p:nvPr userDrawn="1"/>
          </p:nvSpPr>
          <p:spPr bwMode="hidden">
            <a:xfrm>
              <a:off x="3771146" y="4087562"/>
              <a:ext cx="7289691" cy="77427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12" name="Freeform 26"/>
            <p:cNvSpPr/>
            <p:nvPr userDrawn="1"/>
          </p:nvSpPr>
          <p:spPr bwMode="hidden">
            <a:xfrm>
              <a:off x="7478345" y="4074175"/>
              <a:ext cx="4410093" cy="651549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 useBgFill="1">
          <p:nvSpPr>
            <p:cNvPr id="13" name="Freeform 10"/>
            <p:cNvSpPr/>
            <p:nvPr userDrawn="1"/>
          </p:nvSpPr>
          <p:spPr bwMode="hidden">
            <a:xfrm>
              <a:off x="282183" y="4058555"/>
              <a:ext cx="11629654" cy="1329874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8404" y="3678877"/>
            <a:ext cx="3965894" cy="100974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1">
                <a:latin typeface="Microsoft YaHei UI" panose="020B0503020204020204" pitchFamily="34" charset="-122"/>
                <a:ea typeface="Microsoft YaHei UI" panose="020B0503020204020204" pitchFamily="34" charset="-122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8035" indent="0" algn="ctr">
              <a:buNone/>
              <a:defRPr sz="1200"/>
            </a:lvl7pPr>
            <a:lvl8pPr marL="2400935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r>
              <a:rPr lang="en-US" dirty="0"/>
              <a:t>彭确昆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/>
          <p:nvPr userDrawn="1"/>
        </p:nvSpPr>
        <p:spPr>
          <a:xfrm>
            <a:off x="1" y="0"/>
            <a:ext cx="9144000" cy="61294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fontAlgn="base"/>
            <a:endParaRPr lang="zh-CN" altLang="en-US" sz="1350" noProof="1">
              <a:solidFill>
                <a:srgbClr val="FFCCFF"/>
              </a:solidFill>
              <a:latin typeface="Arial" panose="020B0604020202020204" pitchFamily="34" charset="0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0" y="66379"/>
            <a:ext cx="9144000" cy="490930"/>
          </a:xfrm>
          <a:prstGeom prst="rect">
            <a:avLst/>
          </a:prstGeom>
        </p:spPr>
        <p:txBody>
          <a:bodyPr lIns="216000" anchor="ctr"/>
          <a:lstStyle>
            <a:lvl1pPr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Click to edit </a:t>
            </a:r>
            <a:r>
              <a:rPr lang="zh-CN" altLang="en-US" dirty="0"/>
              <a:t>点击启动编辑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/>
          <p:nvPr userDrawn="1"/>
        </p:nvSpPr>
        <p:spPr>
          <a:xfrm>
            <a:off x="1" y="0"/>
            <a:ext cx="9144000" cy="61294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fontAlgn="base"/>
            <a:endParaRPr lang="zh-CN" altLang="en-US" sz="1350" noProof="1">
              <a:solidFill>
                <a:srgbClr val="FFCCFF"/>
              </a:solidFill>
              <a:latin typeface="Arial" panose="020B0604020202020204" pitchFamily="34" charset="0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0" y="66379"/>
            <a:ext cx="9144000" cy="490930"/>
          </a:xfrm>
          <a:prstGeom prst="rect">
            <a:avLst/>
          </a:prstGeom>
        </p:spPr>
        <p:txBody>
          <a:bodyPr lIns="216000" anchor="ctr"/>
          <a:lstStyle>
            <a:lvl1pPr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Click to edit </a:t>
            </a:r>
            <a:r>
              <a:rPr lang="zh-CN" altLang="en-US" dirty="0"/>
              <a:t>点击启动编辑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/>
          <p:nvPr userDrawn="1"/>
        </p:nvSpPr>
        <p:spPr>
          <a:xfrm>
            <a:off x="1" y="0"/>
            <a:ext cx="9144000" cy="61294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fontAlgn="base"/>
            <a:endParaRPr lang="zh-CN" altLang="en-US" sz="1350" noProof="1">
              <a:solidFill>
                <a:srgbClr val="FFCCFF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6379"/>
            <a:ext cx="9144000" cy="490930"/>
          </a:xfrm>
          <a:prstGeom prst="rect">
            <a:avLst/>
          </a:prstGeom>
        </p:spPr>
        <p:txBody>
          <a:bodyPr lIns="216000" anchor="ctr"/>
          <a:lstStyle>
            <a:lvl1pPr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Click to edit </a:t>
            </a:r>
            <a:r>
              <a:rPr lang="zh-CN" altLang="en-US" dirty="0"/>
              <a:t>点击启动编辑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7504" y="987977"/>
            <a:ext cx="8368019" cy="3712777"/>
          </a:xfrm>
          <a:prstGeom prst="rect">
            <a:avLst/>
          </a:prstGeom>
        </p:spPr>
        <p:txBody>
          <a:bodyPr/>
          <a:lstStyle>
            <a:lvl1pPr marL="171450" indent="-243205">
              <a:lnSpc>
                <a:spcPct val="100000"/>
              </a:lnSpc>
              <a:buFont typeface="Wingdings" panose="05000000000000000000" pitchFamily="2" charset="2"/>
              <a:buChar char="n"/>
              <a:defRPr sz="18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514350" indent="-243205">
              <a:lnSpc>
                <a:spcPct val="100000"/>
              </a:lnSpc>
              <a:buFont typeface="Wingdings" panose="05000000000000000000" pitchFamily="2" charset="2"/>
              <a:buChar char="n"/>
              <a:defRPr sz="15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2pPr>
            <a:lvl3pPr marL="857250" indent="-243205">
              <a:lnSpc>
                <a:spcPct val="100000"/>
              </a:lnSpc>
              <a:buFont typeface="Wingdings" panose="05000000000000000000" pitchFamily="2" charset="2"/>
              <a:buChar char="n"/>
              <a:defRPr sz="135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3pPr>
            <a:lvl4pPr marL="1200150" indent="-243205">
              <a:lnSpc>
                <a:spcPct val="100000"/>
              </a:lnSpc>
              <a:buFont typeface="Wingdings" panose="05000000000000000000" pitchFamily="2" charset="2"/>
              <a:buChar char="n"/>
              <a:defRPr sz="12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4pPr>
            <a:lvl5pPr marL="1543050" indent="-243205">
              <a:lnSpc>
                <a:spcPct val="100000"/>
              </a:lnSpc>
              <a:buFont typeface="Wingdings" panose="05000000000000000000" pitchFamily="2" charset="2"/>
              <a:buChar char="n"/>
              <a:defRPr sz="12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5pPr>
          </a:lstStyle>
          <a:p>
            <a:pPr lvl="0"/>
            <a:r>
              <a:rPr lang="en-US" altLang="zh-CN" dirty="0"/>
              <a:t>Click to edit </a:t>
            </a:r>
            <a:r>
              <a:rPr lang="zh-CN" altLang="en-US" dirty="0"/>
              <a:t>点击启动编辑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>
          <a:xfrm>
            <a:off x="4190869" y="1210641"/>
            <a:ext cx="3122065" cy="1334348"/>
            <a:chOff x="4520904" y="1177933"/>
            <a:chExt cx="4162753" cy="1778819"/>
          </a:xfrm>
        </p:grpSpPr>
        <p:sp>
          <p:nvSpPr>
            <p:cNvPr id="17" name="TextBox 1"/>
            <p:cNvSpPr txBox="1"/>
            <p:nvPr userDrawn="1"/>
          </p:nvSpPr>
          <p:spPr>
            <a:xfrm>
              <a:off x="4520904" y="1551629"/>
              <a:ext cx="3574472" cy="78359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4500" dirty="0">
                  <a:solidFill>
                    <a:prstClr val="white"/>
                  </a:solidFill>
                  <a:latin typeface="Arial" panose="020B0604020202020204" pitchFamily="34" charset="0"/>
                  <a:ea typeface="Kozuka Gothic Pr6N B" pitchFamily="34" charset="-128"/>
                </a:rPr>
                <a:t>THANKS!</a:t>
              </a:r>
            </a:p>
          </p:txBody>
        </p:sp>
        <p:sp>
          <p:nvSpPr>
            <p:cNvPr id="18" name="空心弧 2"/>
            <p:cNvSpPr/>
            <p:nvPr userDrawn="1"/>
          </p:nvSpPr>
          <p:spPr bwMode="auto">
            <a:xfrm rot="7201856">
              <a:off x="6904838" y="1177933"/>
              <a:ext cx="1778819" cy="1778819"/>
            </a:xfrm>
            <a:prstGeom prst="blockArc">
              <a:avLst>
                <a:gd name="adj1" fmla="val 5502533"/>
                <a:gd name="adj2" fmla="val 1980318"/>
                <a:gd name="adj3" fmla="val 1053"/>
              </a:avLst>
            </a:prstGeom>
            <a:solidFill>
              <a:schemeClr val="bg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565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TextBox 8"/>
            <p:cNvSpPr txBox="1">
              <a:spLocks noChangeArrowheads="1"/>
            </p:cNvSpPr>
            <p:nvPr userDrawn="1"/>
          </p:nvSpPr>
          <p:spPr bwMode="auto">
            <a:xfrm>
              <a:off x="4903633" y="2380283"/>
              <a:ext cx="2030862" cy="490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 defTabSz="1218565">
                <a:defRPr/>
              </a:pPr>
              <a:r>
                <a:rPr lang="zh-CN" altLang="en-US" sz="18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谢谢聆听</a:t>
              </a:r>
            </a:p>
          </p:txBody>
        </p:sp>
      </p:grpSp>
      <p:sp>
        <p:nvSpPr>
          <p:cNvPr id="21" name="Rectangle 2"/>
          <p:cNvSpPr/>
          <p:nvPr userDrawn="1"/>
        </p:nvSpPr>
        <p:spPr>
          <a:xfrm>
            <a:off x="1" y="0"/>
            <a:ext cx="9144000" cy="3665434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/>
          </a:ln>
        </p:spPr>
        <p:txBody>
          <a:bodyPr wrap="none" anchor="ctr"/>
          <a:lstStyle/>
          <a:p>
            <a:pPr algn="ctr" fontAlgn="base"/>
            <a:endParaRPr lang="zh-CN" altLang="en-US" sz="1350" noProof="1">
              <a:solidFill>
                <a:srgbClr val="FFCCFF"/>
              </a:solidFill>
              <a:latin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 userDrawn="1"/>
        </p:nvGrpSpPr>
        <p:grpSpPr>
          <a:xfrm>
            <a:off x="0" y="3013020"/>
            <a:ext cx="9144001" cy="997580"/>
            <a:chOff x="282183" y="4058555"/>
            <a:chExt cx="11629654" cy="1329874"/>
          </a:xfrm>
        </p:grpSpPr>
        <p:sp>
          <p:nvSpPr>
            <p:cNvPr id="23" name="Freeform 14"/>
            <p:cNvSpPr/>
            <p:nvPr userDrawn="1"/>
          </p:nvSpPr>
          <p:spPr bwMode="hidden">
            <a:xfrm>
              <a:off x="8062202" y="4203592"/>
              <a:ext cx="3834739" cy="714026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24" name="Freeform 18"/>
            <p:cNvSpPr/>
            <p:nvPr userDrawn="1"/>
          </p:nvSpPr>
          <p:spPr bwMode="hidden">
            <a:xfrm>
              <a:off x="3491973" y="4075290"/>
              <a:ext cx="7391724" cy="850138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25" name="Freeform 22"/>
            <p:cNvSpPr/>
            <p:nvPr userDrawn="1"/>
          </p:nvSpPr>
          <p:spPr bwMode="hidden">
            <a:xfrm>
              <a:off x="3771146" y="4087562"/>
              <a:ext cx="7289691" cy="77427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26" name="Freeform 26"/>
            <p:cNvSpPr/>
            <p:nvPr userDrawn="1"/>
          </p:nvSpPr>
          <p:spPr bwMode="hidden">
            <a:xfrm>
              <a:off x="7478345" y="4074175"/>
              <a:ext cx="4410093" cy="651549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 useBgFill="1">
          <p:nvSpPr>
            <p:cNvPr id="27" name="Freeform 10"/>
            <p:cNvSpPr/>
            <p:nvPr userDrawn="1"/>
          </p:nvSpPr>
          <p:spPr bwMode="hidden">
            <a:xfrm>
              <a:off x="282183" y="4058555"/>
              <a:ext cx="11629654" cy="1329874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Group 28"/>
          <p:cNvGrpSpPr/>
          <p:nvPr userDrawn="1"/>
        </p:nvGrpSpPr>
        <p:grpSpPr>
          <a:xfrm>
            <a:off x="4190869" y="1210641"/>
            <a:ext cx="3122065" cy="1334348"/>
            <a:chOff x="4520904" y="1177933"/>
            <a:chExt cx="4162753" cy="1778819"/>
          </a:xfrm>
        </p:grpSpPr>
        <p:sp>
          <p:nvSpPr>
            <p:cNvPr id="30" name="TextBox 1"/>
            <p:cNvSpPr txBox="1"/>
            <p:nvPr userDrawn="1"/>
          </p:nvSpPr>
          <p:spPr>
            <a:xfrm>
              <a:off x="4520904" y="1551629"/>
              <a:ext cx="3574472" cy="78359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4500" dirty="0">
                  <a:solidFill>
                    <a:prstClr val="white"/>
                  </a:solidFill>
                  <a:latin typeface="Arial" panose="020B0604020202020204" pitchFamily="34" charset="0"/>
                  <a:ea typeface="Kozuka Gothic Pr6N B" pitchFamily="34" charset="-128"/>
                </a:rPr>
                <a:t>THANKS!</a:t>
              </a:r>
            </a:p>
          </p:txBody>
        </p:sp>
        <p:sp>
          <p:nvSpPr>
            <p:cNvPr id="31" name="空心弧 2"/>
            <p:cNvSpPr/>
            <p:nvPr userDrawn="1"/>
          </p:nvSpPr>
          <p:spPr bwMode="auto">
            <a:xfrm rot="7201856">
              <a:off x="6904838" y="1177933"/>
              <a:ext cx="1778819" cy="1778819"/>
            </a:xfrm>
            <a:prstGeom prst="blockArc">
              <a:avLst>
                <a:gd name="adj1" fmla="val 5502533"/>
                <a:gd name="adj2" fmla="val 1980318"/>
                <a:gd name="adj3" fmla="val 1053"/>
              </a:avLst>
            </a:prstGeom>
            <a:solidFill>
              <a:schemeClr val="bg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565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TextBox 8"/>
            <p:cNvSpPr txBox="1">
              <a:spLocks noChangeArrowheads="1"/>
            </p:cNvSpPr>
            <p:nvPr userDrawn="1"/>
          </p:nvSpPr>
          <p:spPr bwMode="auto">
            <a:xfrm>
              <a:off x="4903633" y="2380283"/>
              <a:ext cx="2030862" cy="490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 defTabSz="1218565">
                <a:defRPr/>
              </a:pPr>
              <a:r>
                <a:rPr lang="zh-CN" altLang="en-US" sz="18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谢谢聆听</a:t>
              </a: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/>
          <p:nvPr userDrawn="1"/>
        </p:nvSpPr>
        <p:spPr>
          <a:xfrm>
            <a:off x="1" y="0"/>
            <a:ext cx="9144000" cy="61294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fontAlgn="base"/>
            <a:endParaRPr lang="zh-CN" altLang="en-US" sz="1350" noProof="1">
              <a:solidFill>
                <a:srgbClr val="FFCCFF"/>
              </a:solidFill>
              <a:latin typeface="Arial" panose="020B0604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558" y="4849271"/>
            <a:ext cx="840122" cy="247508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0" y="66379"/>
            <a:ext cx="9144000" cy="490930"/>
          </a:xfrm>
          <a:prstGeom prst="rect">
            <a:avLst/>
          </a:prstGeom>
        </p:spPr>
        <p:txBody>
          <a:bodyPr lIns="216000" anchor="ctr"/>
          <a:lstStyle>
            <a:lvl1pPr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Click to edit </a:t>
            </a:r>
            <a:r>
              <a:rPr lang="zh-CN" altLang="en-US" dirty="0"/>
              <a:t>点击启动编辑</a:t>
            </a:r>
            <a:endParaRPr lang="en-US" dirty="0"/>
          </a:p>
        </p:txBody>
      </p:sp>
      <p:sp>
        <p:nvSpPr>
          <p:cNvPr id="7" name="灯片编号占位符 4"/>
          <p:cNvSpPr txBox="1"/>
          <p:nvPr userDrawn="1"/>
        </p:nvSpPr>
        <p:spPr>
          <a:xfrm>
            <a:off x="58525" y="4871630"/>
            <a:ext cx="432197" cy="21673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57938A71-5BF8-40A0-A94F-679176CFA67C}" type="slidenum">
              <a:rPr lang="zh-CN" altLang="en-US" sz="900" smtClean="0">
                <a:solidFill>
                  <a:srgbClr val="7F7F7F"/>
                </a:solidFill>
                <a:latin typeface="Calibri" panose="020F0502020204030204" pitchFamily="34" charset="0"/>
              </a:rPr>
              <a:t>‹#›</a:t>
            </a:fld>
            <a:endParaRPr lang="zh-CN" altLang="en-US" sz="900" dirty="0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/>
          <p:nvPr userDrawn="1"/>
        </p:nvSpPr>
        <p:spPr>
          <a:xfrm>
            <a:off x="1" y="0"/>
            <a:ext cx="9144000" cy="61294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fontAlgn="base"/>
            <a:endParaRPr lang="zh-CN" altLang="en-US" sz="1350" noProof="1">
              <a:solidFill>
                <a:srgbClr val="FFCCFF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6379"/>
            <a:ext cx="9144000" cy="490930"/>
          </a:xfrm>
          <a:prstGeom prst="rect">
            <a:avLst/>
          </a:prstGeom>
        </p:spPr>
        <p:txBody>
          <a:bodyPr lIns="216000" anchor="ctr"/>
          <a:lstStyle>
            <a:lvl1pPr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Click to edit </a:t>
            </a:r>
            <a:r>
              <a:rPr lang="zh-CN" altLang="en-US" dirty="0"/>
              <a:t>点击启动编辑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7504" y="987977"/>
            <a:ext cx="8368019" cy="3712777"/>
          </a:xfrm>
          <a:prstGeom prst="rect">
            <a:avLst/>
          </a:prstGeom>
        </p:spPr>
        <p:txBody>
          <a:bodyPr/>
          <a:lstStyle>
            <a:lvl1pPr marL="171450" indent="-243205">
              <a:lnSpc>
                <a:spcPct val="100000"/>
              </a:lnSpc>
              <a:buFont typeface="Wingdings" panose="05000000000000000000" pitchFamily="2" charset="2"/>
              <a:buChar char="n"/>
              <a:defRPr sz="18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514350" indent="-243205">
              <a:lnSpc>
                <a:spcPct val="100000"/>
              </a:lnSpc>
              <a:buFont typeface="Wingdings" panose="05000000000000000000" pitchFamily="2" charset="2"/>
              <a:buChar char="n"/>
              <a:defRPr sz="15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2pPr>
            <a:lvl3pPr marL="857250" indent="-243205">
              <a:lnSpc>
                <a:spcPct val="100000"/>
              </a:lnSpc>
              <a:buFont typeface="Wingdings" panose="05000000000000000000" pitchFamily="2" charset="2"/>
              <a:buChar char="n"/>
              <a:defRPr sz="135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3pPr>
            <a:lvl4pPr marL="1200150" indent="-243205">
              <a:lnSpc>
                <a:spcPct val="100000"/>
              </a:lnSpc>
              <a:buFont typeface="Wingdings" panose="05000000000000000000" pitchFamily="2" charset="2"/>
              <a:buChar char="n"/>
              <a:defRPr sz="12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4pPr>
            <a:lvl5pPr marL="1543050" indent="-243205">
              <a:lnSpc>
                <a:spcPct val="100000"/>
              </a:lnSpc>
              <a:buFont typeface="Wingdings" panose="05000000000000000000" pitchFamily="2" charset="2"/>
              <a:buChar char="n"/>
              <a:defRPr sz="12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5pPr>
          </a:lstStyle>
          <a:p>
            <a:pPr lvl="0"/>
            <a:r>
              <a:rPr lang="en-US" altLang="zh-CN" dirty="0"/>
              <a:t>Click to edit </a:t>
            </a:r>
            <a:r>
              <a:rPr lang="zh-CN" altLang="en-US" dirty="0"/>
              <a:t>点击启动编辑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558" y="4849271"/>
            <a:ext cx="840122" cy="247508"/>
          </a:xfrm>
          <a:prstGeom prst="rect">
            <a:avLst/>
          </a:prstGeom>
        </p:spPr>
      </p:pic>
      <p:sp>
        <p:nvSpPr>
          <p:cNvPr id="7" name="灯片编号占位符 4"/>
          <p:cNvSpPr txBox="1"/>
          <p:nvPr userDrawn="1"/>
        </p:nvSpPr>
        <p:spPr>
          <a:xfrm>
            <a:off x="58525" y="4871630"/>
            <a:ext cx="432197" cy="21673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57938A71-5BF8-40A0-A94F-679176CFA67C}" type="slidenum">
              <a:rPr lang="zh-CN" altLang="en-US" sz="900" smtClean="0">
                <a:solidFill>
                  <a:srgbClr val="7F7F7F"/>
                </a:solidFill>
                <a:latin typeface="Calibri" panose="020F0502020204030204" pitchFamily="34" charset="0"/>
              </a:rPr>
              <a:t>‹#›</a:t>
            </a:fld>
            <a:endParaRPr lang="zh-CN" altLang="en-US" sz="900" dirty="0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cn&amp;app=2002&amp;size=f9999,10000&amp;q=a80&amp;n=0&amp;g=0n&amp;fmt=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-1" y="-61014"/>
            <a:ext cx="4197927" cy="524745"/>
          </a:xfrm>
        </p:spPr>
        <p:txBody>
          <a:bodyPr/>
          <a:lstStyle/>
          <a:p>
            <a:r>
              <a:rPr lang="en-US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S2 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Literature Case teaching design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82015A4-67DC-350E-1ADD-DDC13D835000}"/>
              </a:ext>
            </a:extLst>
          </p:cNvPr>
          <p:cNvSpPr txBox="1"/>
          <p:nvPr/>
        </p:nvSpPr>
        <p:spPr>
          <a:xfrm>
            <a:off x="1175656" y="1332551"/>
            <a:ext cx="75829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The structure of Sars-CoV-2 virus protein</a:t>
            </a:r>
          </a:p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(Biochemistry and Molecular Biology)</a:t>
            </a:r>
            <a:br>
              <a:rPr lang="zh-CN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</a:br>
            <a:endParaRPr lang="zh-CN" altLang="en-US" sz="20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455078B1-1739-450B-A998-A41FB4D84E5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8" r="10069"/>
          <a:stretch/>
        </p:blipFill>
        <p:spPr>
          <a:xfrm flipH="1">
            <a:off x="2195817" y="1694181"/>
            <a:ext cx="2108050" cy="1506760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14C6881-5E58-4F38-933E-0E0B7A8696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58344" y="1694179"/>
            <a:ext cx="2058530" cy="1506759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A0E674D-2006-4840-AC55-A678B345E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65" y="2005"/>
            <a:ext cx="7640061" cy="65839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atinLnBrk="1"/>
            <a:r>
              <a:rPr lang="en-US" altLang="zh-CN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Can a hard-boiled egg return to its normal state?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05D3633B-2B98-5895-460E-67C15F9507C9}"/>
              </a:ext>
            </a:extLst>
          </p:cNvPr>
          <p:cNvGrpSpPr/>
          <p:nvPr/>
        </p:nvGrpSpPr>
        <p:grpSpPr>
          <a:xfrm>
            <a:off x="2139930" y="3261001"/>
            <a:ext cx="4864139" cy="1531966"/>
            <a:chOff x="2139930" y="3261001"/>
            <a:chExt cx="4864139" cy="1531966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906C660-92F0-81F8-15B0-A4435866CF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8473" b="25085"/>
            <a:stretch/>
          </p:blipFill>
          <p:spPr>
            <a:xfrm>
              <a:off x="2139930" y="3261001"/>
              <a:ext cx="4864139" cy="127048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9D6AE96-30FB-046C-EB95-8C4A67E883F3}"/>
                </a:ext>
              </a:extLst>
            </p:cNvPr>
            <p:cNvSpPr txBox="1"/>
            <p:nvPr/>
          </p:nvSpPr>
          <p:spPr>
            <a:xfrm>
              <a:off x="2789499" y="4485190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黑体" panose="02010609060101010101" pitchFamily="49" charset="-122"/>
                  <a:ea typeface="黑体" panose="02010609060101010101" pitchFamily="49" charset="-122"/>
                </a:rPr>
                <a:t>煮熟前                         煮熟后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469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F4B528-5AE3-4667-96B6-007A94E28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6379"/>
            <a:ext cx="9144000" cy="490930"/>
          </a:xfrm>
        </p:spPr>
        <p:txBody>
          <a:bodyPr/>
          <a:lstStyle/>
          <a:p>
            <a:r>
              <a:rPr lang="en-US" altLang="zh-CN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Proteins that have a complete conformation are functional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5B3CC8E-EC04-4BEC-8000-9BF71BE0A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207" y="1514682"/>
            <a:ext cx="4106411" cy="2573351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056C09-5174-4EA8-9250-AE32C40BD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8" y="1514682"/>
            <a:ext cx="4570352" cy="2573351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C1F63F0-A3CE-4971-8A35-7CB45749DD17}"/>
              </a:ext>
            </a:extLst>
          </p:cNvPr>
          <p:cNvSpPr/>
          <p:nvPr/>
        </p:nvSpPr>
        <p:spPr>
          <a:xfrm>
            <a:off x="5440101" y="4954010"/>
            <a:ext cx="394851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Chembiochem</a:t>
            </a:r>
            <a:r>
              <a:rPr lang="en-US" altLang="zh-CN" sz="10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2015 Feb 9;16(3):393-6. </a:t>
            </a:r>
            <a:r>
              <a:rPr lang="en-US" altLang="zh-CN" sz="10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en-US" altLang="zh-CN" sz="10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10.1002/cbic.201402427. 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11D5530-A04B-4274-9C68-63EB74ED5460}"/>
              </a:ext>
            </a:extLst>
          </p:cNvPr>
          <p:cNvSpPr/>
          <p:nvPr/>
        </p:nvSpPr>
        <p:spPr>
          <a:xfrm>
            <a:off x="6496334" y="1603941"/>
            <a:ext cx="648270" cy="75029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950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8E997755-EF96-4DE8-BC8E-0ECF04D1ABE5}"/>
              </a:ext>
            </a:extLst>
          </p:cNvPr>
          <p:cNvSpPr/>
          <p:nvPr/>
        </p:nvSpPr>
        <p:spPr>
          <a:xfrm>
            <a:off x="0" y="-2338"/>
            <a:ext cx="9225023" cy="611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Literature Case 1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Structure of Sars-cov-2 virus RNA replicase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81BB492-67F3-40D2-837B-46CF805F198D}"/>
              </a:ext>
            </a:extLst>
          </p:cNvPr>
          <p:cNvSpPr/>
          <p:nvPr/>
        </p:nvSpPr>
        <p:spPr>
          <a:xfrm>
            <a:off x="5695577" y="4956302"/>
            <a:ext cx="362673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Rao Z. Science. 2020 May 15;368(6492):779-782. </a:t>
            </a:r>
            <a:r>
              <a:rPr lang="en-US" altLang="zh-CN" sz="8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en-US" altLang="zh-CN" sz="8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10.1126/science.abb7498. 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BCA3BBB-A2C5-CF8A-9153-D672AB4F5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497" y="686247"/>
            <a:ext cx="5137157" cy="4212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05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1714DF-0582-43A2-BA75-76F262AB1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A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Team Discuss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44F1F89-2A00-4C72-857D-43C2220AA03B}"/>
              </a:ext>
            </a:extLst>
          </p:cNvPr>
          <p:cNvSpPr/>
          <p:nvPr/>
        </p:nvSpPr>
        <p:spPr>
          <a:xfrm>
            <a:off x="164124" y="1062378"/>
            <a:ext cx="8927123" cy="3590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Hint Questions</a:t>
            </a:r>
            <a:r>
              <a:rPr lang="zh-CN" alt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endParaRPr lang="en-US" altLang="zh-CN" sz="2000" b="1" i="0" dirty="0">
              <a:solidFill>
                <a:srgbClr val="FFFF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600"/>
              </a:lnSpc>
            </a:pPr>
            <a:r>
              <a:rPr lang="en-US" altLang="zh-CN" sz="20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How many levels of structure do RNA replicases have?</a:t>
            </a:r>
          </a:p>
          <a:p>
            <a:pPr>
              <a:lnSpc>
                <a:spcPts val="2600"/>
              </a:lnSpc>
            </a:pPr>
            <a:r>
              <a:rPr lang="en-US" altLang="zh-CN" sz="20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What are the subunits, domains, and motifs of RNA replicases?</a:t>
            </a:r>
          </a:p>
          <a:p>
            <a:pPr algn="l">
              <a:lnSpc>
                <a:spcPts val="26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zh-CN" sz="20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What secondary structure is newly discovered at the N-terminus of RNA replicase?  </a:t>
            </a:r>
          </a:p>
          <a:p>
            <a:pPr algn="l">
              <a:lnSpc>
                <a:spcPts val="26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0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To which subunit of the RNA replicase does RNA binding occur primarily?  </a:t>
            </a:r>
          </a:p>
          <a:p>
            <a:pPr algn="l">
              <a:lnSpc>
                <a:spcPts val="26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zh-CN" sz="20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In what mode does RNA replicase bind RNA mainly?  </a:t>
            </a:r>
          </a:p>
          <a:p>
            <a:pPr algn="l">
              <a:lnSpc>
                <a:spcPts val="26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zh-CN" sz="20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What are the two conformations of RNA replicase binding RNA?  Through what bonds? </a:t>
            </a:r>
          </a:p>
        </p:txBody>
      </p:sp>
    </p:spTree>
    <p:extLst>
      <p:ext uri="{BB962C8B-B14F-4D97-AF65-F5344CB8AC3E}">
        <p14:creationId xmlns:p14="http://schemas.microsoft.com/office/powerpoint/2010/main" val="2583476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9D81F966-B018-1A2F-940E-F6844E13F01E}"/>
              </a:ext>
            </a:extLst>
          </p:cNvPr>
          <p:cNvSpPr txBox="1"/>
          <p:nvPr/>
        </p:nvSpPr>
        <p:spPr>
          <a:xfrm>
            <a:off x="42140" y="122427"/>
            <a:ext cx="7261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latinLnBrk="1">
              <a:buFont typeface="Arial" panose="020B0604020202020204" pitchFamily="34" charset="0"/>
              <a:buChar char="•"/>
            </a:pPr>
            <a:r>
              <a:rPr lang="en-US" altLang="zh-CN" sz="20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Protein structure of SARS-CoV-2 virus RNA Replicase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C1DEA5B-0983-42F9-EE46-7633E6154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21" y="1221412"/>
            <a:ext cx="8055757" cy="310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24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8492A62-02D6-06A9-4C54-F89AC9D9D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612" y="993833"/>
            <a:ext cx="3794055" cy="4083288"/>
          </a:xfrm>
          <a:prstGeom prst="rect">
            <a:avLst/>
          </a:prstGeom>
        </p:spPr>
      </p:pic>
      <p:sp>
        <p:nvSpPr>
          <p:cNvPr id="5" name="标题 4">
            <a:extLst>
              <a:ext uri="{FF2B5EF4-FFF2-40B4-BE49-F238E27FC236}">
                <a16:creationId xmlns:a16="http://schemas.microsoft.com/office/drawing/2014/main" id="{55C240B6-1702-DEDD-6158-76AA19739F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27278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latinLnBrk="1">
              <a:buFont typeface="Arial" panose="020B0604020202020204" pitchFamily="34" charset="0"/>
              <a:buChar char="•"/>
            </a:pPr>
            <a:r>
              <a:rPr lang="en-US" altLang="zh-CN" sz="2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Protein structure of SARS-CoV-2 virus RNA Replicase</a:t>
            </a:r>
          </a:p>
        </p:txBody>
      </p:sp>
    </p:spTree>
    <p:extLst>
      <p:ext uri="{BB962C8B-B14F-4D97-AF65-F5344CB8AC3E}">
        <p14:creationId xmlns:p14="http://schemas.microsoft.com/office/powerpoint/2010/main" val="280017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36E150B-7EA2-7F83-D900-2F92DE0B1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095" y="787572"/>
            <a:ext cx="7506299" cy="3924526"/>
          </a:xfrm>
          <a:prstGeom prst="rect">
            <a:avLst/>
          </a:prstGeom>
        </p:spPr>
      </p:pic>
      <p:sp>
        <p:nvSpPr>
          <p:cNvPr id="5" name="标题 4">
            <a:extLst>
              <a:ext uri="{FF2B5EF4-FFF2-40B4-BE49-F238E27FC236}">
                <a16:creationId xmlns:a16="http://schemas.microsoft.com/office/drawing/2014/main" id="{E771858E-EBE4-209B-29C0-035A7A98BD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27278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latinLnBrk="1">
              <a:buFont typeface="Arial" panose="020B0604020202020204" pitchFamily="34" charset="0"/>
              <a:buChar char="•"/>
            </a:pPr>
            <a:r>
              <a:rPr lang="en-US" altLang="zh-CN" sz="200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Protein structure of SARS-CoV-2 virus RNA Replicase</a:t>
            </a:r>
          </a:p>
        </p:txBody>
      </p:sp>
    </p:spTree>
    <p:extLst>
      <p:ext uri="{BB962C8B-B14F-4D97-AF65-F5344CB8AC3E}">
        <p14:creationId xmlns:p14="http://schemas.microsoft.com/office/powerpoint/2010/main" val="1520546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30C206-1631-46E4-A51F-33CA192A5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Summary :(1) RNA replicases have a complex quaternary structure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BB4738F-4634-C21D-DC69-371A54002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161" y="961293"/>
            <a:ext cx="8274007" cy="388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3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8E997755-EF96-4DE8-BC8E-0ECF04D1ABE5}"/>
              </a:ext>
            </a:extLst>
          </p:cNvPr>
          <p:cNvSpPr/>
          <p:nvPr/>
        </p:nvSpPr>
        <p:spPr>
          <a:xfrm>
            <a:off x="0" y="-2338"/>
            <a:ext cx="9508565" cy="611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Literature Case 2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Sars-cov-2 virus RNA replicase bind remdesivir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81BB492-67F3-40D2-837B-46CF805F198D}"/>
              </a:ext>
            </a:extLst>
          </p:cNvPr>
          <p:cNvSpPr/>
          <p:nvPr/>
        </p:nvSpPr>
        <p:spPr>
          <a:xfrm>
            <a:off x="5695577" y="4956302"/>
            <a:ext cx="362673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Rao Z. Science. 2020 May 15;368(6492):779-782. </a:t>
            </a:r>
            <a:r>
              <a:rPr lang="en-US" altLang="zh-CN" sz="8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en-US" altLang="zh-CN" sz="8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10.1126/science.abb7498. 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0EEAE0E-A490-0DF5-382A-9E878CF0C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088" y="874256"/>
            <a:ext cx="5349288" cy="38830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5426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149182-A5E4-4250-8BAF-5C8513C19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B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Team Discuss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4878FFC-CA4D-4325-8699-D7212FF7E072}"/>
              </a:ext>
            </a:extLst>
          </p:cNvPr>
          <p:cNvSpPr/>
          <p:nvPr/>
        </p:nvSpPr>
        <p:spPr>
          <a:xfrm>
            <a:off x="460188" y="1380896"/>
            <a:ext cx="8223623" cy="29528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>
              <a:lnSpc>
                <a:spcPct val="150000"/>
              </a:lnSpc>
            </a:pPr>
            <a:r>
              <a:rPr lang="en-US" altLang="zh-CN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Hint Questions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endParaRPr lang="en-US" altLang="zh-CN" b="1" i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latinLnBrk="1">
              <a:lnSpc>
                <a:spcPct val="150000"/>
              </a:lnSpc>
            </a:pPr>
            <a:r>
              <a:rPr lang="en-US" altLang="zh-CN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What is the nature of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Sars-cov-2 virus </a:t>
            </a:r>
            <a:r>
              <a:rPr lang="en-US" altLang="zh-CN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RNA replicase?  </a:t>
            </a:r>
          </a:p>
          <a:p>
            <a:pPr algn="l" latinLnBrk="1">
              <a:lnSpc>
                <a:spcPct val="150000"/>
              </a:lnSpc>
            </a:pPr>
            <a:r>
              <a:rPr lang="en-US" altLang="zh-CN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How many stages of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Sars-cov-2 virus</a:t>
            </a:r>
            <a:r>
              <a:rPr lang="en-US" altLang="zh-CN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RNA replicase activity does it have?  How many subunits does the active center have?  </a:t>
            </a:r>
          </a:p>
          <a:p>
            <a:pPr algn="l" latinLnBrk="1">
              <a:lnSpc>
                <a:spcPct val="150000"/>
              </a:lnSpc>
            </a:pPr>
            <a:r>
              <a:rPr lang="en-US" altLang="zh-CN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How does the drug remdesivir relate to nucleotides?  </a:t>
            </a:r>
          </a:p>
          <a:p>
            <a:pPr algn="l" latinLnBrk="1">
              <a:lnSpc>
                <a:spcPct val="150000"/>
              </a:lnSpc>
            </a:pPr>
            <a:r>
              <a:rPr lang="en-US" altLang="zh-CN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Through which bonds does remdesivir bind the enzyme?  </a:t>
            </a:r>
          </a:p>
          <a:p>
            <a:pPr latinLnBrk="1">
              <a:lnSpc>
                <a:spcPct val="150000"/>
              </a:lnSpc>
            </a:pPr>
            <a:r>
              <a:rPr lang="en-US" altLang="zh-CN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 How does remdesivir inhibit RNA replicase function?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EC5D004-145A-4860-A043-57A4596CDBED}"/>
              </a:ext>
            </a:extLst>
          </p:cNvPr>
          <p:cNvSpPr/>
          <p:nvPr/>
        </p:nvSpPr>
        <p:spPr>
          <a:xfrm>
            <a:off x="6203106" y="4943445"/>
            <a:ext cx="30219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zh-CN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W. Yin </a:t>
            </a:r>
            <a:r>
              <a:rPr lang="fr-FR" altLang="zh-CN" sz="1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fr-FR" altLang="zh-CN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fr-FR" altLang="zh-CN" sz="1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</a:t>
            </a:r>
            <a:r>
              <a:rPr lang="en-US" altLang="zh-CN" sz="1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1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zh-CN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10.1126/science.abc1560 (2020).</a:t>
            </a:r>
            <a:r>
              <a:rPr lang="fr-FR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fr-FR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919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AF28CE-CDC0-4525-88FF-BF544B9AF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latinLnBrk="1">
              <a:buFont typeface="Arial" panose="020B0604020202020204" pitchFamily="34" charset="0"/>
              <a:buChar char="•"/>
            </a:pPr>
            <a:r>
              <a:rPr lang="pt-BR" altLang="zh-CN" sz="20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Sars-cov-2 virus RNA replicase binds template RNA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6ACE92A-CC2F-1C03-FEAF-86B78FF59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80" y="1032416"/>
            <a:ext cx="8687160" cy="307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154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3523"/>
            <a:ext cx="9144000" cy="490930"/>
          </a:xfrm>
        </p:spPr>
        <p:txBody>
          <a:bodyPr/>
          <a:lstStyle/>
          <a:p>
            <a:r>
              <a:rPr lang="en-US" altLang="zh-CN" sz="20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Structure of SARS-CoV-2 virus RNA replicase binding remdesivir</a:t>
            </a:r>
            <a:endParaRPr lang="zh-CN" altLang="en-US" sz="2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310056" y="772297"/>
            <a:ext cx="4664710" cy="4110355"/>
            <a:chOff x="4171" y="1419"/>
            <a:chExt cx="7346" cy="647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71" y="1419"/>
              <a:ext cx="6930" cy="5651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5621" y="7165"/>
              <a:ext cx="5896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latinLnBrk="1"/>
              <a:r>
                <a:rPr lang="en-US" altLang="zh-CN" sz="1200" b="1" i="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The secondary key in the "pocket" of RNA replicase  </a:t>
              </a:r>
            </a:p>
            <a:p>
              <a:pPr algn="ctr" latinLnBrk="1"/>
              <a:r>
                <a:rPr lang="en-US" altLang="zh-CN" sz="1200" b="1" i="0" dirty="0">
                  <a:solidFill>
                    <a:srgbClr val="333333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(Remdesivir is shown in red) </a:t>
              </a:r>
            </a:p>
          </p:txBody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A817722C-952F-4310-9842-BD58EE3D7EA1}"/>
              </a:ext>
            </a:extLst>
          </p:cNvPr>
          <p:cNvSpPr/>
          <p:nvPr/>
        </p:nvSpPr>
        <p:spPr>
          <a:xfrm>
            <a:off x="4731946" y="4142921"/>
            <a:ext cx="658135" cy="22666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413A05C-4DD8-4CA3-B89E-7D34E1CDB0F4}"/>
              </a:ext>
            </a:extLst>
          </p:cNvPr>
          <p:cNvSpPr/>
          <p:nvPr/>
        </p:nvSpPr>
        <p:spPr>
          <a:xfrm>
            <a:off x="6203106" y="4943445"/>
            <a:ext cx="30219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zh-CN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W. Yin </a:t>
            </a:r>
            <a:r>
              <a:rPr lang="fr-FR" altLang="zh-CN" sz="1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fr-FR" altLang="zh-CN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fr-FR" altLang="zh-CN" sz="1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</a:t>
            </a:r>
            <a:r>
              <a:rPr lang="en-US" altLang="zh-CN" sz="1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1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zh-CN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10.1126/science.abc1560 (2020).</a:t>
            </a:r>
            <a:r>
              <a:rPr lang="fr-FR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fr-FR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780382" y="4250238"/>
            <a:ext cx="2032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RNA Replicase "Pocket"</a:t>
            </a:r>
            <a:endParaRPr lang="en-US" altLang="zh-CN" sz="1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CE050AE-FA35-4BBA-AFB9-B8F42BAF413A}"/>
              </a:ext>
            </a:extLst>
          </p:cNvPr>
          <p:cNvSpPr/>
          <p:nvPr/>
        </p:nvSpPr>
        <p:spPr>
          <a:xfrm>
            <a:off x="6203106" y="4943445"/>
            <a:ext cx="30219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zh-CN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W. Yin </a:t>
            </a:r>
            <a:r>
              <a:rPr lang="fr-FR" altLang="zh-CN" sz="1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fr-FR" altLang="zh-CN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fr-FR" altLang="zh-CN" sz="1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</a:t>
            </a:r>
            <a:r>
              <a:rPr lang="en-US" altLang="zh-CN" sz="1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1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zh-CN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10.1126/science.abc1560 (2020).</a:t>
            </a:r>
            <a:r>
              <a:rPr lang="fr-FR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fr-FR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CBBBA6E6-6BF9-442E-B748-81C250355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6675"/>
            <a:ext cx="9144000" cy="490538"/>
          </a:xfrm>
        </p:spPr>
        <p:txBody>
          <a:bodyPr/>
          <a:lstStyle/>
          <a:p>
            <a:r>
              <a:rPr lang="en-US" altLang="zh-CN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20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tructure of SARS-CoV-2 virus RNA replicase binding remdesivir</a:t>
            </a:r>
            <a:endParaRPr lang="zh-CN" altLang="en-US" sz="2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6A2EBEC-CF43-46FE-83D9-90D33C498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253" y="1324490"/>
            <a:ext cx="8141554" cy="29737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C6674F-5C85-4E8B-A421-3D39D5263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zh-CN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Sars-cov-2 virus RNA replicase binds template RNA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E45A1EC-3F06-4BAF-8238-2217419F56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46"/>
          <a:stretch/>
        </p:blipFill>
        <p:spPr>
          <a:xfrm>
            <a:off x="1348154" y="754126"/>
            <a:ext cx="6295264" cy="219737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8B3BDEF-6C6A-4CD6-AF60-B5D41B0412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57"/>
          <a:stretch/>
        </p:blipFill>
        <p:spPr>
          <a:xfrm>
            <a:off x="1469931" y="2983518"/>
            <a:ext cx="6109947" cy="203864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5AFB8412-50DF-4256-B312-51DFA73A27C1}"/>
              </a:ext>
            </a:extLst>
          </p:cNvPr>
          <p:cNvSpPr/>
          <p:nvPr/>
        </p:nvSpPr>
        <p:spPr>
          <a:xfrm>
            <a:off x="3908238" y="875968"/>
            <a:ext cx="1522681" cy="40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Open State</a:t>
            </a:r>
            <a:endParaRPr lang="zh-CN" altLang="en-US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2047F42-5001-4A59-85F7-4039A04E6982}"/>
              </a:ext>
            </a:extLst>
          </p:cNvPr>
          <p:cNvSpPr/>
          <p:nvPr/>
        </p:nvSpPr>
        <p:spPr>
          <a:xfrm>
            <a:off x="3908237" y="2920062"/>
            <a:ext cx="1522681" cy="40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Closed State</a:t>
            </a:r>
            <a:endParaRPr lang="zh-CN" altLang="en-US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52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DB0FD59-905C-41BD-BB51-F811490CFC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04" b="-1"/>
          <a:stretch/>
        </p:blipFill>
        <p:spPr>
          <a:xfrm>
            <a:off x="1414330" y="1620812"/>
            <a:ext cx="6315339" cy="2411929"/>
          </a:xfrm>
          <a:prstGeom prst="rect">
            <a:avLst/>
          </a:prstGeom>
        </p:spPr>
      </p:pic>
      <p:sp>
        <p:nvSpPr>
          <p:cNvPr id="5" name="标题 1">
            <a:extLst>
              <a:ext uri="{FF2B5EF4-FFF2-40B4-BE49-F238E27FC236}">
                <a16:creationId xmlns:a16="http://schemas.microsoft.com/office/drawing/2014/main" id="{0834A579-2AEF-49C2-9905-4DDCA93B9D54}"/>
              </a:ext>
            </a:extLst>
          </p:cNvPr>
          <p:cNvSpPr txBox="1">
            <a:spLocks/>
          </p:cNvSpPr>
          <p:nvPr/>
        </p:nvSpPr>
        <p:spPr>
          <a:xfrm>
            <a:off x="79635" y="96471"/>
            <a:ext cx="9144000" cy="490930"/>
          </a:xfrm>
          <a:prstGeom prst="rect">
            <a:avLst/>
          </a:prstGeom>
        </p:spPr>
        <p:txBody>
          <a:bodyPr lIns="216000" anchor="ctr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pt-BR" altLang="zh-CN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Sars-cov-2 virus RNA replicase binds template RNA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6523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274329" y="1585586"/>
            <a:ext cx="527685" cy="4165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26FBEED-25A7-4D06-BF8F-BF3DE8DFB66F}"/>
              </a:ext>
            </a:extLst>
          </p:cNvPr>
          <p:cNvGrpSpPr/>
          <p:nvPr/>
        </p:nvGrpSpPr>
        <p:grpSpPr>
          <a:xfrm>
            <a:off x="358635" y="996287"/>
            <a:ext cx="5782310" cy="3788613"/>
            <a:chOff x="358635" y="996287"/>
            <a:chExt cx="5782310" cy="378861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rcRect l="31574" t="-312" r="30156" b="12989"/>
            <a:stretch>
              <a:fillRect/>
            </a:stretch>
          </p:blipFill>
          <p:spPr>
            <a:xfrm>
              <a:off x="1102697" y="1140099"/>
              <a:ext cx="4327684" cy="3273777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358635" y="996287"/>
              <a:ext cx="1101725" cy="3165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Thumb</a:t>
              </a:r>
              <a:endPara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5100815" y="996287"/>
              <a:ext cx="1040130" cy="31656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Finger</a:t>
              </a:r>
              <a:endPara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2201939" y="4477123"/>
              <a:ext cx="16959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“</a:t>
              </a:r>
              <a:r>
                <a:rPr lang="en-US" altLang="zh-CN" sz="1400" b="1" dirty="0" err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OPEN”state</a:t>
              </a:r>
              <a:endParaRPr lang="zh-CN" altLang="en-US" sz="1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184828" y="3910084"/>
              <a:ext cx="773430" cy="342854"/>
            </a:xfrm>
            <a:prstGeom prst="rect">
              <a:avLst/>
            </a:prstGeom>
            <a:gradFill>
              <a:gsLst>
                <a:gs pos="0">
                  <a:srgbClr val="9EE256"/>
                </a:gs>
                <a:gs pos="100000">
                  <a:srgbClr val="52762D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Palm</a:t>
              </a:r>
              <a:endPara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C6894A53-D7FB-4F8B-8649-4B8D77A7B7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764" y="1709360"/>
            <a:ext cx="3162868" cy="237215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89758E49-3A10-142F-FB1C-546CBA167FEA}"/>
              </a:ext>
            </a:extLst>
          </p:cNvPr>
          <p:cNvSpPr txBox="1"/>
          <p:nvPr/>
        </p:nvSpPr>
        <p:spPr>
          <a:xfrm>
            <a:off x="358635" y="95199"/>
            <a:ext cx="8273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Summary: (2) Binding to RNA: "thumbs-palm-fingers" model </a:t>
            </a:r>
            <a:endParaRPr lang="zh-CN" alt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725920" y="2478405"/>
            <a:ext cx="373380" cy="260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87C66C7-57A9-49AB-91F8-4D1962373E61}"/>
              </a:ext>
            </a:extLst>
          </p:cNvPr>
          <p:cNvGrpSpPr/>
          <p:nvPr/>
        </p:nvGrpSpPr>
        <p:grpSpPr>
          <a:xfrm>
            <a:off x="372697" y="1050617"/>
            <a:ext cx="5436237" cy="3860602"/>
            <a:chOff x="1607820" y="1077912"/>
            <a:chExt cx="5436237" cy="386060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/>
            <a:srcRect l="67627" t="8957" r="-1" b="14638"/>
            <a:stretch/>
          </p:blipFill>
          <p:spPr>
            <a:xfrm>
              <a:off x="2044700" y="1360487"/>
              <a:ext cx="4559302" cy="3147219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1607820" y="1077912"/>
              <a:ext cx="932180" cy="28257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Thumb</a:t>
              </a:r>
              <a:endPara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163947" y="1084103"/>
              <a:ext cx="880110" cy="28257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Finger</a:t>
              </a:r>
              <a:endPara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2996882" y="4630737"/>
              <a:ext cx="378911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i="0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"CLOSED" state (red helix shows RNA)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5412739" y="4145359"/>
              <a:ext cx="654685" cy="282575"/>
            </a:xfrm>
            <a:prstGeom prst="rect">
              <a:avLst/>
            </a:prstGeom>
            <a:gradFill>
              <a:gsLst>
                <a:gs pos="0">
                  <a:srgbClr val="9EE256"/>
                </a:gs>
                <a:gs pos="100000">
                  <a:srgbClr val="52762D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Palm</a:t>
              </a:r>
              <a:endPara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807D3FB6-8039-4FEF-9EDE-636E461911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25"/>
          <a:stretch/>
        </p:blipFill>
        <p:spPr>
          <a:xfrm>
            <a:off x="5697940" y="1568072"/>
            <a:ext cx="3200400" cy="26912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30C206-1631-46E4-A51F-33CA192A5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dirty="0"/>
              <a:t> </a:t>
            </a:r>
            <a:r>
              <a:rPr lang="en-US" altLang="zh-CN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Summary :(2) combination with active center -- "pocket or cleft"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9367570-EF80-4F2F-9FC7-BA6F5E89F868}"/>
              </a:ext>
            </a:extLst>
          </p:cNvPr>
          <p:cNvSpPr txBox="1"/>
          <p:nvPr/>
        </p:nvSpPr>
        <p:spPr>
          <a:xfrm>
            <a:off x="579881" y="4114221"/>
            <a:ext cx="3560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"pocket" of hemoglobin  </a:t>
            </a:r>
          </a:p>
          <a:p>
            <a:pPr algn="ctr" latinLnBrk="1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(The green ring shows the porphyrin ring) 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61C307D-AC78-4FA6-B020-F8A86265FB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57" y="1176319"/>
            <a:ext cx="3678094" cy="2758571"/>
          </a:xfrm>
          <a:prstGeom prst="rect">
            <a:avLst/>
          </a:prstGeom>
        </p:spPr>
      </p:pic>
      <p:graphicFrame>
        <p:nvGraphicFramePr>
          <p:cNvPr id="9" name="Object 4">
            <a:extLst>
              <a:ext uri="{FF2B5EF4-FFF2-40B4-BE49-F238E27FC236}">
                <a16:creationId xmlns:a16="http://schemas.microsoft.com/office/drawing/2014/main" id="{EF4F9BC7-B9BC-47EB-BD21-438A5FD524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8250586"/>
              </p:ext>
            </p:extLst>
          </p:nvPr>
        </p:nvGraphicFramePr>
        <p:xfrm>
          <a:off x="4787395" y="1176319"/>
          <a:ext cx="3284851" cy="2810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MP 图像" r:id="rId3" imgW="8848725" imgH="7524750" progId="Paint.Picture">
                  <p:embed/>
                </p:oleObj>
              </mc:Choice>
              <mc:Fallback>
                <p:oleObj name="BMP 图像" r:id="rId3" imgW="8848725" imgH="7524750" progId="Paint.Picture">
                  <p:embed/>
                  <p:pic>
                    <p:nvPicPr>
                      <p:cNvPr id="24578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87395" y="1176319"/>
                        <a:ext cx="3284851" cy="281038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1A479B56-1D73-4B49-AE48-15615D8B270D}"/>
              </a:ext>
            </a:extLst>
          </p:cNvPr>
          <p:cNvSpPr txBox="1"/>
          <p:nvPr/>
        </p:nvSpPr>
        <p:spPr>
          <a:xfrm>
            <a:off x="4874859" y="4163680"/>
            <a:ext cx="3560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"Cleft" in enzyme protein  </a:t>
            </a:r>
          </a:p>
          <a:p>
            <a:pPr algn="ctr" latinLnBrk="1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(The N-</a:t>
            </a:r>
            <a:r>
              <a:rPr lang="en-US" altLang="zh-CN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acetylglucose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ring is shown in blue.) </a:t>
            </a:r>
          </a:p>
        </p:txBody>
      </p:sp>
    </p:spTree>
    <p:extLst>
      <p:ext uri="{BB962C8B-B14F-4D97-AF65-F5344CB8AC3E}">
        <p14:creationId xmlns:p14="http://schemas.microsoft.com/office/powerpoint/2010/main" val="1421317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A51DBC1-AAC3-4E7C-CAEF-A3CCE8709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45" y="739597"/>
            <a:ext cx="8182708" cy="4337524"/>
          </a:xfrm>
          <a:prstGeom prst="rect">
            <a:avLst/>
          </a:prstGeom>
        </p:spPr>
      </p:pic>
      <p:sp>
        <p:nvSpPr>
          <p:cNvPr id="5" name="标题 1">
            <a:extLst>
              <a:ext uri="{FF2B5EF4-FFF2-40B4-BE49-F238E27FC236}">
                <a16:creationId xmlns:a16="http://schemas.microsoft.com/office/drawing/2014/main" id="{77F2698A-12EA-F12F-4D65-3BE979742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6379"/>
            <a:ext cx="9144000" cy="490930"/>
          </a:xfrm>
        </p:spPr>
        <p:txBody>
          <a:bodyPr/>
          <a:lstStyle/>
          <a:p>
            <a:r>
              <a:rPr lang="en-US" altLang="zh-CN" dirty="0"/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points </a:t>
            </a:r>
            <a:r>
              <a:rPr lang="en-US" altLang="zh-CN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Summary :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12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1_Office 主题">
  <a:themeElements>
    <a:clrScheme name="蓝色暖调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3102</TotalTime>
  <Words>519</Words>
  <Application>Microsoft Office PowerPoint</Application>
  <PresentationFormat>全屏显示(16:9)</PresentationFormat>
  <Paragraphs>58</Paragraphs>
  <Slides>21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Microsoft YaHei UI</vt:lpstr>
      <vt:lpstr>黑体</vt:lpstr>
      <vt:lpstr>微软雅黑</vt:lpstr>
      <vt:lpstr>Arial</vt:lpstr>
      <vt:lpstr>Calibri</vt:lpstr>
      <vt:lpstr>Times New Roman</vt:lpstr>
      <vt:lpstr>Wingdings</vt:lpstr>
      <vt:lpstr>1_Office 主题</vt:lpstr>
      <vt:lpstr>BMP 图像</vt:lpstr>
      <vt:lpstr>S2 Literature Case teaching design</vt:lpstr>
      <vt:lpstr>Can a hard-boiled egg return to its normal state?</vt:lpstr>
      <vt:lpstr>Proteins that have a complete conformation are functional</vt:lpstr>
      <vt:lpstr>PowerPoint 演示文稿</vt:lpstr>
      <vt:lpstr>Part A（Team Discuss）</vt:lpstr>
      <vt:lpstr>PowerPoint 演示文稿</vt:lpstr>
      <vt:lpstr>Protein structure of SARS-CoV-2 virus RNA Replicase</vt:lpstr>
      <vt:lpstr>Protein structure of SARS-CoV-2 virus RNA Replicase</vt:lpstr>
      <vt:lpstr> Summary :(1) RNA replicases have a complex quaternary structure</vt:lpstr>
      <vt:lpstr>PowerPoint 演示文稿</vt:lpstr>
      <vt:lpstr>Part B （Team Discuss）</vt:lpstr>
      <vt:lpstr>Sars-cov-2 virus RNA replicase binds template RNA</vt:lpstr>
      <vt:lpstr>Structure of SARS-CoV-2 virus RNA replicase binding remdesivir</vt:lpstr>
      <vt:lpstr>Structure of SARS-CoV-2 virus RNA replicase binding remdesivir</vt:lpstr>
      <vt:lpstr>Sars-cov-2 virus RNA replicase binds template RNA</vt:lpstr>
      <vt:lpstr>PowerPoint 演示文稿</vt:lpstr>
      <vt:lpstr>PowerPoint 演示文稿</vt:lpstr>
      <vt:lpstr>PowerPoint 演示文稿</vt:lpstr>
      <vt:lpstr> Summary :(2) combination with active center -- "pocket or cleft"</vt:lpstr>
      <vt:lpstr> Key points Summary :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蛋白质的高级结构与功能 Protein Confromation and Function             </dc:title>
  <dc:creator>彭 确昆</dc:creator>
  <cp:lastModifiedBy>彭 确昆</cp:lastModifiedBy>
  <cp:revision>194</cp:revision>
  <dcterms:created xsi:type="dcterms:W3CDTF">2020-12-23T03:50:04Z</dcterms:created>
  <dcterms:modified xsi:type="dcterms:W3CDTF">2023-01-13T12:24:49Z</dcterms:modified>
</cp:coreProperties>
</file>