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412D1C-B980-C04E-2ED4-145D5312C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EDB84CB-1D1A-EC1D-A71C-6F54F6D01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CE5722-FC38-1628-86AE-3B1AAB8C4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43C058-EC2D-071C-4258-6078CA5D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430F9C-3053-DFE9-0DC5-A3355DBA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62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23C228-042F-8843-DA0C-E106494E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BF7D04-7DF1-81E1-10E5-E6BF3E052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DD5E10-CE83-191C-89BC-C4A020F18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8EF747-DF72-2624-19F8-8A058743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20E27C-CB9C-A95B-0CAB-F71AD6D85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32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8C42AE-58E2-0842-036E-7247F435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39C26C-EEB4-C404-F9DE-A72CE3B81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BB9D29-B475-1256-B746-261594300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481EA9-2A7D-52B1-B46D-6AEC91C0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FDAEB8-B881-80C6-1997-1F6D9EE6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441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16EBF3-35D5-E3B0-A03A-9D2D4D14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2518EF-B2DF-B78E-3BCA-C53738EB95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C4323BE-D110-C45D-B80B-7BB6D2801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1A732B7-0F39-C585-D1CF-54939E8C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4EB146-A5D3-12A5-402B-DF1D9917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EA9DED-73EC-0B55-536A-413E4D20E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0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2FF93-671D-91A8-9C87-070AAB2BE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7D56BD-46EE-03E0-B24A-3EB1A6BBD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DEDC5C-B683-AE06-58E1-7B169236A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0545335-B6AF-6E34-BBB5-8514EC787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22860CC-0803-51B3-F9C2-9F3BD1539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B971D0F-D76E-ECED-FC25-42D03E89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DFC117A-3EBF-3729-3D6A-A1FD2060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B74481E-9565-EC3B-0EC1-343A421BA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58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2D50BC-E226-AF82-3129-A8866F6E8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8B54675-7739-8C9F-8794-DF0315E23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3FAC854-1C34-BEEA-1299-B66D94E2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98B5F3-3E56-894C-12CC-5941C782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85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CEB900-2A28-4F2F-8E25-CBB3F5D0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A329E5-86D6-E206-E92A-3BDB7662A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FC9BEF-1A49-E33F-700B-2AFE7A48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85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147C5C-BC6B-2253-8856-85C87B670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930B17-F9B3-728F-55E0-531545D2E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9DA5E8-0586-0C30-4BCE-B0FDAA2DD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502121-49A2-09CB-51D8-5EAC5EA3B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61D536-B722-E5F0-8B9A-899F1B548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18907A-DC6B-3663-8073-43A0BA87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3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E73255-222E-300B-338E-11615E5BF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4D3E85-A734-9D53-0693-13B3ECDE7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7BC2D3E-F840-6029-A337-130B00784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77B5A4-9A4A-11D2-B00F-7AB16B2D4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49C9E2-5D1C-C54C-9602-ABF33B94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41A8B8-C96F-4C74-F188-4CD35F77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22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231294-F373-84CA-0419-B42CF48B0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649D161-A689-6E5B-4D7E-4D897F5C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712FE3-F042-436B-83C9-5A0D9437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9A1DBC-676A-36B4-3B8B-41FAEE6B7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417673-BEDC-B013-7AE1-456F80928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6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44697BA-6F50-DD12-1D39-7A85AADF32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69FC2D-4FCB-065F-C73B-AFB72E383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D38F12-DB84-49CF-73D5-81489020F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EE38AF-73EE-2113-C5CA-293C307B2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6A4406-4693-30F2-EC79-0AB3C719E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663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86ABB0F-0DB3-0719-3E04-AEED59E49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5AE780-5C8E-CD51-D9D5-EDBE2FBE4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0C913C-6E40-D473-8B4A-65599D4B4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4E4E4-66D7-4DC7-94E8-8653F59770A5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20C09E-5EF9-9DF9-7284-F7D026A073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1269D6-D9F1-2A2E-FE2E-F5C4754B3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7353B-A43C-47CF-81D8-5F0E9D222B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20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>
            <a:extLst>
              <a:ext uri="{FF2B5EF4-FFF2-40B4-BE49-F238E27FC236}">
                <a16:creationId xmlns:a16="http://schemas.microsoft.com/office/drawing/2014/main" id="{AD9A7181-8264-447E-9E11-45A7A0C6D1D2}"/>
              </a:ext>
            </a:extLst>
          </p:cNvPr>
          <p:cNvGrpSpPr/>
          <p:nvPr/>
        </p:nvGrpSpPr>
        <p:grpSpPr>
          <a:xfrm>
            <a:off x="103043" y="917810"/>
            <a:ext cx="11985914" cy="5022380"/>
            <a:chOff x="103043" y="917810"/>
            <a:chExt cx="11985914" cy="502238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289F1CE-625A-41A4-AA67-59A2391FCE1B}"/>
                </a:ext>
              </a:extLst>
            </p:cNvPr>
            <p:cNvSpPr/>
            <p:nvPr/>
          </p:nvSpPr>
          <p:spPr>
            <a:xfrm>
              <a:off x="103043" y="917810"/>
              <a:ext cx="802238" cy="14577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(Case, Literatures and questions distribution)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CEF2BD40-2CEC-41B9-A806-F9C5A73F5727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>
              <a:off x="504162" y="2375588"/>
              <a:ext cx="9740" cy="106069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E1E5B59-4BB2-42A8-9833-BE958F653244}"/>
                </a:ext>
              </a:extLst>
            </p:cNvPr>
            <p:cNvSpPr/>
            <p:nvPr/>
          </p:nvSpPr>
          <p:spPr>
            <a:xfrm>
              <a:off x="935683" y="917810"/>
              <a:ext cx="826167" cy="14577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(Case reading </a:t>
              </a:r>
              <a:r>
                <a:rPr lang="en-US" altLang="zh-CN" sz="1000" b="0" i="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review of literatures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593902-0CA1-4720-9C0B-68939F202EF8}"/>
                </a:ext>
              </a:extLst>
            </p:cNvPr>
            <p:cNvSpPr/>
            <p:nvPr/>
          </p:nvSpPr>
          <p:spPr>
            <a:xfrm>
              <a:off x="1800317" y="917810"/>
              <a:ext cx="734690" cy="14577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(Online TBL under tutors’ help)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E7BE02E9-FF5B-4BDC-BC7E-041B671DFCDE}"/>
                </a:ext>
              </a:extLst>
            </p:cNvPr>
            <p:cNvCxnSpPr>
              <a:cxnSpLocks/>
            </p:cNvCxnSpPr>
            <p:nvPr/>
          </p:nvCxnSpPr>
          <p:spPr>
            <a:xfrm>
              <a:off x="1279481" y="2375593"/>
              <a:ext cx="0" cy="104538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1A00233F-393C-457E-8BA7-0BDA20F6C3C4}"/>
                </a:ext>
              </a:extLst>
            </p:cNvPr>
            <p:cNvCxnSpPr>
              <a:cxnSpLocks/>
            </p:cNvCxnSpPr>
            <p:nvPr/>
          </p:nvCxnSpPr>
          <p:spPr>
            <a:xfrm>
              <a:off x="2024039" y="2375593"/>
              <a:ext cx="0" cy="105230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1DCD584-F6D7-44EA-9654-FB10A7E89616}"/>
                </a:ext>
              </a:extLst>
            </p:cNvPr>
            <p:cNvSpPr/>
            <p:nvPr/>
          </p:nvSpPr>
          <p:spPr>
            <a:xfrm>
              <a:off x="2471183" y="4209056"/>
              <a:ext cx="980431" cy="1731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(Problem introducing: Are boiled eggs functional?)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247A330-B1C0-4CA1-A315-F1D34DD54E58}"/>
                </a:ext>
              </a:extLst>
            </p:cNvPr>
            <p:cNvSpPr/>
            <p:nvPr/>
          </p:nvSpPr>
          <p:spPr>
            <a:xfrm>
              <a:off x="3533760" y="4209056"/>
              <a:ext cx="1191319" cy="17311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Introduction to novel 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oronavirus 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rotein 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tudies : scientific 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esearch achievements)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B39FEAB-8255-4046-97F7-EF34E9F81F6F}"/>
                </a:ext>
              </a:extLst>
            </p:cNvPr>
            <p:cNvSpPr/>
            <p:nvPr/>
          </p:nvSpPr>
          <p:spPr>
            <a:xfrm>
              <a:off x="4807225" y="4209056"/>
              <a:ext cx="1238728" cy="17311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Team discussion: </a:t>
              </a:r>
              <a:r>
                <a:rPr lang="zh-CN" alt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answer questions and discuss the structure and function of the novel coronavirus RNA replicase)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C7424E5-98D6-4E66-93F3-061C30740DF5}"/>
                </a:ext>
              </a:extLst>
            </p:cNvPr>
            <p:cNvSpPr/>
            <p:nvPr/>
          </p:nvSpPr>
          <p:spPr>
            <a:xfrm>
              <a:off x="6128099" y="4209056"/>
              <a:ext cx="1163335" cy="17311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Teachers’ corrections and comments: comments and corrections based on students' answers to questions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C3E7ACB-E94B-4880-8CF3-22DF139F29B5}"/>
                </a:ext>
              </a:extLst>
            </p:cNvPr>
            <p:cNvSpPr/>
            <p:nvPr/>
          </p:nvSpPr>
          <p:spPr>
            <a:xfrm>
              <a:off x="7176609" y="917810"/>
              <a:ext cx="856922" cy="14577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(Knowledge summary: Mind mapping)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EE5C6E0-EBC3-4FBA-815A-D5E875ADF4BC}"/>
                </a:ext>
              </a:extLst>
            </p:cNvPr>
            <p:cNvSpPr/>
            <p:nvPr/>
          </p:nvSpPr>
          <p:spPr>
            <a:xfrm>
              <a:off x="8071634" y="917810"/>
              <a:ext cx="864362" cy="14577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(Online homework : Exercises for Chapter Enzymology)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FF2F5E4-6106-4104-88F5-124E0398B2B2}"/>
                </a:ext>
              </a:extLst>
            </p:cNvPr>
            <p:cNvSpPr/>
            <p:nvPr/>
          </p:nvSpPr>
          <p:spPr>
            <a:xfrm>
              <a:off x="8970400" y="917810"/>
              <a:ext cx="953616" cy="14577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(Course feedback: Online questionnaire survey)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BECE73E0-2B0A-4EC7-8E60-7281CB735786}"/>
                </a:ext>
              </a:extLst>
            </p:cNvPr>
            <p:cNvSpPr/>
            <p:nvPr/>
          </p:nvSpPr>
          <p:spPr>
            <a:xfrm>
              <a:off x="10190841" y="2649320"/>
              <a:ext cx="1898116" cy="70788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(C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onstruct knowledge links between proteins and enzymes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D6001451-5D3F-4651-A3F6-345E63C6FB4A}"/>
                </a:ext>
              </a:extLst>
            </p:cNvPr>
            <p:cNvSpPr/>
            <p:nvPr/>
          </p:nvSpPr>
          <p:spPr>
            <a:xfrm>
              <a:off x="10190840" y="3530001"/>
              <a:ext cx="1885357" cy="101216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(U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nderstand the intrinsic relationship between studies on the enzyme conformation and treatment of COVID-19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281FF403-08B9-4C61-A45D-3BCF537DE955}"/>
                </a:ext>
              </a:extLst>
            </p:cNvPr>
            <p:cNvGrpSpPr/>
            <p:nvPr/>
          </p:nvGrpSpPr>
          <p:grpSpPr>
            <a:xfrm>
              <a:off x="9909698" y="2951904"/>
              <a:ext cx="270623" cy="1248233"/>
              <a:chOff x="18409567" y="2671723"/>
              <a:chExt cx="193606" cy="1027664"/>
            </a:xfrm>
          </p:grpSpPr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6A38993F-2262-4216-95DA-F205E675D300}"/>
                  </a:ext>
                </a:extLst>
              </p:cNvPr>
              <p:cNvCxnSpPr/>
              <p:nvPr/>
            </p:nvCxnSpPr>
            <p:spPr>
              <a:xfrm>
                <a:off x="18413366" y="2671723"/>
                <a:ext cx="0" cy="10276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B10B4E7E-BE7B-4DA0-8104-3421806F3B9A}"/>
                  </a:ext>
                </a:extLst>
              </p:cNvPr>
              <p:cNvCxnSpPr/>
              <p:nvPr/>
            </p:nvCxnSpPr>
            <p:spPr>
              <a:xfrm>
                <a:off x="18409567" y="2671723"/>
                <a:ext cx="19119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AA79BC4F-9658-41BF-A6B0-84168482BFEA}"/>
                  </a:ext>
                </a:extLst>
              </p:cNvPr>
              <p:cNvCxnSpPr/>
              <p:nvPr/>
            </p:nvCxnSpPr>
            <p:spPr>
              <a:xfrm>
                <a:off x="18411981" y="3691074"/>
                <a:ext cx="19119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E2F8D82-06F1-48D7-9A30-A4FC6B202FBB}"/>
                </a:ext>
              </a:extLst>
            </p:cNvPr>
            <p:cNvGrpSpPr/>
            <p:nvPr/>
          </p:nvGrpSpPr>
          <p:grpSpPr>
            <a:xfrm>
              <a:off x="108594" y="3333193"/>
              <a:ext cx="9643551" cy="393615"/>
              <a:chOff x="423957" y="2996155"/>
              <a:chExt cx="9484813" cy="393615"/>
            </a:xfrm>
          </p:grpSpPr>
          <p:sp>
            <p:nvSpPr>
              <p:cNvPr id="60" name="箭头: 右 59">
                <a:extLst>
                  <a:ext uri="{FF2B5EF4-FFF2-40B4-BE49-F238E27FC236}">
                    <a16:creationId xmlns:a16="http://schemas.microsoft.com/office/drawing/2014/main" id="{8CF4D32A-BB1E-443D-B707-525F3B47C010}"/>
                  </a:ext>
                </a:extLst>
              </p:cNvPr>
              <p:cNvSpPr/>
              <p:nvPr/>
            </p:nvSpPr>
            <p:spPr>
              <a:xfrm>
                <a:off x="423957" y="2996155"/>
                <a:ext cx="9484813" cy="393615"/>
              </a:xfrm>
              <a:prstGeom prst="rightArrow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1000">
                    <a:schemeClr val="accent6">
                      <a:lumMod val="60000"/>
                      <a:lumOff val="40000"/>
                    </a:schemeClr>
                  </a:gs>
                  <a:gs pos="86000">
                    <a:srgbClr val="92D050"/>
                  </a:gs>
                  <a:gs pos="100000">
                    <a:srgbClr val="92D050"/>
                  </a:gs>
                </a:gsLst>
                <a:lin ang="5400000" scaled="1"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F7663A27-1226-41AA-84F9-9A20F6243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68609" y="3099248"/>
                <a:ext cx="0" cy="19259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D4B3F42F-2983-43D5-874E-C33A28B82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93372" y="3088885"/>
                <a:ext cx="0" cy="19259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1">
              <a:extLst>
                <a:ext uri="{FF2B5EF4-FFF2-40B4-BE49-F238E27FC236}">
                  <a16:creationId xmlns:a16="http://schemas.microsoft.com/office/drawing/2014/main" id="{1AE5455E-6D0A-4B3A-B622-442F0245AA81}"/>
                </a:ext>
              </a:extLst>
            </p:cNvPr>
            <p:cNvSpPr txBox="1"/>
            <p:nvPr/>
          </p:nvSpPr>
          <p:spPr>
            <a:xfrm>
              <a:off x="869471" y="3417537"/>
              <a:ext cx="10462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(Online)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36">
              <a:extLst>
                <a:ext uri="{FF2B5EF4-FFF2-40B4-BE49-F238E27FC236}">
                  <a16:creationId xmlns:a16="http://schemas.microsoft.com/office/drawing/2014/main" id="{95DAE526-7673-4A55-8DE4-A43E38263D80}"/>
                </a:ext>
              </a:extLst>
            </p:cNvPr>
            <p:cNvSpPr txBox="1"/>
            <p:nvPr/>
          </p:nvSpPr>
          <p:spPr>
            <a:xfrm>
              <a:off x="4450404" y="3409224"/>
              <a:ext cx="10462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(Offline)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37">
              <a:extLst>
                <a:ext uri="{FF2B5EF4-FFF2-40B4-BE49-F238E27FC236}">
                  <a16:creationId xmlns:a16="http://schemas.microsoft.com/office/drawing/2014/main" id="{49F8A649-08EB-498B-978E-52A8E062F471}"/>
                </a:ext>
              </a:extLst>
            </p:cNvPr>
            <p:cNvSpPr txBox="1"/>
            <p:nvPr/>
          </p:nvSpPr>
          <p:spPr>
            <a:xfrm>
              <a:off x="8109882" y="3417537"/>
              <a:ext cx="10462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(Online)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9A92B3A8-801D-40B9-B99A-26CDE0AE48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61137" y="3621886"/>
              <a:ext cx="522" cy="58717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6F3C3451-9600-4864-A9ED-237F6E7110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29158" y="3621885"/>
              <a:ext cx="522" cy="58717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BDDECC47-D1A0-418D-920F-D53C292031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26328" y="3616961"/>
              <a:ext cx="522" cy="58717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BFD3E9A6-F9A7-4E04-95EB-29A6D950F8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09505" y="3621885"/>
              <a:ext cx="522" cy="58717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D469FE44-CA9D-4105-A525-0A9859618EA8}"/>
                </a:ext>
              </a:extLst>
            </p:cNvPr>
            <p:cNvCxnSpPr>
              <a:cxnSpLocks/>
            </p:cNvCxnSpPr>
            <p:nvPr/>
          </p:nvCxnSpPr>
          <p:spPr>
            <a:xfrm>
              <a:off x="7563086" y="2375589"/>
              <a:ext cx="0" cy="105033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56">
              <a:extLst>
                <a:ext uri="{FF2B5EF4-FFF2-40B4-BE49-F238E27FC236}">
                  <a16:creationId xmlns:a16="http://schemas.microsoft.com/office/drawing/2014/main" id="{E46A95E7-E135-41CE-8C78-511BCFD7E78A}"/>
                </a:ext>
              </a:extLst>
            </p:cNvPr>
            <p:cNvSpPr txBox="1"/>
            <p:nvPr/>
          </p:nvSpPr>
          <p:spPr>
            <a:xfrm rot="5400000">
              <a:off x="90946" y="2779298"/>
              <a:ext cx="1132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 weeks before class</a:t>
              </a:r>
              <a:endParaRPr lang="zh-CN" altLang="en-US" sz="9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59">
              <a:extLst>
                <a:ext uri="{FF2B5EF4-FFF2-40B4-BE49-F238E27FC236}">
                  <a16:creationId xmlns:a16="http://schemas.microsoft.com/office/drawing/2014/main" id="{42FF582A-458B-4E68-BDEA-2C9DB606A219}"/>
                </a:ext>
              </a:extLst>
            </p:cNvPr>
            <p:cNvSpPr txBox="1"/>
            <p:nvPr/>
          </p:nvSpPr>
          <p:spPr>
            <a:xfrm rot="5400000">
              <a:off x="816518" y="2779297"/>
              <a:ext cx="1132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 weeks before class</a:t>
              </a:r>
              <a:endParaRPr lang="zh-CN" altLang="en-US" sz="9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62A18A0A-12DC-4F37-88CA-AB9E623E0611}"/>
                </a:ext>
              </a:extLst>
            </p:cNvPr>
            <p:cNvSpPr/>
            <p:nvPr/>
          </p:nvSpPr>
          <p:spPr>
            <a:xfrm>
              <a:off x="2580650" y="917815"/>
              <a:ext cx="2501273" cy="94215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 Use the teaching AIDS</a:t>
              </a:r>
              <a:r>
                <a:rPr lang="zh-CN" altLang="en-US" sz="1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1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Structure of proteins on website; B: 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3D </a:t>
              </a:r>
              <a:r>
                <a:rPr lang="en-US" altLang="zh-CN" sz="100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suspension projection; C: 3D printed model)</a:t>
              </a:r>
            </a:p>
          </p:txBody>
        </p:sp>
        <p:sp>
          <p:nvSpPr>
            <p:cNvPr id="35" name="文本框 61">
              <a:extLst>
                <a:ext uri="{FF2B5EF4-FFF2-40B4-BE49-F238E27FC236}">
                  <a16:creationId xmlns:a16="http://schemas.microsoft.com/office/drawing/2014/main" id="{61A35C0B-C964-450A-B624-CE740CE5BFEC}"/>
                </a:ext>
              </a:extLst>
            </p:cNvPr>
            <p:cNvSpPr txBox="1"/>
            <p:nvPr/>
          </p:nvSpPr>
          <p:spPr>
            <a:xfrm rot="5400000">
              <a:off x="1572220" y="2779297"/>
              <a:ext cx="1132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 weeks before class</a:t>
              </a:r>
              <a:endParaRPr lang="zh-CN" altLang="en-US" sz="9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B49126CD-69FF-4402-8B0F-18855DE960CD}"/>
                </a:ext>
              </a:extLst>
            </p:cNvPr>
            <p:cNvSpPr/>
            <p:nvPr/>
          </p:nvSpPr>
          <p:spPr>
            <a:xfrm>
              <a:off x="6136354" y="917814"/>
              <a:ext cx="1002204" cy="14517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sz="1000" b="0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Learning behavior evaluation: a scientific scale to evaluate students' classroom performance</a:t>
              </a:r>
              <a:r>
                <a:rPr lang="en-US" altLang="zh-CN" sz="1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endParaRPr lang="zh-CN" altLang="en-US" sz="1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51">
              <a:extLst>
                <a:ext uri="{FF2B5EF4-FFF2-40B4-BE49-F238E27FC236}">
                  <a16:creationId xmlns:a16="http://schemas.microsoft.com/office/drawing/2014/main" id="{111FC5C2-7801-461C-A1F4-09491FB7CB72}"/>
                </a:ext>
              </a:extLst>
            </p:cNvPr>
            <p:cNvSpPr txBox="1"/>
            <p:nvPr/>
          </p:nvSpPr>
          <p:spPr>
            <a:xfrm rot="5400000">
              <a:off x="2780619" y="3846501"/>
              <a:ext cx="589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 min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5BF22A4C-A43F-4041-9E3A-CE40EB8E18B5}"/>
                </a:ext>
              </a:extLst>
            </p:cNvPr>
            <p:cNvCxnSpPr>
              <a:cxnSpLocks/>
            </p:cNvCxnSpPr>
            <p:nvPr/>
          </p:nvCxnSpPr>
          <p:spPr>
            <a:xfrm>
              <a:off x="4120902" y="2744809"/>
              <a:ext cx="8256" cy="69147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E82DDD4C-3C61-4503-A7F6-11858AB162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5995" y="2356283"/>
              <a:ext cx="522" cy="109634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68">
              <a:extLst>
                <a:ext uri="{FF2B5EF4-FFF2-40B4-BE49-F238E27FC236}">
                  <a16:creationId xmlns:a16="http://schemas.microsoft.com/office/drawing/2014/main" id="{20E12516-44B4-402D-BA8B-8F528EBAF3ED}"/>
                </a:ext>
              </a:extLst>
            </p:cNvPr>
            <p:cNvSpPr txBox="1"/>
            <p:nvPr/>
          </p:nvSpPr>
          <p:spPr>
            <a:xfrm rot="5400000">
              <a:off x="3945377" y="3855103"/>
              <a:ext cx="589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 min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69">
              <a:extLst>
                <a:ext uri="{FF2B5EF4-FFF2-40B4-BE49-F238E27FC236}">
                  <a16:creationId xmlns:a16="http://schemas.microsoft.com/office/drawing/2014/main" id="{459566A6-49AC-4990-A2B2-5762ACDFF55C}"/>
                </a:ext>
              </a:extLst>
            </p:cNvPr>
            <p:cNvSpPr txBox="1"/>
            <p:nvPr/>
          </p:nvSpPr>
          <p:spPr>
            <a:xfrm rot="5400000">
              <a:off x="5262113" y="3815897"/>
              <a:ext cx="589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50 min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文本框 70">
              <a:extLst>
                <a:ext uri="{FF2B5EF4-FFF2-40B4-BE49-F238E27FC236}">
                  <a16:creationId xmlns:a16="http://schemas.microsoft.com/office/drawing/2014/main" id="{07FDA678-7C5A-4935-8103-B0414DEE5B43}"/>
                </a:ext>
              </a:extLst>
            </p:cNvPr>
            <p:cNvSpPr txBox="1"/>
            <p:nvPr/>
          </p:nvSpPr>
          <p:spPr>
            <a:xfrm rot="5400000">
              <a:off x="6540313" y="3785216"/>
              <a:ext cx="5827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 min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71">
              <a:extLst>
                <a:ext uri="{FF2B5EF4-FFF2-40B4-BE49-F238E27FC236}">
                  <a16:creationId xmlns:a16="http://schemas.microsoft.com/office/drawing/2014/main" id="{D0BAD1EA-449D-4E5C-83E7-4F04CAE8CB81}"/>
                </a:ext>
              </a:extLst>
            </p:cNvPr>
            <p:cNvSpPr txBox="1"/>
            <p:nvPr/>
          </p:nvSpPr>
          <p:spPr>
            <a:xfrm rot="5400000">
              <a:off x="3997439" y="2947618"/>
              <a:ext cx="5827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 min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72">
              <a:extLst>
                <a:ext uri="{FF2B5EF4-FFF2-40B4-BE49-F238E27FC236}">
                  <a16:creationId xmlns:a16="http://schemas.microsoft.com/office/drawing/2014/main" id="{92B642FC-6052-4F30-A8E0-D72DB7D6E7C3}"/>
                </a:ext>
              </a:extLst>
            </p:cNvPr>
            <p:cNvSpPr txBox="1"/>
            <p:nvPr/>
          </p:nvSpPr>
          <p:spPr>
            <a:xfrm rot="5400000">
              <a:off x="6559291" y="2947618"/>
              <a:ext cx="5827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 min</a:t>
              </a:r>
              <a:endParaRPr lang="zh-CN" altLang="en-US" sz="1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DC951ACB-9416-4C5F-BE13-A042D9D24F10}"/>
                </a:ext>
              </a:extLst>
            </p:cNvPr>
            <p:cNvCxnSpPr>
              <a:cxnSpLocks/>
            </p:cNvCxnSpPr>
            <p:nvPr/>
          </p:nvCxnSpPr>
          <p:spPr>
            <a:xfrm>
              <a:off x="8363879" y="2372738"/>
              <a:ext cx="0" cy="105033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E66B68A8-002B-424B-889C-2D6F536B760E}"/>
                </a:ext>
              </a:extLst>
            </p:cNvPr>
            <p:cNvCxnSpPr>
              <a:cxnSpLocks/>
            </p:cNvCxnSpPr>
            <p:nvPr/>
          </p:nvCxnSpPr>
          <p:spPr>
            <a:xfrm>
              <a:off x="9261654" y="2369546"/>
              <a:ext cx="0" cy="105033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79">
              <a:extLst>
                <a:ext uri="{FF2B5EF4-FFF2-40B4-BE49-F238E27FC236}">
                  <a16:creationId xmlns:a16="http://schemas.microsoft.com/office/drawing/2014/main" id="{0CDB0B6F-A402-43A8-91F8-FB6A7911DB8D}"/>
                </a:ext>
              </a:extLst>
            </p:cNvPr>
            <p:cNvSpPr txBox="1"/>
            <p:nvPr/>
          </p:nvSpPr>
          <p:spPr>
            <a:xfrm rot="5400000">
              <a:off x="7131666" y="2779297"/>
              <a:ext cx="1132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week after class</a:t>
              </a:r>
              <a:endParaRPr lang="zh-CN" altLang="en-US" sz="9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81">
              <a:extLst>
                <a:ext uri="{FF2B5EF4-FFF2-40B4-BE49-F238E27FC236}">
                  <a16:creationId xmlns:a16="http://schemas.microsoft.com/office/drawing/2014/main" id="{62096F7E-4A8D-4214-951D-D0CAFB49E25B}"/>
                </a:ext>
              </a:extLst>
            </p:cNvPr>
            <p:cNvSpPr txBox="1"/>
            <p:nvPr/>
          </p:nvSpPr>
          <p:spPr>
            <a:xfrm rot="5400000">
              <a:off x="7908321" y="2779297"/>
              <a:ext cx="1132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week after class</a:t>
              </a:r>
              <a:endParaRPr lang="zh-CN" altLang="en-US" sz="9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文本框 82">
              <a:extLst>
                <a:ext uri="{FF2B5EF4-FFF2-40B4-BE49-F238E27FC236}">
                  <a16:creationId xmlns:a16="http://schemas.microsoft.com/office/drawing/2014/main" id="{0804DFE9-9658-407E-A5A4-15911B5B5CD5}"/>
                </a:ext>
              </a:extLst>
            </p:cNvPr>
            <p:cNvSpPr txBox="1"/>
            <p:nvPr/>
          </p:nvSpPr>
          <p:spPr>
            <a:xfrm rot="5400000">
              <a:off x="8812893" y="2779297"/>
              <a:ext cx="1132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week after class</a:t>
              </a:r>
              <a:endParaRPr lang="zh-CN" altLang="en-US" sz="9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B507F3C6-C0FC-47FC-8EF4-C1DF5ACF0484}"/>
                </a:ext>
              </a:extLst>
            </p:cNvPr>
            <p:cNvGrpSpPr/>
            <p:nvPr/>
          </p:nvGrpSpPr>
          <p:grpSpPr>
            <a:xfrm>
              <a:off x="2535007" y="1791496"/>
              <a:ext cx="2548052" cy="940672"/>
              <a:chOff x="8386910" y="5048559"/>
              <a:chExt cx="2548052" cy="940672"/>
            </a:xfrm>
          </p:grpSpPr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F7B9B0D7-9E7C-4C7F-A6EA-12B21B7078A6}"/>
                  </a:ext>
                </a:extLst>
              </p:cNvPr>
              <p:cNvGrpSpPr/>
              <p:nvPr/>
            </p:nvGrpSpPr>
            <p:grpSpPr>
              <a:xfrm>
                <a:off x="8439778" y="5129689"/>
                <a:ext cx="2495184" cy="859542"/>
                <a:chOff x="8153322" y="5498265"/>
                <a:chExt cx="2899239" cy="883840"/>
              </a:xfrm>
            </p:grpSpPr>
            <p:pic>
              <p:nvPicPr>
                <p:cNvPr id="71" name="图片 70">
                  <a:extLst>
                    <a:ext uri="{FF2B5EF4-FFF2-40B4-BE49-F238E27FC236}">
                      <a16:creationId xmlns:a16="http://schemas.microsoft.com/office/drawing/2014/main" id="{F345C3DE-74C8-4207-BCA7-6B49A726BD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8153322" y="5498269"/>
                  <a:ext cx="1013401" cy="881936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72" name="图片 71">
                  <a:extLst>
                    <a:ext uri="{FF2B5EF4-FFF2-40B4-BE49-F238E27FC236}">
                      <a16:creationId xmlns:a16="http://schemas.microsoft.com/office/drawing/2014/main" id="{BCA3E531-CD5F-476A-90AF-85D91C33F3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6" t="12472" r="-1" b="12501"/>
                <a:stretch/>
              </p:blipFill>
              <p:spPr>
                <a:xfrm>
                  <a:off x="10192347" y="5498265"/>
                  <a:ext cx="860214" cy="88383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74" name="图片 73">
                  <a:extLst>
                    <a:ext uri="{FF2B5EF4-FFF2-40B4-BE49-F238E27FC236}">
                      <a16:creationId xmlns:a16="http://schemas.microsoft.com/office/drawing/2014/main" id="{70016870-82E9-40D2-9EDF-500F6CDB59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78947" y="5498268"/>
                  <a:ext cx="1013401" cy="883837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543A42FF-64D5-42AB-9FC3-E4BF7A2753E5}"/>
                  </a:ext>
                </a:extLst>
              </p:cNvPr>
              <p:cNvSpPr txBox="1"/>
              <p:nvPr/>
            </p:nvSpPr>
            <p:spPr>
              <a:xfrm>
                <a:off x="8386910" y="5056797"/>
                <a:ext cx="1482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5B214D3C-2C87-47B4-9883-5E95AE793C50}"/>
                  </a:ext>
                </a:extLst>
              </p:cNvPr>
              <p:cNvSpPr txBox="1"/>
              <p:nvPr/>
            </p:nvSpPr>
            <p:spPr>
              <a:xfrm>
                <a:off x="9263662" y="5048559"/>
                <a:ext cx="1482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E1AFCD29-ED65-4BDD-A5BD-DFC1E463F517}"/>
                  </a:ext>
                </a:extLst>
              </p:cNvPr>
              <p:cNvSpPr txBox="1"/>
              <p:nvPr/>
            </p:nvSpPr>
            <p:spPr>
              <a:xfrm>
                <a:off x="10154495" y="5048561"/>
                <a:ext cx="1482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A45847E2-0E36-44D7-BC76-21E9981AD5E0}"/>
                </a:ext>
              </a:extLst>
            </p:cNvPr>
            <p:cNvSpPr txBox="1"/>
            <p:nvPr/>
          </p:nvSpPr>
          <p:spPr>
            <a:xfrm rot="5400000">
              <a:off x="9412550" y="3473884"/>
              <a:ext cx="124051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i="0" u="none" strike="noStrike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Teaching</a:t>
              </a:r>
              <a:r>
                <a:rPr lang="en-US" altLang="zh-CN" sz="1000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n-US" altLang="zh-CN" sz="1000" i="0" u="none" strike="noStrike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objectives</a:t>
              </a:r>
              <a:r>
                <a:rPr lang="en-US" altLang="zh-CN" sz="1000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20F3F0F-D0BC-96C1-27DB-CB7D190175AD}"/>
              </a:ext>
            </a:extLst>
          </p:cNvPr>
          <p:cNvSpPr txBox="1"/>
          <p:nvPr/>
        </p:nvSpPr>
        <p:spPr>
          <a:xfrm>
            <a:off x="35626" y="86897"/>
            <a:ext cx="7292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S3 The blended teaching mode in Biochemistry and Molecular Biology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1955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Office PowerPoint</Application>
  <PresentationFormat>宽屏</PresentationFormat>
  <Paragraphs>34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彭确昆</dc:creator>
  <cp:lastModifiedBy>彭 确昆</cp:lastModifiedBy>
  <cp:revision>2</cp:revision>
  <dcterms:created xsi:type="dcterms:W3CDTF">2022-10-19T12:58:30Z</dcterms:created>
  <dcterms:modified xsi:type="dcterms:W3CDTF">2023-01-13T12:25:26Z</dcterms:modified>
</cp:coreProperties>
</file>