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2"/>
    <p:sldId id="256" r:id="rId3"/>
    <p:sldId id="263" r:id="rId4"/>
    <p:sldId id="257" r:id="rId5"/>
    <p:sldId id="258" r:id="rId6"/>
    <p:sldId id="261" r:id="rId7"/>
    <p:sldId id="267" r:id="rId8"/>
    <p:sldId id="268" r:id="rId9"/>
    <p:sldId id="269" r:id="rId10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6859C-7F9C-4FA3-BA80-E9E3CB639A8F}" type="datetimeFigureOut">
              <a:rPr lang="zh-CN" altLang="en-US" smtClean="0"/>
              <a:t>2023/1/17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4C690-5DA2-46B8-9F0F-97728D5D05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67482" y="1633014"/>
            <a:ext cx="9144000" cy="2387600"/>
          </a:xfrm>
        </p:spPr>
        <p:txBody>
          <a:bodyPr>
            <a:normAutofit/>
          </a:bodyPr>
          <a:lstStyle/>
          <a:p>
            <a:r>
              <a:rPr lang="fr-FR" altLang="zh-CN" sz="4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Aunt Huang's liver cancer</a:t>
            </a:r>
            <a:br>
              <a:rPr lang="fr-FR" altLang="zh-CN" sz="800" b="1" i="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zh-CN" sz="20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0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Clinical Case from the First Affiliated Hospital of Chengdu Medical College</a:t>
            </a:r>
            <a:br>
              <a:rPr lang="en-US" altLang="zh-CN" sz="20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0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br>
              <a:rPr lang="en-US" altLang="zh-CN" sz="44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(Patient's personal information is hidden to protect patient's privacy)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0440C336-AA96-BF0D-82D1-69CC32165DF3}"/>
              </a:ext>
            </a:extLst>
          </p:cNvPr>
          <p:cNvSpPr txBox="1">
            <a:spLocks/>
          </p:cNvSpPr>
          <p:nvPr/>
        </p:nvSpPr>
        <p:spPr>
          <a:xfrm>
            <a:off x="-1" y="-61014"/>
            <a:ext cx="4197927" cy="524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等线" panose="02010600030101010101" pitchFamily="2" charset="-122"/>
              </a:rPr>
              <a:t>S1 Clinical Case teaching design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80310" y="135000"/>
            <a:ext cx="5767409" cy="6588000"/>
            <a:chOff x="3085071" y="174363"/>
            <a:chExt cx="5346356" cy="5747946"/>
          </a:xfrm>
        </p:grpSpPr>
        <p:sp>
          <p:nvSpPr>
            <p:cNvPr id="5" name="矩形 4"/>
            <p:cNvSpPr/>
            <p:nvPr/>
          </p:nvSpPr>
          <p:spPr>
            <a:xfrm>
              <a:off x="3085071" y="601360"/>
              <a:ext cx="5346356" cy="5320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300152" y="174363"/>
              <a:ext cx="29161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1. History of Disease</a:t>
              </a:r>
              <a:endPara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096000" y="135255"/>
            <a:ext cx="5767705" cy="6588125"/>
            <a:chOff x="3085071" y="174363"/>
            <a:chExt cx="5346356" cy="5747946"/>
          </a:xfrm>
        </p:grpSpPr>
        <p:sp>
          <p:nvSpPr>
            <p:cNvPr id="16" name="矩形 15"/>
            <p:cNvSpPr/>
            <p:nvPr/>
          </p:nvSpPr>
          <p:spPr>
            <a:xfrm>
              <a:off x="3085071" y="601360"/>
              <a:ext cx="5346356" cy="5320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300152" y="174363"/>
              <a:ext cx="2916195" cy="3222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1800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. Body check</a:t>
              </a:r>
              <a:endPara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05" y="666115"/>
            <a:ext cx="5598962" cy="6012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30" y="666115"/>
            <a:ext cx="5657290" cy="5724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729595" y="3117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28295" y="135255"/>
            <a:ext cx="5767705" cy="6588125"/>
            <a:chOff x="3085071" y="174363"/>
            <a:chExt cx="5346356" cy="5747946"/>
          </a:xfrm>
        </p:grpSpPr>
        <p:sp>
          <p:nvSpPr>
            <p:cNvPr id="5" name="矩形 4"/>
            <p:cNvSpPr/>
            <p:nvPr/>
          </p:nvSpPr>
          <p:spPr>
            <a:xfrm>
              <a:off x="3085071" y="601360"/>
              <a:ext cx="5346356" cy="5320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300152" y="174363"/>
              <a:ext cx="2916195" cy="3222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1800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. Body check</a:t>
              </a:r>
              <a:endParaRPr lang="zh-CN" altLang="zh-CN" sz="12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248394" y="124935"/>
            <a:ext cx="5844745" cy="6605378"/>
            <a:chOff x="3085071" y="174363"/>
            <a:chExt cx="5346356" cy="5747946"/>
          </a:xfrm>
        </p:grpSpPr>
        <p:sp>
          <p:nvSpPr>
            <p:cNvPr id="7" name="矩形 6"/>
            <p:cNvSpPr/>
            <p:nvPr/>
          </p:nvSpPr>
          <p:spPr>
            <a:xfrm>
              <a:off x="3085071" y="601360"/>
              <a:ext cx="5346356" cy="5320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942276" y="174363"/>
              <a:ext cx="3631947" cy="3213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1800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. Blood analysis report form</a:t>
              </a:r>
              <a:endPara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13435" y="646430"/>
            <a:ext cx="4802400" cy="604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049135" y="646430"/>
            <a:ext cx="4308164" cy="604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51255" y="126311"/>
            <a:ext cx="5844745" cy="6605378"/>
            <a:chOff x="3085071" y="174363"/>
            <a:chExt cx="5346356" cy="5747946"/>
          </a:xfrm>
        </p:grpSpPr>
        <p:sp>
          <p:nvSpPr>
            <p:cNvPr id="4" name="矩形 3"/>
            <p:cNvSpPr/>
            <p:nvPr/>
          </p:nvSpPr>
          <p:spPr>
            <a:xfrm>
              <a:off x="3085071" y="601360"/>
              <a:ext cx="5346356" cy="5320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942276" y="174363"/>
              <a:ext cx="3631947" cy="3204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4</a:t>
              </a:r>
              <a:r>
                <a:rPr lang="en-US" altLang="zh-CN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en-US" altLang="zh-CN" b="1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A</a:t>
              </a:r>
              <a:r>
                <a:rPr lang="en-US" altLang="zh-CN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rterial blood gas analysis</a:t>
              </a:r>
              <a:endParaRPr lang="zh-CN" altLang="zh-CN" sz="1800" b="1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85230" y="126365"/>
            <a:ext cx="5844540" cy="6579870"/>
            <a:chOff x="3085071" y="196761"/>
            <a:chExt cx="5346356" cy="5725548"/>
          </a:xfrm>
        </p:grpSpPr>
        <p:sp>
          <p:nvSpPr>
            <p:cNvPr id="13" name="矩形 12"/>
            <p:cNvSpPr/>
            <p:nvPr/>
          </p:nvSpPr>
          <p:spPr>
            <a:xfrm>
              <a:off x="3085071" y="601360"/>
              <a:ext cx="5346356" cy="5320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942275" y="196761"/>
              <a:ext cx="3631947" cy="320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5</a:t>
              </a:r>
              <a:r>
                <a:rPr lang="en-US" altLang="zh-CN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en-US" altLang="zh-CN" b="1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Blood coagulation function test</a:t>
              </a:r>
              <a:endParaRPr lang="zh-CN" altLang="zh-CN" sz="18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 l="12968" t="24262" r="14104" b="21965"/>
          <a:stretch>
            <a:fillRect/>
          </a:stretch>
        </p:blipFill>
        <p:spPr>
          <a:xfrm>
            <a:off x="6511290" y="617220"/>
            <a:ext cx="5534609" cy="140400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6658610" y="1915795"/>
            <a:ext cx="532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t="3024" r="6745" b="6720"/>
          <a:stretch>
            <a:fillRect/>
          </a:stretch>
        </p:blipFill>
        <p:spPr>
          <a:xfrm>
            <a:off x="353060" y="699770"/>
            <a:ext cx="5697470" cy="360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17475" y="135255"/>
            <a:ext cx="5767705" cy="6588125"/>
            <a:chOff x="3085071" y="174363"/>
            <a:chExt cx="5346356" cy="5747946"/>
          </a:xfrm>
        </p:grpSpPr>
        <p:sp>
          <p:nvSpPr>
            <p:cNvPr id="15" name="矩形 14"/>
            <p:cNvSpPr/>
            <p:nvPr/>
          </p:nvSpPr>
          <p:spPr>
            <a:xfrm>
              <a:off x="3085071" y="601360"/>
              <a:ext cx="5346356" cy="5320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300152" y="174363"/>
              <a:ext cx="3581452" cy="321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6</a:t>
              </a:r>
              <a:r>
                <a:rPr lang="en-US" altLang="zh-CN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en-US" altLang="zh-CN" b="1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Liver and Kidney function test</a:t>
              </a:r>
              <a:endParaRPr lang="zh-CN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72505" y="135255"/>
            <a:ext cx="5767705" cy="6588125"/>
            <a:chOff x="3085071" y="174363"/>
            <a:chExt cx="5346356" cy="5747946"/>
          </a:xfrm>
        </p:grpSpPr>
        <p:sp>
          <p:nvSpPr>
            <p:cNvPr id="25" name="矩形 24"/>
            <p:cNvSpPr/>
            <p:nvPr/>
          </p:nvSpPr>
          <p:spPr>
            <a:xfrm>
              <a:off x="3085071" y="601360"/>
              <a:ext cx="5346356" cy="5320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300152" y="174363"/>
              <a:ext cx="3265683" cy="3213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7. </a:t>
              </a:r>
              <a:r>
                <a:rPr lang="en-US" altLang="zh-CN" b="1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Detection of tumor biomarkers</a:t>
              </a:r>
              <a:endParaRPr lang="en-US" altLang="zh-CN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 flipV="1">
            <a:off x="577850" y="5976620"/>
            <a:ext cx="471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1" name="图片 10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36005" y="650557"/>
            <a:ext cx="5704119" cy="46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l="4671" t="3517" r="5044" b="4046"/>
          <a:stretch>
            <a:fillRect/>
          </a:stretch>
        </p:blipFill>
        <p:spPr>
          <a:xfrm>
            <a:off x="455930" y="650240"/>
            <a:ext cx="4909820" cy="5324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6370" y="41275"/>
            <a:ext cx="5767705" cy="6682105"/>
            <a:chOff x="3085071" y="92368"/>
            <a:chExt cx="5346356" cy="5829941"/>
          </a:xfrm>
        </p:grpSpPr>
        <p:sp>
          <p:nvSpPr>
            <p:cNvPr id="5" name="矩形 4"/>
            <p:cNvSpPr/>
            <p:nvPr/>
          </p:nvSpPr>
          <p:spPr>
            <a:xfrm>
              <a:off x="3085071" y="601360"/>
              <a:ext cx="5346356" cy="5320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490624" y="92368"/>
              <a:ext cx="4496990" cy="5628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8</a:t>
              </a:r>
              <a:r>
                <a:rPr lang="en-US" altLang="zh-CN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en-US" altLang="zh-CN" b="1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CT detection of tumor after interventional therapy</a:t>
              </a:r>
              <a:endParaRPr lang="en-US" altLang="zh-CN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096000" y="194945"/>
            <a:ext cx="5767705" cy="6516370"/>
            <a:chOff x="3085071" y="236838"/>
            <a:chExt cx="5346356" cy="5685471"/>
          </a:xfrm>
        </p:grpSpPr>
        <p:sp>
          <p:nvSpPr>
            <p:cNvPr id="16" name="矩形 15"/>
            <p:cNvSpPr/>
            <p:nvPr/>
          </p:nvSpPr>
          <p:spPr>
            <a:xfrm>
              <a:off x="3085071" y="601360"/>
              <a:ext cx="5346356" cy="5320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007425" y="236838"/>
              <a:ext cx="3611719" cy="3213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9</a:t>
              </a:r>
              <a:r>
                <a:rPr lang="en-US" altLang="zh-CN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en-US" altLang="zh-CN" b="1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Diagnosis and treatment summary</a:t>
              </a:r>
              <a:endParaRPr lang="en-US" altLang="zh-CN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pic>
        <p:nvPicPr>
          <p:cNvPr id="102" name="图片 1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" y="675640"/>
            <a:ext cx="5412922" cy="601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158230" y="624840"/>
            <a:ext cx="5643028" cy="3492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318885" y="4126865"/>
            <a:ext cx="5406155" cy="230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17162"/>
            <a:ext cx="12192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0043" y="102972"/>
            <a:ext cx="50046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>
              <a:buFont typeface="Arial" panose="020B0604020202020204" pitchFamily="34" charset="0"/>
              <a:buChar char="•"/>
            </a:pPr>
            <a:r>
              <a:rPr lang="en-US" altLang="zh-CN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Discussion section 1 (3 classes)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1870" y="811810"/>
            <a:ext cx="1150826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[Distribution of patient's medical records] omitted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【 Main Discussion Direction 】  </a:t>
            </a:r>
          </a:p>
          <a:p>
            <a:pPr algn="l" latinLnBrk="1"/>
            <a:endParaRPr lang="en-US" altLang="zh-CN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Abnormal lipid metabolism and clinical manifestations during hepatocellular carcinoma.  </a:t>
            </a:r>
          </a:p>
          <a:p>
            <a:pPr algn="l" latinLnBrk="1"/>
            <a:endParaRPr lang="en-US" altLang="zh-CN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Abnormal glucose metabolism and clinical manifestations during the occurrence of liver cancer.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dirty="0">
                <a:solidFill>
                  <a:srgbClr val="333333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【Hint</a:t>
            </a:r>
            <a:r>
              <a:rPr lang="en-US" altLang="zh-CN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questions]】</a:t>
            </a:r>
          </a:p>
          <a:p>
            <a:pPr algn="l" latinLnBrk="1"/>
            <a:endParaRPr lang="en-US" altLang="zh-CN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In the chief complaint, why do patients have the clinical manifestations of oil aversion?  Please briefly describe the digestion and absorption characteristics of lipids.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 patient reviewed the previous history of the chief complaint of jaundice, please tell the mechanism of jaundice, how to detect, what is the significance of liver cancer?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What are the indicators of blood lipid detection?  What is the physiological significance of each?  What is the diagnostic and clinical value of this patient?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What other abnormalities may occur in glucose metabolism in patients with liver cancer, and what are the mechanisms?  Why was the blood glucose test high in this patient?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17162"/>
            <a:ext cx="12192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0042" y="102972"/>
            <a:ext cx="52539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>
              <a:buFont typeface="Arial" panose="020B0604020202020204" pitchFamily="34" charset="0"/>
              <a:buChar char="•"/>
            </a:pPr>
            <a:r>
              <a:rPr lang="en-US" altLang="zh-CN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Discussion section 2 (3 classes)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5989" y="705001"/>
            <a:ext cx="1150826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[Distribution of patient's medical records] omitted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【 Main Discussion Direction 】  </a:t>
            </a:r>
          </a:p>
          <a:p>
            <a:pPr algn="l" latinLnBrk="1"/>
            <a:endParaRPr lang="en-US" altLang="zh-CN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Exchange and learn the key self-study problems arranged in the last discussion class.  </a:t>
            </a:r>
          </a:p>
          <a:p>
            <a:pPr marL="342900" indent="-342900" algn="l" latinLnBrk="1">
              <a:buAutoNum type="arabicPeriod"/>
            </a:pPr>
            <a:endParaRPr lang="en-US" altLang="zh-CN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Abnormal protein metabolism and clinical manifestations during hepatocellular carcinoma.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atinLnBrk="1"/>
            <a:r>
              <a:rPr lang="en-US" altLang="zh-CN" dirty="0">
                <a:solidFill>
                  <a:srgbClr val="333333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【Hint questions】</a:t>
            </a:r>
            <a:r>
              <a:rPr lang="en-US" altLang="zh-CN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endParaRPr lang="en-US" altLang="zh-CN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What is the significance of hemoglobin detection?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what does the index of liver function test have?  What's the physiological significance?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What is the significance of urea, creatinine, uric acid and cystatin C tests in the project?  What is the significance for patients with liver cancer?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In addition to the items listed in this laboratory sheet, what other serum markers and test items reflect liver tumors?  What is the significance of each?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40042" y="29004"/>
            <a:ext cx="12192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0042" y="102972"/>
            <a:ext cx="46813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>
              <a:buFont typeface="Arial" panose="020B0604020202020204" pitchFamily="34" charset="0"/>
              <a:buChar char="•"/>
            </a:pPr>
            <a:r>
              <a:rPr lang="en-US" altLang="zh-CN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Discussion section 3 (3 classes)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62508" y="929057"/>
            <a:ext cx="11846011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[Distribution of patient's medical records] omitted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【 Main Discussion Direction 】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Exchange and learn the key self-study problems arranged in the last discussion class.  </a:t>
            </a:r>
          </a:p>
          <a:p>
            <a:pPr algn="l" latinLnBrk="1"/>
            <a:endParaRPr lang="en-US" altLang="zh-CN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Liver puncture and cytological examination of liver cancer. 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 latinLnBrk="1"/>
            <a:r>
              <a:rPr lang="en-US" altLang="zh-CN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【Hint questions】 </a:t>
            </a:r>
          </a:p>
          <a:p>
            <a:pPr algn="l" latinLnBrk="1"/>
            <a:endParaRPr lang="en-US" altLang="zh-CN" b="0" i="0" dirty="0">
              <a:solidFill>
                <a:srgbClr val="333333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Which cells in the figure above are normal liver cells and which are liver cancer cells? What is the basis for the judgment?  </a:t>
            </a: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What are the subtypes of liver cancer?  What is the difference in cell morphology?  </a:t>
            </a: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What are the mechanisms of liver cancer?  </a:t>
            </a:r>
          </a:p>
          <a:p>
            <a:pPr algn="l"/>
            <a:endParaRPr lang="en-US" altLang="zh-CN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What is the relationship between HBV and liver cancer?  What is the relationship between HBV and tumor suppressor genes such as P53?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597" y="1547116"/>
            <a:ext cx="2709995" cy="177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b25ca200-b626-4a88-ba18-ff14949adec7"/>
  <p:tag name="COMMONDATA" val="eyJoZGlkIjoiN2YzNjBkOTgyNWQ1YTMxYzM3MzMwNWFiODNmOWIzYW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211.023622047244,&quot;width&quot;:8715.91968503937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72,&quot;width&quot;:6084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561</Words>
  <Application>Microsoft Office PowerPoint</Application>
  <PresentationFormat>宽屏</PresentationFormat>
  <Paragraphs>67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等线</vt:lpstr>
      <vt:lpstr>等线 Light</vt:lpstr>
      <vt:lpstr>Arial</vt:lpstr>
      <vt:lpstr>Times New Roman</vt:lpstr>
      <vt:lpstr>Office 主题​​</vt:lpstr>
      <vt:lpstr>Aunt Huang's liver cancer  Clinical Case from the First Affiliated Hospital of Chengdu Medical College   (Patient's personal information is hidden to protect patient's privacy)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彭确昆</dc:creator>
  <cp:lastModifiedBy>彭 确昆</cp:lastModifiedBy>
  <cp:revision>23</cp:revision>
  <dcterms:created xsi:type="dcterms:W3CDTF">2022-08-25T09:11:00Z</dcterms:created>
  <dcterms:modified xsi:type="dcterms:W3CDTF">2023-01-17T02:43:36Z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1E0534E0FD084D7B93E0484F5079F37D</vt:lpwstr>
  </property>
  <property fmtid="{D5CDD505-2E9C-101B-9397-08002B2CF9AE}" pid="3" name="KSOProductBuildVer">
    <vt:lpwstr>2052-11.1.0.13703</vt:lpwstr>
  </property>
</Properties>
</file>