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0" r:id="rId3"/>
    <p:sldMasterId id="2147483692" r:id="rId4"/>
  </p:sldMasterIdLst>
  <p:notesMasterIdLst>
    <p:notesMasterId r:id="rId6"/>
  </p:notesMasterIdLst>
  <p:sldIdLst>
    <p:sldId id="454" r:id="rId5"/>
  </p:sldIdLst>
  <p:sldSz cx="9144000" cy="6858000" type="screen4x3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28189D-CE66-78DF-A3B5-CBD86CB656B0}" name="林 晃一" initials="林" userId="5f3ff73d6a0b2a51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林 晃一" initials="林" lastIdx="1" clrIdx="0">
    <p:extLst>
      <p:ext uri="{19B8F6BF-5375-455C-9EA6-DF929625EA0E}">
        <p15:presenceInfo xmlns:p15="http://schemas.microsoft.com/office/powerpoint/2012/main" userId="5f3ff73d6a0b2a5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200"/>
    <a:srgbClr val="00B800"/>
    <a:srgbClr val="00CC00"/>
    <a:srgbClr val="FF9933"/>
    <a:srgbClr val="00FF00"/>
    <a:srgbClr val="DEDEDE"/>
    <a:srgbClr val="57257D"/>
    <a:srgbClr val="CCFFCC"/>
    <a:srgbClr val="FFCC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0" autoAdjust="0"/>
    <p:restoredTop sz="95717" autoAdjust="0"/>
  </p:normalViewPr>
  <p:slideViewPr>
    <p:cSldViewPr snapToGrid="0" snapToObjects="1">
      <p:cViewPr varScale="1">
        <p:scale>
          <a:sx n="126" d="100"/>
          <a:sy n="126" d="100"/>
        </p:scale>
        <p:origin x="216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8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commentAuthors" Target="commentAuthors.xml"/><Relationship Id="rId12" Type="http://schemas.microsoft.com/office/2018/10/relationships/authors" Target="author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f3ff73d6a0b2a51/&#12489;&#12461;&#12517;&#12513;&#12531;&#12488;/&#35542;&#25991;/&#26481;&#20140;&#12505;&#12452;&#30740;&#31350;/Hypertensive%20Emergency/BMC/&#12467;&#12500;&#12540;&#39640;&#34880;&#22311;&#32202;&#24613;&#30151;20221030%20(version%201).xls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f3ff73d6a0b2a51/&#12489;&#12461;&#12517;&#12513;&#12531;&#12488;/&#35542;&#25991;/&#26481;&#20140;&#12505;&#12452;&#30740;&#31350;/Hypertensive%20Emergency/BMC/&#12467;&#12500;&#12540;&#39640;&#34880;&#22311;&#32202;&#24613;&#30151;20221030%20(version%201).xlsb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f3ff73d6a0b2a51/&#12489;&#12461;&#12517;&#12513;&#12531;&#12488;/&#35542;&#25991;/&#26481;&#20140;&#12505;&#12452;&#30740;&#31350;/Hypertensive%20Emergency/&#35542;&#25991;&#21270;/&#39640;&#34880;&#22311;&#32202;&#24613;&#30151;20211017-Odd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5f3ff73d6a0b2a51/&#12489;&#12461;&#12517;&#12513;&#12531;&#12488;/&#35542;&#25991;/&#26481;&#20140;&#12505;&#12452;&#30740;&#31350;/Hypertensive%20Emergency/&#35542;&#25991;&#21270;/&#39640;&#34880;&#22311;&#32202;&#24613;&#30151;20211017-Odd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79832191661558E-2"/>
          <c:y val="4.9560367454068242E-2"/>
          <c:w val="0.8911561402474798"/>
          <c:h val="0.8360604403616213"/>
        </c:manualLayout>
      </c:layout>
      <c:lineChart>
        <c:grouping val="standard"/>
        <c:varyColors val="0"/>
        <c:ser>
          <c:idx val="0"/>
          <c:order val="0"/>
          <c:tx>
            <c:v>RASi(+)-SBP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1).xlsb.xlsx]RASi(+-)'!$DF$145:$DP$145</c:f>
                <c:numCache>
                  <c:formatCode>General</c:formatCode>
                  <c:ptCount val="11"/>
                  <c:pt idx="0">
                    <c:v>4.3538407069936351</c:v>
                  </c:pt>
                  <c:pt idx="1">
                    <c:v>3.0474190477882392</c:v>
                  </c:pt>
                  <c:pt idx="2">
                    <c:v>4.5018682608719658</c:v>
                  </c:pt>
                  <c:pt idx="3">
                    <c:v>4.8537420883825657</c:v>
                  </c:pt>
                  <c:pt idx="5">
                    <c:v>3.697682416489064</c:v>
                  </c:pt>
                  <c:pt idx="10">
                    <c:v>3.3338565785030791</c:v>
                  </c:pt>
                </c:numCache>
              </c:numRef>
            </c:plus>
            <c:minus>
              <c:numRef>
                <c:f>'[コピー高血圧緊急症20221030 (version 1).xlsb.xlsx]RASi(+-)'!$DF$145:$DP$145</c:f>
                <c:numCache>
                  <c:formatCode>General</c:formatCode>
                  <c:ptCount val="11"/>
                  <c:pt idx="0">
                    <c:v>4.3538407069936351</c:v>
                  </c:pt>
                  <c:pt idx="1">
                    <c:v>3.0474190477882392</c:v>
                  </c:pt>
                  <c:pt idx="2">
                    <c:v>4.5018682608719658</c:v>
                  </c:pt>
                  <c:pt idx="3">
                    <c:v>4.8537420883825657</c:v>
                  </c:pt>
                  <c:pt idx="5">
                    <c:v>3.697682416489064</c:v>
                  </c:pt>
                  <c:pt idx="10">
                    <c:v>3.3338565785030791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'[コピー高血圧緊急症20221030 (version 1).xlsb.xlsx]RASi(+-)'!$DF$140:$DP$140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1).xlsb.xlsx]RASi(+-)'!$DF$141:$DP$141</c:f>
              <c:numCache>
                <c:formatCode>0.0_ ;\-0.0\ </c:formatCode>
                <c:ptCount val="11"/>
                <c:pt idx="0">
                  <c:v>219.72972972972974</c:v>
                </c:pt>
                <c:pt idx="1">
                  <c:v>141.28125</c:v>
                </c:pt>
                <c:pt idx="2">
                  <c:v>134.71428571428572</c:v>
                </c:pt>
                <c:pt idx="3">
                  <c:v>137.16666666666666</c:v>
                </c:pt>
                <c:pt idx="5">
                  <c:v>135.60714285714286</c:v>
                </c:pt>
                <c:pt idx="10">
                  <c:v>129.28571428571428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9D1-4E18-86B5-2CE41E4763E4}"/>
            </c:ext>
          </c:extLst>
        </c:ser>
        <c:ser>
          <c:idx val="1"/>
          <c:order val="1"/>
          <c:tx>
            <c:v>RASi(-)-SBP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1).xlsb.xlsx]RASi(+-)'!$DF$146:$DP$146</c:f>
                <c:numCache>
                  <c:formatCode>General</c:formatCode>
                  <c:ptCount val="11"/>
                  <c:pt idx="0">
                    <c:v>9.1498123290352442</c:v>
                  </c:pt>
                  <c:pt idx="1">
                    <c:v>6.486858935029737</c:v>
                  </c:pt>
                  <c:pt idx="2">
                    <c:v>4.4887626244868226</c:v>
                  </c:pt>
                  <c:pt idx="3">
                    <c:v>3.5174945425889232</c:v>
                  </c:pt>
                  <c:pt idx="5">
                    <c:v>5.3410472488347924</c:v>
                  </c:pt>
                  <c:pt idx="10">
                    <c:v>6.124557460064592</c:v>
                  </c:pt>
                </c:numCache>
              </c:numRef>
            </c:plus>
            <c:minus>
              <c:numRef>
                <c:f>'[コピー高血圧緊急症20221030 (version 1).xlsb.xlsx]RASi(+-)'!$DF$146:$DP$146</c:f>
                <c:numCache>
                  <c:formatCode>General</c:formatCode>
                  <c:ptCount val="11"/>
                  <c:pt idx="0">
                    <c:v>9.1498123290352442</c:v>
                  </c:pt>
                  <c:pt idx="1">
                    <c:v>6.486858935029737</c:v>
                  </c:pt>
                  <c:pt idx="2">
                    <c:v>4.4887626244868226</c:v>
                  </c:pt>
                  <c:pt idx="3">
                    <c:v>3.5174945425889232</c:v>
                  </c:pt>
                  <c:pt idx="5">
                    <c:v>5.3410472488347924</c:v>
                  </c:pt>
                  <c:pt idx="10">
                    <c:v>6.124557460064592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1).xlsb.xlsx]RASi(+-)'!$DF$140:$DP$140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1).xlsb.xlsx]RASi(+-)'!$DF$142:$DP$142</c:f>
              <c:numCache>
                <c:formatCode>0.0_ ;\-0.0\ </c:formatCode>
                <c:ptCount val="11"/>
                <c:pt idx="0">
                  <c:v>230.58333333333334</c:v>
                </c:pt>
                <c:pt idx="1">
                  <c:v>142.54545454545453</c:v>
                </c:pt>
                <c:pt idx="2">
                  <c:v>145.16666666666666</c:v>
                </c:pt>
                <c:pt idx="3">
                  <c:v>138.875</c:v>
                </c:pt>
                <c:pt idx="5">
                  <c:v>144.6</c:v>
                </c:pt>
                <c:pt idx="10">
                  <c:v>140.30000000000001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D1-4E18-86B5-2CE41E4763E4}"/>
            </c:ext>
          </c:extLst>
        </c:ser>
        <c:ser>
          <c:idx val="2"/>
          <c:order val="2"/>
          <c:tx>
            <c:v>RASi(+)-DBP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1).xlsb.xlsx]RASi(+-)'!$DF$147:$DP$147</c:f>
                <c:numCache>
                  <c:formatCode>General</c:formatCode>
                  <c:ptCount val="11"/>
                  <c:pt idx="0">
                    <c:v>3.5468160691742776</c:v>
                  </c:pt>
                  <c:pt idx="1">
                    <c:v>2.0620417379462173</c:v>
                  </c:pt>
                  <c:pt idx="2">
                    <c:v>3.0989903995654213</c:v>
                  </c:pt>
                  <c:pt idx="3">
                    <c:v>3.5383449602139208</c:v>
                  </c:pt>
                  <c:pt idx="5">
                    <c:v>2.0756092640673951</c:v>
                  </c:pt>
                  <c:pt idx="10">
                    <c:v>5.6538791290890904</c:v>
                  </c:pt>
                </c:numCache>
              </c:numRef>
            </c:plus>
            <c:minus>
              <c:numRef>
                <c:f>'[コピー高血圧緊急症20221030 (version 1).xlsb.xlsx]RASi(+-)'!$DF$147:$DP$147</c:f>
                <c:numCache>
                  <c:formatCode>General</c:formatCode>
                  <c:ptCount val="11"/>
                  <c:pt idx="0">
                    <c:v>3.5468160691742776</c:v>
                  </c:pt>
                  <c:pt idx="1">
                    <c:v>2.0620417379462173</c:v>
                  </c:pt>
                  <c:pt idx="2">
                    <c:v>3.0989903995654213</c:v>
                  </c:pt>
                  <c:pt idx="3">
                    <c:v>3.5383449602139208</c:v>
                  </c:pt>
                  <c:pt idx="5">
                    <c:v>2.0756092640673951</c:v>
                  </c:pt>
                  <c:pt idx="10">
                    <c:v>5.6538791290890904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1).xlsb.xlsx]RASi(+-)'!$DF$140:$DP$140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1).xlsb.xlsx]RASi(+-)'!$DF$143:$DP$143</c:f>
              <c:numCache>
                <c:formatCode>0.0_ ;\-0.0\ </c:formatCode>
                <c:ptCount val="11"/>
                <c:pt idx="0">
                  <c:v>143.64864864864865</c:v>
                </c:pt>
                <c:pt idx="1">
                  <c:v>85</c:v>
                </c:pt>
                <c:pt idx="2">
                  <c:v>82.357142857142861</c:v>
                </c:pt>
                <c:pt idx="3">
                  <c:v>83.3</c:v>
                </c:pt>
                <c:pt idx="5">
                  <c:v>83.464285714285708</c:v>
                </c:pt>
                <c:pt idx="10">
                  <c:v>74.066666666666663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9D1-4E18-86B5-2CE41E4763E4}"/>
            </c:ext>
          </c:extLst>
        </c:ser>
        <c:ser>
          <c:idx val="3"/>
          <c:order val="3"/>
          <c:tx>
            <c:v>RASi(-)-DBP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1).xlsb.xlsx]RASi(+-)'!$DF$148:$DP$148</c:f>
                <c:numCache>
                  <c:formatCode>General</c:formatCode>
                  <c:ptCount val="11"/>
                  <c:pt idx="0">
                    <c:v>5.0550005245331384</c:v>
                  </c:pt>
                  <c:pt idx="1">
                    <c:v>4.96416913557663</c:v>
                  </c:pt>
                  <c:pt idx="2">
                    <c:v>2.3543426456081735</c:v>
                  </c:pt>
                  <c:pt idx="3">
                    <c:v>2.9028157512515818</c:v>
                  </c:pt>
                  <c:pt idx="5">
                    <c:v>3.3644013477246477</c:v>
                  </c:pt>
                  <c:pt idx="10">
                    <c:v>4.7752194806558679</c:v>
                  </c:pt>
                </c:numCache>
              </c:numRef>
            </c:plus>
            <c:minus>
              <c:numRef>
                <c:f>'[コピー高血圧緊急症20221030 (version 1).xlsb.xlsx]RASi(+-)'!$DF$148:$DP$148</c:f>
                <c:numCache>
                  <c:formatCode>General</c:formatCode>
                  <c:ptCount val="11"/>
                  <c:pt idx="0">
                    <c:v>5.0550005245331384</c:v>
                  </c:pt>
                  <c:pt idx="1">
                    <c:v>4.96416913557663</c:v>
                  </c:pt>
                  <c:pt idx="2">
                    <c:v>2.3543426456081735</c:v>
                  </c:pt>
                  <c:pt idx="3">
                    <c:v>2.9028157512515818</c:v>
                  </c:pt>
                  <c:pt idx="5">
                    <c:v>3.3644013477246477</c:v>
                  </c:pt>
                  <c:pt idx="10">
                    <c:v>4.7752194806558679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4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1).xlsb.xlsx]RASi(+-)'!$DF$140:$DP$140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1).xlsb.xlsx]RASi(+-)'!$DF$144:$DP$144</c:f>
              <c:numCache>
                <c:formatCode>0.0_ ;\-0.0\ </c:formatCode>
                <c:ptCount val="11"/>
                <c:pt idx="0">
                  <c:v>138.5</c:v>
                </c:pt>
                <c:pt idx="1">
                  <c:v>83.545454545454547</c:v>
                </c:pt>
                <c:pt idx="2">
                  <c:v>84.833333333333329</c:v>
                </c:pt>
                <c:pt idx="3">
                  <c:v>80.625</c:v>
                </c:pt>
                <c:pt idx="5">
                  <c:v>89.375</c:v>
                </c:pt>
                <c:pt idx="10">
                  <c:v>78.428571428571431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9D1-4E18-86B5-2CE41E4763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329768"/>
        <c:axId val="257330160"/>
      </c:lineChart>
      <c:catAx>
        <c:axId val="257329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7330160"/>
        <c:crosses val="autoZero"/>
        <c:auto val="1"/>
        <c:lblAlgn val="ctr"/>
        <c:lblOffset val="0"/>
        <c:noMultiLvlLbl val="0"/>
      </c:catAx>
      <c:valAx>
        <c:axId val="257330160"/>
        <c:scaling>
          <c:orientation val="minMax"/>
          <c:max val="250"/>
          <c:min val="50"/>
        </c:scaling>
        <c:delete val="0"/>
        <c:axPos val="l"/>
        <c:numFmt formatCode="0_ ;\-0\ " sourceLinked="0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7329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009083583698717"/>
          <c:y val="4.8360568626359443E-2"/>
          <c:w val="0.79554143862863591"/>
          <c:h val="0.184607028288130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2932032449245"/>
          <c:y val="5.2599026103842157E-2"/>
          <c:w val="0.83705369004374497"/>
          <c:h val="0.86018093719636513"/>
        </c:manualLayout>
      </c:layout>
      <c:lineChart>
        <c:grouping val="standard"/>
        <c:varyColors val="0"/>
        <c:ser>
          <c:idx val="0"/>
          <c:order val="0"/>
          <c:tx>
            <c:v>CCB(+)-SBP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1).xlsb.xlsx]CCB(+-)'!$DG$115:$DQ$115</c:f>
                <c:numCache>
                  <c:formatCode>General</c:formatCode>
                  <c:ptCount val="11"/>
                  <c:pt idx="0">
                    <c:v>4.2263487399003372</c:v>
                  </c:pt>
                  <c:pt idx="1">
                    <c:v>2.786814292605281</c:v>
                  </c:pt>
                  <c:pt idx="2">
                    <c:v>3.5314202544184092</c:v>
                  </c:pt>
                  <c:pt idx="3">
                    <c:v>4.6196732034221801</c:v>
                  </c:pt>
                  <c:pt idx="5">
                    <c:v>3.7327372893280155</c:v>
                  </c:pt>
                  <c:pt idx="10">
                    <c:v>3.2543240465571341</c:v>
                  </c:pt>
                </c:numCache>
              </c:numRef>
            </c:plus>
            <c:minus>
              <c:numRef>
                <c:f>'[コピー高血圧緊急症20221030 (version 1).xlsb.xlsx]CCB(+-)'!$DG$115:$DQ$115</c:f>
                <c:numCache>
                  <c:formatCode>General</c:formatCode>
                  <c:ptCount val="11"/>
                  <c:pt idx="0">
                    <c:v>4.2263487399003372</c:v>
                  </c:pt>
                  <c:pt idx="1">
                    <c:v>2.786814292605281</c:v>
                  </c:pt>
                  <c:pt idx="2">
                    <c:v>3.5314202544184092</c:v>
                  </c:pt>
                  <c:pt idx="3">
                    <c:v>4.6196732034221801</c:v>
                  </c:pt>
                  <c:pt idx="5">
                    <c:v>3.7327372893280155</c:v>
                  </c:pt>
                  <c:pt idx="10">
                    <c:v>3.2543240465571341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1).xlsb.xlsx]CCB(+-)'!$DG$110:$DQ$110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1).xlsb.xlsx]CCB(+-)'!$DG$111:$DQ$111</c:f>
              <c:numCache>
                <c:formatCode>0.0_ ;\-0.0\ </c:formatCode>
                <c:ptCount val="11"/>
                <c:pt idx="0">
                  <c:v>221.88095238095238</c:v>
                </c:pt>
                <c:pt idx="1">
                  <c:v>139.91891891891891</c:v>
                </c:pt>
                <c:pt idx="2">
                  <c:v>136.44117647058823</c:v>
                </c:pt>
                <c:pt idx="3">
                  <c:v>137.87096774193549</c:v>
                </c:pt>
                <c:pt idx="5">
                  <c:v>139.93103448275863</c:v>
                </c:pt>
                <c:pt idx="10">
                  <c:v>136.375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92-4B3A-997D-5CAB9DDDA575}"/>
            </c:ext>
          </c:extLst>
        </c:ser>
        <c:ser>
          <c:idx val="1"/>
          <c:order val="1"/>
          <c:tx>
            <c:v>CCB(-)-SBP</c:v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1).xlsb.xlsx]CCB(+-)'!$DG$116:$DQ$116</c:f>
                <c:numCache>
                  <c:formatCode>General</c:formatCode>
                  <c:ptCount val="11"/>
                  <c:pt idx="0">
                    <c:v>12.472554904683303</c:v>
                  </c:pt>
                  <c:pt idx="1">
                    <c:v>9.5847100460403443</c:v>
                  </c:pt>
                  <c:pt idx="2">
                    <c:v>12.188564768302745</c:v>
                  </c:pt>
                  <c:pt idx="3">
                    <c:v>5.6484300389366515</c:v>
                  </c:pt>
                  <c:pt idx="5">
                    <c:v>8.8120974361663738</c:v>
                  </c:pt>
                  <c:pt idx="10">
                    <c:v>8.1694553062000494</c:v>
                  </c:pt>
                </c:numCache>
              </c:numRef>
            </c:plus>
            <c:minus>
              <c:numRef>
                <c:f>'[コピー高血圧緊急症20221030 (version 1).xlsb.xlsx]CCB(+-)'!$DG$116:$DQ$116</c:f>
                <c:numCache>
                  <c:formatCode>General</c:formatCode>
                  <c:ptCount val="11"/>
                  <c:pt idx="0">
                    <c:v>12.472554904683303</c:v>
                  </c:pt>
                  <c:pt idx="1">
                    <c:v>9.5847100460403443</c:v>
                  </c:pt>
                  <c:pt idx="2">
                    <c:v>12.188564768302745</c:v>
                  </c:pt>
                  <c:pt idx="3">
                    <c:v>5.6484300389366515</c:v>
                  </c:pt>
                  <c:pt idx="5">
                    <c:v>8.8120974361663738</c:v>
                  </c:pt>
                  <c:pt idx="10">
                    <c:v>8.1694553062000494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1).xlsb.xlsx]CCB(+-)'!$DG$110:$DQ$110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1).xlsb.xlsx]CCB(+-)'!$DG$112:$DQ$112</c:f>
              <c:numCache>
                <c:formatCode>0.0_ ;\-0.0\ </c:formatCode>
                <c:ptCount val="11"/>
                <c:pt idx="0">
                  <c:v>225.42857142857142</c:v>
                </c:pt>
                <c:pt idx="1">
                  <c:v>152</c:v>
                </c:pt>
                <c:pt idx="2">
                  <c:v>145.83333333333334</c:v>
                </c:pt>
                <c:pt idx="3">
                  <c:v>136</c:v>
                </c:pt>
                <c:pt idx="5">
                  <c:v>141.28571428571428</c:v>
                </c:pt>
                <c:pt idx="10">
                  <c:v>124.8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92-4B3A-997D-5CAB9DDDA575}"/>
            </c:ext>
          </c:extLst>
        </c:ser>
        <c:ser>
          <c:idx val="2"/>
          <c:order val="2"/>
          <c:tx>
            <c:v>CCB(+)-DBP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1).xlsb.xlsx]CCB(+-)'!$DG$117:$DQ$117</c:f>
                <c:numCache>
                  <c:formatCode>General</c:formatCode>
                  <c:ptCount val="11"/>
                  <c:pt idx="0">
                    <c:v>3.1944455866473218</c:v>
                  </c:pt>
                  <c:pt idx="1">
                    <c:v>2.0496039988807375</c:v>
                  </c:pt>
                  <c:pt idx="2">
                    <c:v>2.5792716685837109</c:v>
                  </c:pt>
                  <c:pt idx="3">
                    <c:v>3.4051744917784919</c:v>
                  </c:pt>
                  <c:pt idx="5">
                    <c:v>2.0785696627835155</c:v>
                  </c:pt>
                  <c:pt idx="10">
                    <c:v>5.2911756531405709</c:v>
                  </c:pt>
                </c:numCache>
              </c:numRef>
            </c:plus>
            <c:minus>
              <c:numRef>
                <c:f>'[コピー高血圧緊急症20221030 (version 1).xlsb.xlsx]CCB(+-)'!$DG$117:$DQ$117</c:f>
                <c:numCache>
                  <c:formatCode>General</c:formatCode>
                  <c:ptCount val="11"/>
                  <c:pt idx="0">
                    <c:v>3.1944455866473218</c:v>
                  </c:pt>
                  <c:pt idx="1">
                    <c:v>2.0496039988807375</c:v>
                  </c:pt>
                  <c:pt idx="2">
                    <c:v>2.5792716685837109</c:v>
                  </c:pt>
                  <c:pt idx="3">
                    <c:v>3.4051744917784919</c:v>
                  </c:pt>
                  <c:pt idx="5">
                    <c:v>2.0785696627835155</c:v>
                  </c:pt>
                  <c:pt idx="10">
                    <c:v>5.2911756531405709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1).xlsb.xlsx]CCB(+-)'!$DG$110:$DQ$110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1).xlsb.xlsx]CCB(+-)'!$DG$113:$DQ$113</c:f>
              <c:numCache>
                <c:formatCode>0.0_ ;\-0.0\ </c:formatCode>
                <c:ptCount val="11"/>
                <c:pt idx="0">
                  <c:v>142.5952380952381</c:v>
                </c:pt>
                <c:pt idx="1">
                  <c:v>84.108108108108112</c:v>
                </c:pt>
                <c:pt idx="2">
                  <c:v>82.852941176470594</c:v>
                </c:pt>
                <c:pt idx="3">
                  <c:v>82.58064516129032</c:v>
                </c:pt>
                <c:pt idx="5">
                  <c:v>84.689655172413794</c:v>
                </c:pt>
                <c:pt idx="10">
                  <c:v>76.235294117647058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092-4B3A-997D-5CAB9DDDA575}"/>
            </c:ext>
          </c:extLst>
        </c:ser>
        <c:ser>
          <c:idx val="3"/>
          <c:order val="3"/>
          <c:tx>
            <c:v>CCB(-)-DBP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'[コピー高血圧緊急症20221030 (version 1).xlsb.xlsx]CCB(+-)'!$DG$118:$DQ$118</c:f>
                <c:numCache>
                  <c:formatCode>General</c:formatCode>
                  <c:ptCount val="11"/>
                  <c:pt idx="0">
                    <c:v>8.1428571428571246</c:v>
                  </c:pt>
                  <c:pt idx="1">
                    <c:v>6.5289951583515409</c:v>
                  </c:pt>
                  <c:pt idx="2">
                    <c:v>4.3416586692184822</c:v>
                  </c:pt>
                  <c:pt idx="3">
                    <c:v>3.8474304527093528</c:v>
                  </c:pt>
                  <c:pt idx="5">
                    <c:v>3.7760433526855315</c:v>
                  </c:pt>
                  <c:pt idx="10">
                    <c:v>2.2449944320643649</c:v>
                  </c:pt>
                </c:numCache>
              </c:numRef>
            </c:plus>
            <c:minus>
              <c:numRef>
                <c:f>'[コピー高血圧緊急症20221030 (version 1).xlsb.xlsx]CCB(+-)'!$DG$118:$DQ$118</c:f>
                <c:numCache>
                  <c:formatCode>General</c:formatCode>
                  <c:ptCount val="11"/>
                  <c:pt idx="0">
                    <c:v>8.1428571428571246</c:v>
                  </c:pt>
                  <c:pt idx="1">
                    <c:v>6.5289951583515409</c:v>
                  </c:pt>
                  <c:pt idx="2">
                    <c:v>4.3416586692184822</c:v>
                  </c:pt>
                  <c:pt idx="3">
                    <c:v>3.8474304527093528</c:v>
                  </c:pt>
                  <c:pt idx="5">
                    <c:v>3.7760433526855315</c:v>
                  </c:pt>
                  <c:pt idx="10">
                    <c:v>2.2449944320643649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4"/>
                </a:solidFill>
                <a:prstDash val="solid"/>
                <a:miter lim="800000"/>
              </a:ln>
              <a:effectLst/>
            </c:spPr>
          </c:errBars>
          <c:cat>
            <c:numRef>
              <c:f>'[コピー高血圧緊急症20221030 (version 1).xlsb.xlsx]CCB(+-)'!$DG$110:$DQ$110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'[コピー高血圧緊急症20221030 (version 1).xlsb.xlsx]CCB(+-)'!$DG$114:$DQ$114</c:f>
              <c:numCache>
                <c:formatCode>0.0_ ;\-0.0\ </c:formatCode>
                <c:ptCount val="11"/>
                <c:pt idx="0">
                  <c:v>141.14285714285714</c:v>
                </c:pt>
                <c:pt idx="1">
                  <c:v>87.833333333333329</c:v>
                </c:pt>
                <c:pt idx="2">
                  <c:v>84.5</c:v>
                </c:pt>
                <c:pt idx="3">
                  <c:v>83.428571428571431</c:v>
                </c:pt>
                <c:pt idx="5">
                  <c:v>85.142857142857139</c:v>
                </c:pt>
                <c:pt idx="10">
                  <c:v>72.8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092-4B3A-997D-5CAB9DDDA5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7324280"/>
        <c:axId val="257325064"/>
      </c:lineChart>
      <c:catAx>
        <c:axId val="257324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7325064"/>
        <c:crosses val="autoZero"/>
        <c:auto val="1"/>
        <c:lblAlgn val="ctr"/>
        <c:lblOffset val="0"/>
        <c:noMultiLvlLbl val="0"/>
      </c:catAx>
      <c:valAx>
        <c:axId val="257325064"/>
        <c:scaling>
          <c:orientation val="minMax"/>
          <c:min val="50"/>
        </c:scaling>
        <c:delete val="0"/>
        <c:axPos val="l"/>
        <c:numFmt formatCode="0_ ;\-0\ " sourceLinked="0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7324280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771241050238978"/>
          <c:y val="6.3711203108655814E-2"/>
          <c:w val="0.7346363897959941"/>
          <c:h val="0.197063645273619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63013998250219"/>
          <c:y val="5.1551108194808994E-2"/>
          <c:w val="0.85781430446194229"/>
          <c:h val="0.75827865266841665"/>
        </c:manualLayout>
      </c:layout>
      <c:lineChart>
        <c:grouping val="standard"/>
        <c:varyColors val="0"/>
        <c:ser>
          <c:idx val="0"/>
          <c:order val="0"/>
          <c:tx>
            <c:strRef>
              <c:f>'[高血圧緊急症20211017-Odds.xlsx]CCB(+-)'!$DH$539</c:f>
              <c:strCache>
                <c:ptCount val="1"/>
                <c:pt idx="0">
                  <c:v>RASi(+)CCB(+)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'[高血圧緊急症20211017-Odds.xlsx]CCB(+-)'!$DI$542:$DS$542</c:f>
                <c:numCache>
                  <c:formatCode>General</c:formatCode>
                  <c:ptCount val="11"/>
                  <c:pt idx="0">
                    <c:v>4.7999595327233839</c:v>
                  </c:pt>
                  <c:pt idx="1">
                    <c:v>3.0971570117358334</c:v>
                  </c:pt>
                  <c:pt idx="2">
                    <c:v>5.0810242089084809</c:v>
                  </c:pt>
                  <c:pt idx="3">
                    <c:v>5.9446927574666377</c:v>
                  </c:pt>
                  <c:pt idx="5">
                    <c:v>3.8838913936076502</c:v>
                  </c:pt>
                  <c:pt idx="10">
                    <c:v>3.4312291286554051</c:v>
                  </c:pt>
                </c:numCache>
              </c:numRef>
            </c:plus>
            <c:minus>
              <c:numRef>
                <c:f>'[高血圧緊急症20211017-Odds.xlsx]CCB(+-)'!$DI$542:$DS$542</c:f>
                <c:numCache>
                  <c:formatCode>General</c:formatCode>
                  <c:ptCount val="11"/>
                  <c:pt idx="0">
                    <c:v>4.7999595327233839</c:v>
                  </c:pt>
                  <c:pt idx="1">
                    <c:v>3.0971570117358334</c:v>
                  </c:pt>
                  <c:pt idx="2">
                    <c:v>5.0810242089084809</c:v>
                  </c:pt>
                  <c:pt idx="3">
                    <c:v>5.9446927574666377</c:v>
                  </c:pt>
                  <c:pt idx="5">
                    <c:v>3.8838913936076502</c:v>
                  </c:pt>
                  <c:pt idx="10">
                    <c:v>3.4312291286554051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</c:errBars>
          <c:cat>
            <c:numRef>
              <c:f>'[高血圧緊急症20211017-Odds.xlsx]CCB(+-)'!$DI$538:$DS$538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'[高血圧緊急症20211017-Odds.xlsx]CCB(+-)'!$DI$539:$DS$539</c:f>
              <c:numCache>
                <c:formatCode>0.0_ ;\-0.0\ </c:formatCode>
                <c:ptCount val="11"/>
                <c:pt idx="0">
                  <c:v>220.19354838709677</c:v>
                </c:pt>
                <c:pt idx="1">
                  <c:v>140.07407407407408</c:v>
                </c:pt>
                <c:pt idx="2">
                  <c:v>134.17391304347825</c:v>
                </c:pt>
                <c:pt idx="3">
                  <c:v>138.33333333333334</c:v>
                </c:pt>
                <c:pt idx="5">
                  <c:v>134.36363636363637</c:v>
                </c:pt>
                <c:pt idx="10">
                  <c:v>134.19999999999999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B60-4F4B-9038-264C79FD6210}"/>
            </c:ext>
          </c:extLst>
        </c:ser>
        <c:ser>
          <c:idx val="1"/>
          <c:order val="1"/>
          <c:tx>
            <c:strRef>
              <c:f>'[高血圧緊急症20211017-Odds.xlsx]CCB(+-)'!$DH$540</c:f>
              <c:strCache>
                <c:ptCount val="1"/>
                <c:pt idx="0">
                  <c:v>RASi(+)CCB(-)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'[高血圧緊急症20211017-Odds.xlsx]CCB(+-)'!$DI$543:$DS$543</c:f>
                <c:numCache>
                  <c:formatCode>General</c:formatCode>
                  <c:ptCount val="11"/>
                  <c:pt idx="0">
                    <c:v>11.226951698677777</c:v>
                  </c:pt>
                  <c:pt idx="1">
                    <c:v>10.551777101512338</c:v>
                  </c:pt>
                  <c:pt idx="2">
                    <c:v>10.537551897855598</c:v>
                  </c:pt>
                  <c:pt idx="3">
                    <c:v>5.2456331044657203</c:v>
                  </c:pt>
                  <c:pt idx="5">
                    <c:v>10.342200496563146</c:v>
                  </c:pt>
                  <c:pt idx="10">
                    <c:v>3.1358146203711299</c:v>
                  </c:pt>
                </c:numCache>
              </c:numRef>
            </c:plus>
            <c:minus>
              <c:numRef>
                <c:f>'[高血圧緊急症20211017-Odds.xlsx]CCB(+-)'!$DI$543:$DS$543</c:f>
                <c:numCache>
                  <c:formatCode>General</c:formatCode>
                  <c:ptCount val="11"/>
                  <c:pt idx="0">
                    <c:v>11.226951698677777</c:v>
                  </c:pt>
                  <c:pt idx="1">
                    <c:v>10.551777101512338</c:v>
                  </c:pt>
                  <c:pt idx="2">
                    <c:v>10.537551897855598</c:v>
                  </c:pt>
                  <c:pt idx="3">
                    <c:v>5.2456331044657203</c:v>
                  </c:pt>
                  <c:pt idx="5">
                    <c:v>10.342200496563146</c:v>
                  </c:pt>
                  <c:pt idx="10">
                    <c:v>3.1358146203711299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</c:errBars>
          <c:cat>
            <c:numRef>
              <c:f>'[高血圧緊急症20211017-Odds.xlsx]CCB(+-)'!$DI$538:$DS$538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'[高血圧緊急症20211017-Odds.xlsx]CCB(+-)'!$DI$540:$DS$540</c:f>
              <c:numCache>
                <c:formatCode>0.0_ ;\-0.0\ </c:formatCode>
                <c:ptCount val="11"/>
                <c:pt idx="0">
                  <c:v>217.33333333333334</c:v>
                </c:pt>
                <c:pt idx="1">
                  <c:v>147.80000000000001</c:v>
                </c:pt>
                <c:pt idx="2">
                  <c:v>137.19999999999999</c:v>
                </c:pt>
                <c:pt idx="3">
                  <c:v>132.5</c:v>
                </c:pt>
                <c:pt idx="5">
                  <c:v>140.16666666666666</c:v>
                </c:pt>
                <c:pt idx="10">
                  <c:v>117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B60-4F4B-9038-264C79FD6210}"/>
            </c:ext>
          </c:extLst>
        </c:ser>
        <c:ser>
          <c:idx val="2"/>
          <c:order val="2"/>
          <c:tx>
            <c:strRef>
              <c:f>'[高血圧緊急症20211017-Odds.xlsx]CCB(+-)'!$DH$541</c:f>
              <c:strCache>
                <c:ptCount val="1"/>
                <c:pt idx="0">
                  <c:v>RASi(-)CCB(+)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'[高血圧緊急症20211017-Odds.xlsx]CCB(+-)'!$DI$544:$DS$544</c:f>
                <c:numCache>
                  <c:formatCode>General</c:formatCode>
                  <c:ptCount val="11"/>
                  <c:pt idx="0">
                    <c:v>9.0425989096786736</c:v>
                  </c:pt>
                  <c:pt idx="1">
                    <c:v>6.3320174071495137</c:v>
                  </c:pt>
                  <c:pt idx="2">
                    <c:v>2.2636181087252241</c:v>
                  </c:pt>
                  <c:pt idx="3">
                    <c:v>2.7491495283544869</c:v>
                  </c:pt>
                  <c:pt idx="5">
                    <c:v>6.0152866489792283</c:v>
                  </c:pt>
                  <c:pt idx="10">
                    <c:v>6.7230945255886443</c:v>
                  </c:pt>
                </c:numCache>
              </c:numRef>
            </c:plus>
            <c:minus>
              <c:numRef>
                <c:f>'[高血圧緊急症20211017-Odds.xlsx]CCB(+-)'!$DI$544:$DS$544</c:f>
                <c:numCache>
                  <c:formatCode>General</c:formatCode>
                  <c:ptCount val="11"/>
                  <c:pt idx="0">
                    <c:v>9.0425989096786736</c:v>
                  </c:pt>
                  <c:pt idx="1">
                    <c:v>6.3320174071495137</c:v>
                  </c:pt>
                  <c:pt idx="2">
                    <c:v>2.2636181087252241</c:v>
                  </c:pt>
                  <c:pt idx="3">
                    <c:v>2.7491495283544869</c:v>
                  </c:pt>
                  <c:pt idx="5">
                    <c:v>6.0152866489792283</c:v>
                  </c:pt>
                  <c:pt idx="10">
                    <c:v>6.7230945255886443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3"/>
                </a:solidFill>
                <a:prstDash val="solid"/>
                <a:miter lim="800000"/>
              </a:ln>
              <a:effectLst/>
            </c:spPr>
          </c:errBars>
          <c:cat>
            <c:numRef>
              <c:f>'[高血圧緊急症20211017-Odds.xlsx]CCB(+-)'!$DI$538:$DS$538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'[高血圧緊急症20211017-Odds.xlsx]CCB(+-)'!$DI$541:$DS$541</c:f>
              <c:numCache>
                <c:formatCode>0.0_ ;\-0.0\ </c:formatCode>
                <c:ptCount val="11"/>
                <c:pt idx="0">
                  <c:v>226.63636363636363</c:v>
                </c:pt>
                <c:pt idx="1">
                  <c:v>139.5</c:v>
                </c:pt>
                <c:pt idx="2">
                  <c:v>141.18181818181819</c:v>
                </c:pt>
                <c:pt idx="3">
                  <c:v>136.28571428571428</c:v>
                </c:pt>
                <c:pt idx="5">
                  <c:v>157.42857142857142</c:v>
                </c:pt>
                <c:pt idx="10">
                  <c:v>140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B60-4F4B-9038-264C79FD62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817104"/>
        <c:axId val="259818672"/>
      </c:lineChart>
      <c:catAx>
        <c:axId val="259817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9818672"/>
        <c:crosses val="autoZero"/>
        <c:auto val="1"/>
        <c:lblAlgn val="ctr"/>
        <c:lblOffset val="0"/>
        <c:noMultiLvlLbl val="0"/>
      </c:catAx>
      <c:valAx>
        <c:axId val="259818672"/>
        <c:scaling>
          <c:orientation val="minMax"/>
          <c:min val="5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noFill/>
          <a:ln w="28575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9817104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061266658864415"/>
          <c:y val="6.4442017627995174E-2"/>
          <c:w val="0.446473547921373"/>
          <c:h val="0.259330625796697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36614173228346"/>
          <c:y val="5.8819626713327501E-2"/>
          <c:w val="0.86707830271216102"/>
          <c:h val="0.78853107774491882"/>
        </c:manualLayout>
      </c:layout>
      <c:lineChart>
        <c:grouping val="standard"/>
        <c:varyColors val="0"/>
        <c:ser>
          <c:idx val="0"/>
          <c:order val="0"/>
          <c:tx>
            <c:strRef>
              <c:f>'[高血圧緊急症20211017-Odds.xlsx]CCB(+-)'!$DH$547</c:f>
              <c:strCache>
                <c:ptCount val="1"/>
                <c:pt idx="0">
                  <c:v>RASi(+)CCB(+)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'[高血圧緊急症20211017-Odds.xlsx]CCB(+-)'!$DI$550:$DS$550</c:f>
                <c:numCache>
                  <c:formatCode>General</c:formatCode>
                  <c:ptCount val="11"/>
                  <c:pt idx="0">
                    <c:v>4.022982880786981</c:v>
                  </c:pt>
                  <c:pt idx="1">
                    <c:v>2.061367262274171</c:v>
                  </c:pt>
                  <c:pt idx="2">
                    <c:v>3.6325701987017838</c:v>
                  </c:pt>
                  <c:pt idx="3">
                    <c:v>4.3171031059094664</c:v>
                  </c:pt>
                  <c:pt idx="5">
                    <c:v>2.4017899661132569</c:v>
                  </c:pt>
                  <c:pt idx="10">
                    <c:v>7.7533250664973972</c:v>
                  </c:pt>
                </c:numCache>
              </c:numRef>
            </c:plus>
            <c:minus>
              <c:numRef>
                <c:f>'[高血圧緊急症20211017-Odds.xlsx]CCB(+-)'!$DI$550:$DS$550</c:f>
                <c:numCache>
                  <c:formatCode>General</c:formatCode>
                  <c:ptCount val="11"/>
                  <c:pt idx="0">
                    <c:v>4.022982880786981</c:v>
                  </c:pt>
                  <c:pt idx="1">
                    <c:v>2.061367262274171</c:v>
                  </c:pt>
                  <c:pt idx="2">
                    <c:v>3.6325701987017838</c:v>
                  </c:pt>
                  <c:pt idx="3">
                    <c:v>4.3171031059094664</c:v>
                  </c:pt>
                  <c:pt idx="5">
                    <c:v>2.4017899661132569</c:v>
                  </c:pt>
                  <c:pt idx="10">
                    <c:v>7.7533250664973972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1"/>
                </a:solidFill>
                <a:prstDash val="solid"/>
                <a:miter lim="800000"/>
              </a:ln>
              <a:effectLst/>
            </c:spPr>
          </c:errBars>
          <c:cat>
            <c:numRef>
              <c:f>'[高血圧緊急症20211017-Odds.xlsx]CCB(+-)'!$DI$546:$DS$546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'[高血圧緊急症20211017-Odds.xlsx]CCB(+-)'!$DI$547:$DS$547</c:f>
              <c:numCache>
                <c:formatCode>0.0</c:formatCode>
                <c:ptCount val="11"/>
                <c:pt idx="0">
                  <c:v>143.12903225806451</c:v>
                </c:pt>
                <c:pt idx="1">
                  <c:v>83.962962962962962</c:v>
                </c:pt>
                <c:pt idx="2">
                  <c:v>81.956521739130437</c:v>
                </c:pt>
                <c:pt idx="3">
                  <c:v>83.083333333333329</c:v>
                </c:pt>
                <c:pt idx="5">
                  <c:v>82.63636363636364</c:v>
                </c:pt>
                <c:pt idx="10">
                  <c:v>74.36363636363636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14A-4ABC-9887-4940213F4FD5}"/>
            </c:ext>
          </c:extLst>
        </c:ser>
        <c:ser>
          <c:idx val="1"/>
          <c:order val="1"/>
          <c:tx>
            <c:strRef>
              <c:f>'[高血圧緊急症20211017-Odds.xlsx]CCB(+-)'!$DH$548</c:f>
              <c:strCache>
                <c:ptCount val="1"/>
                <c:pt idx="0">
                  <c:v>RASi(+)CCB(-)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'[高血圧緊急症20211017-Odds.xlsx]CCB(+-)'!$DI$551:$DS$551</c:f>
                <c:numCache>
                  <c:formatCode>General</c:formatCode>
                  <c:ptCount val="11"/>
                  <c:pt idx="0">
                    <c:v>7.4236858171066862</c:v>
                  </c:pt>
                  <c:pt idx="1">
                    <c:v>7.2429275848927173</c:v>
                  </c:pt>
                  <c:pt idx="2">
                    <c:v>5.3047148839499512</c:v>
                  </c:pt>
                  <c:pt idx="3">
                    <c:v>4.4677859294186417</c:v>
                  </c:pt>
                  <c:pt idx="5">
                    <c:v>4.1693324805456973</c:v>
                  </c:pt>
                  <c:pt idx="10">
                    <c:v>2.8394541729001368</c:v>
                  </c:pt>
                </c:numCache>
              </c:numRef>
            </c:plus>
            <c:minus>
              <c:numRef>
                <c:f>'[高血圧緊急症20211017-Odds.xlsx]CCB(+-)'!$DI$551:$DS$551</c:f>
                <c:numCache>
                  <c:formatCode>General</c:formatCode>
                  <c:ptCount val="11"/>
                  <c:pt idx="0">
                    <c:v>7.4236858171066862</c:v>
                  </c:pt>
                  <c:pt idx="1">
                    <c:v>7.2429275848927173</c:v>
                  </c:pt>
                  <c:pt idx="2">
                    <c:v>5.3047148839499512</c:v>
                  </c:pt>
                  <c:pt idx="3">
                    <c:v>4.4677859294186417</c:v>
                  </c:pt>
                  <c:pt idx="5">
                    <c:v>4.1693324805456973</c:v>
                  </c:pt>
                  <c:pt idx="10">
                    <c:v>2.8394541729001368</c:v>
                  </c:pt>
                </c:numCache>
              </c:numRef>
            </c:minus>
            <c:spPr>
              <a:noFill/>
              <a:ln w="12700" cap="flat" cmpd="sng" algn="ctr">
                <a:solidFill>
                  <a:schemeClr val="accent2"/>
                </a:solidFill>
                <a:prstDash val="solid"/>
                <a:miter lim="800000"/>
              </a:ln>
              <a:effectLst/>
            </c:spPr>
          </c:errBars>
          <c:cat>
            <c:numRef>
              <c:f>'[高血圧緊急症20211017-Odds.xlsx]CCB(+-)'!$DI$546:$DS$546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'[高血圧緊急症20211017-Odds.xlsx]CCB(+-)'!$DI$548:$DS$548</c:f>
              <c:numCache>
                <c:formatCode>0.0</c:formatCode>
                <c:ptCount val="11"/>
                <c:pt idx="0">
                  <c:v>146.33333333333334</c:v>
                </c:pt>
                <c:pt idx="1">
                  <c:v>90.6</c:v>
                </c:pt>
                <c:pt idx="2">
                  <c:v>84.2</c:v>
                </c:pt>
                <c:pt idx="3">
                  <c:v>84.166666666666671</c:v>
                </c:pt>
                <c:pt idx="5">
                  <c:v>86.5</c:v>
                </c:pt>
                <c:pt idx="10">
                  <c:v>73.25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14A-4ABC-9887-4940213F4FD5}"/>
            </c:ext>
          </c:extLst>
        </c:ser>
        <c:ser>
          <c:idx val="2"/>
          <c:order val="2"/>
          <c:tx>
            <c:strRef>
              <c:f>'[高血圧緊急症20211017-Odds.xlsx]CCB(+-)'!$DH$549</c:f>
              <c:strCache>
                <c:ptCount val="1"/>
                <c:pt idx="0">
                  <c:v>RASi(-)CCB(+)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'[高血圧緊急症20211017-Odds.xlsx]CCB(+-)'!$DI$552:$DS$552</c:f>
                <c:numCache>
                  <c:formatCode>General</c:formatCode>
                  <c:ptCount val="11"/>
                  <c:pt idx="0">
                    <c:v>4.7548148715601846</c:v>
                  </c:pt>
                  <c:pt idx="1">
                    <c:v>5.3856806028166533</c:v>
                  </c:pt>
                  <c:pt idx="2">
                    <c:v>2.5764348485699422</c:v>
                  </c:pt>
                  <c:pt idx="3">
                    <c:v>3.3411473038647217</c:v>
                  </c:pt>
                  <c:pt idx="5">
                    <c:v>3.3053245026815756</c:v>
                  </c:pt>
                  <c:pt idx="10">
                    <c:v>5.4569018479149749</c:v>
                  </c:pt>
                </c:numCache>
              </c:numRef>
            </c:plus>
            <c:minus>
              <c:numRef>
                <c:f>'[高血圧緊急症20211017-Odds.xlsx]CCB(+-)'!$DI$552:$DS$552</c:f>
                <c:numCache>
                  <c:formatCode>General</c:formatCode>
                  <c:ptCount val="11"/>
                  <c:pt idx="0">
                    <c:v>4.7548148715601846</c:v>
                  </c:pt>
                  <c:pt idx="1">
                    <c:v>5.3856806028166533</c:v>
                  </c:pt>
                  <c:pt idx="2">
                    <c:v>2.5764348485699422</c:v>
                  </c:pt>
                  <c:pt idx="3">
                    <c:v>3.3411473038647217</c:v>
                  </c:pt>
                  <c:pt idx="5">
                    <c:v>3.3053245026815756</c:v>
                  </c:pt>
                  <c:pt idx="10">
                    <c:v>5.4569018479149749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numRef>
              <c:f>'[高血圧緊急症20211017-Odds.xlsx]CCB(+-)'!$DI$546:$DS$546</c:f>
              <c:numCache>
                <c:formatCode>General</c:formatCode>
                <c:ptCount val="11"/>
                <c:pt idx="0">
                  <c:v>0</c:v>
                </c:pt>
                <c:pt idx="1">
                  <c:v>1</c:v>
                </c:pt>
                <c:pt idx="2">
                  <c:v>3</c:v>
                </c:pt>
                <c:pt idx="3">
                  <c:v>6</c:v>
                </c:pt>
                <c:pt idx="5">
                  <c:v>12</c:v>
                </c:pt>
                <c:pt idx="10">
                  <c:v>24</c:v>
                </c:pt>
              </c:numCache>
            </c:numRef>
          </c:cat>
          <c:val>
            <c:numRef>
              <c:f>'[高血圧緊急症20211017-Odds.xlsx]CCB(+-)'!$DI$549:$DS$549</c:f>
              <c:numCache>
                <c:formatCode>0.0</c:formatCode>
                <c:ptCount val="11"/>
                <c:pt idx="0">
                  <c:v>141.09090909090909</c:v>
                </c:pt>
                <c:pt idx="1">
                  <c:v>84.5</c:v>
                </c:pt>
                <c:pt idx="2">
                  <c:v>84.727272727272734</c:v>
                </c:pt>
                <c:pt idx="3">
                  <c:v>80.857142857142861</c:v>
                </c:pt>
                <c:pt idx="5">
                  <c:v>91.142857142857139</c:v>
                </c:pt>
                <c:pt idx="10">
                  <c:v>79.666666666666671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14A-4ABC-9887-4940213F4F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9823376"/>
        <c:axId val="259815536"/>
      </c:lineChart>
      <c:catAx>
        <c:axId val="2598233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59815536"/>
        <c:crosses val="autoZero"/>
        <c:auto val="1"/>
        <c:lblAlgn val="ctr"/>
        <c:lblOffset val="0"/>
        <c:noMultiLvlLbl val="0"/>
      </c:catAx>
      <c:valAx>
        <c:axId val="259815536"/>
        <c:scaling>
          <c:orientation val="minMax"/>
          <c:max val="250"/>
          <c:min val="50"/>
        </c:scaling>
        <c:delete val="1"/>
        <c:axPos val="l"/>
        <c:numFmt formatCode="General" sourceLinked="0"/>
        <c:majorTickMark val="out"/>
        <c:minorTickMark val="none"/>
        <c:tickLblPos val="nextTo"/>
        <c:crossAx val="25982337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plotVisOnly val="1"/>
    <c:dispBlanksAs val="span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2077" y="0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/>
          <a:lstStyle>
            <a:lvl1pPr algn="r">
              <a:defRPr sz="1300"/>
            </a:lvl1pPr>
          </a:lstStyle>
          <a:p>
            <a:fld id="{27B81F5D-DD0C-6E4A-8BD1-F46378763BEC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0950"/>
            <a:ext cx="4510087" cy="33829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3" tIns="45711" rIns="91423" bIns="45711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980" y="4821241"/>
            <a:ext cx="5510212" cy="3944937"/>
          </a:xfrm>
          <a:prstGeom prst="rect">
            <a:avLst/>
          </a:prstGeom>
        </p:spPr>
        <p:txBody>
          <a:bodyPr vert="horz" lIns="91423" tIns="45711" rIns="91423" bIns="45711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7063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2077" y="9517063"/>
            <a:ext cx="2984500" cy="501650"/>
          </a:xfrm>
          <a:prstGeom prst="rect">
            <a:avLst/>
          </a:prstGeom>
        </p:spPr>
        <p:txBody>
          <a:bodyPr vert="horz" lIns="91423" tIns="45711" rIns="91423" bIns="45711" rtlCol="0" anchor="b"/>
          <a:lstStyle>
            <a:lvl1pPr algn="r">
              <a:defRPr sz="1300"/>
            </a:lvl1pPr>
          </a:lstStyle>
          <a:p>
            <a:fld id="{1A01042D-D145-4040-ABDF-39C9725738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82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7131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1431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0743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各章タイトル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03648" y="3212979"/>
            <a:ext cx="6400800" cy="1198984"/>
          </a:xfrm>
        </p:spPr>
        <p:txBody>
          <a:bodyPr>
            <a:normAutofit/>
          </a:bodyPr>
          <a:lstStyle>
            <a:lvl1pPr marL="0" indent="0" algn="ctr">
              <a:buNone/>
              <a:defRPr sz="44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dirty="0"/>
              <a:t>マスター サブタイトルの書式設定</a:t>
            </a:r>
          </a:p>
        </p:txBody>
      </p:sp>
      <p:sp>
        <p:nvSpPr>
          <p:cNvPr id="10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7046912" y="-27384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1981200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>
                <a:solidFill>
                  <a:srgbClr val="CCFF00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982352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序章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980728"/>
            <a:ext cx="8640960" cy="57606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723900" indent="-723900" defTabSz="900113">
              <a:spcBef>
                <a:spcPts val="200"/>
              </a:spcBef>
              <a:spcAft>
                <a:spcPts val="400"/>
              </a:spcAft>
              <a:buNone/>
              <a:tabLst>
                <a:tab pos="723900" algn="l"/>
                <a:tab pos="1787525" algn="l"/>
              </a:tabLst>
              <a:defRPr sz="2000" baseline="0">
                <a:solidFill>
                  <a:schemeClr val="bg1"/>
                </a:solidFill>
                <a:latin typeface="ＭＳ Ｐゴシック" panose="020B0600070205080204" pitchFamily="50" charset="-128"/>
                <a:ea typeface="+mn-ea"/>
              </a:defRPr>
            </a:lvl1pPr>
            <a:lvl2pPr marL="720000" indent="-360000">
              <a:buNone/>
              <a:tabLst>
                <a:tab pos="1787525" algn="l"/>
              </a:tabLst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ああ</a:t>
            </a:r>
            <a:endParaRPr kumimoji="1" lang="en-US" altLang="ja-JP" dirty="0"/>
          </a:p>
        </p:txBody>
      </p:sp>
      <p:sp>
        <p:nvSpPr>
          <p:cNvPr id="8" name="テキスト プレースホルダー 3"/>
          <p:cNvSpPr>
            <a:spLocks noGrp="1"/>
          </p:cNvSpPr>
          <p:nvPr>
            <p:ph type="body" sz="quarter" idx="15" hasCustomPrompt="1"/>
          </p:nvPr>
        </p:nvSpPr>
        <p:spPr>
          <a:xfrm>
            <a:off x="162000" y="6021508"/>
            <a:ext cx="8820000" cy="818710"/>
          </a:xfrm>
        </p:spPr>
        <p:txBody>
          <a:bodyPr lIns="0" tIns="0" rIns="0" bIns="180000" anchor="b" anchorCtr="0">
            <a:noAutofit/>
          </a:bodyPr>
          <a:lstStyle>
            <a:lvl1pPr marL="531813" indent="-531813">
              <a:buNone/>
              <a:tabLst/>
              <a:defRPr sz="1100" baseline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marL="360363" indent="-360363">
              <a:spcBef>
                <a:spcPts val="0"/>
              </a:spcBef>
            </a:pPr>
            <a:r>
              <a:rPr lang="ja-JP" altLang="en-US" sz="1100" dirty="0"/>
              <a:t>マスターテキストの書式設定</a:t>
            </a:r>
            <a:endParaRPr lang="en-US" altLang="ja-JP" sz="1100" dirty="0"/>
          </a:p>
        </p:txBody>
      </p:sp>
      <p:sp>
        <p:nvSpPr>
          <p:cNvPr id="9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1" name="タイトル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 vert="horz"/>
          <a:lstStyle>
            <a:lvl1pPr>
              <a:defRPr sz="3000">
                <a:solidFill>
                  <a:srgbClr val="CCFF00"/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729897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章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 11"/>
          <p:cNvSpPr>
            <a:spLocks noGrp="1"/>
          </p:cNvSpPr>
          <p:nvPr>
            <p:ph type="body" sz="quarter" idx="19"/>
          </p:nvPr>
        </p:nvSpPr>
        <p:spPr>
          <a:xfrm>
            <a:off x="533400" y="1371600"/>
            <a:ext cx="8153400" cy="5105400"/>
          </a:xfr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5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69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章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 11"/>
          <p:cNvSpPr>
            <a:spLocks noGrp="1"/>
          </p:cNvSpPr>
          <p:nvPr>
            <p:ph type="body" sz="quarter" idx="19"/>
          </p:nvPr>
        </p:nvSpPr>
        <p:spPr>
          <a:xfrm>
            <a:off x="533400" y="762000"/>
            <a:ext cx="8153400" cy="5715000"/>
          </a:xfrm>
        </p:spPr>
        <p:txBody>
          <a:bodyPr/>
          <a:lstStyle>
            <a:lvl1pPr marL="4572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1pPr>
            <a:lvl2pPr marL="9144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2pPr>
            <a:lvl3pPr marL="13716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3pPr>
            <a:lvl4pPr marL="18288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4pPr>
            <a:lvl5pPr marL="2286000" indent="-457200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  <a:defRPr/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8382000" y="-27384"/>
            <a:ext cx="798512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7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48696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41490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目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89640" cy="634082"/>
          </a:xfrm>
          <a:prstGeom prst="rect">
            <a:avLst/>
          </a:prstGeom>
        </p:spPr>
        <p:txBody>
          <a:bodyPr lIns="91440" tIns="45720" rIns="91440" bIns="45720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00"/>
                </a:solidFill>
              </a:defRPr>
            </a:lvl1pPr>
          </a:lstStyle>
          <a:p>
            <a:pPr defTabSz="914345"/>
            <a:endParaRPr lang="en-US" altLang="ja-JP" sz="3000" dirty="0">
              <a:solidFill>
                <a:srgbClr val="CCFF00"/>
              </a:solidFill>
              <a:latin typeface="+mj-ea"/>
              <a:ea typeface="+mj-ea"/>
            </a:endParaRPr>
          </a:p>
        </p:txBody>
      </p:sp>
      <p:sp>
        <p:nvSpPr>
          <p:cNvPr id="11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904656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defTabSz="900113">
              <a:spcBef>
                <a:spcPts val="0"/>
              </a:spcBef>
              <a:spcAft>
                <a:spcPts val="800"/>
              </a:spcAft>
              <a:buNone/>
              <a:tabLst/>
              <a:defRPr sz="2200">
                <a:solidFill>
                  <a:schemeClr val="bg1"/>
                </a:solidFill>
                <a:latin typeface="+mn-ea"/>
                <a:ea typeface="+mn-ea"/>
              </a:defRPr>
            </a:lvl1pPr>
            <a:lvl2pPr marL="457200" indent="0">
              <a:buNone/>
              <a:defRPr sz="2000">
                <a:solidFill>
                  <a:schemeClr val="bg1"/>
                </a:solidFill>
              </a:defRPr>
            </a:lvl2pPr>
            <a:lvl3pPr marL="914400" indent="0">
              <a:buNone/>
              <a:defRPr sz="2000">
                <a:solidFill>
                  <a:schemeClr val="bg1"/>
                </a:solidFill>
              </a:defRPr>
            </a:lvl3pPr>
            <a:lvl4pPr marL="1371600" indent="0">
              <a:buNone/>
              <a:defRPr sz="2000">
                <a:solidFill>
                  <a:schemeClr val="bg1"/>
                </a:solidFill>
              </a:defRPr>
            </a:lvl4pPr>
            <a:lvl5pPr marL="1828800" indent="0">
              <a:buNone/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スライド番号プレースホルダー 11"/>
          <p:cNvSpPr>
            <a:spLocks noGrp="1"/>
          </p:cNvSpPr>
          <p:nvPr>
            <p:ph type="sldNum" sz="quarter" idx="18"/>
          </p:nvPr>
        </p:nvSpPr>
        <p:spPr>
          <a:xfrm>
            <a:off x="7046912" y="-27384"/>
            <a:ext cx="2133600" cy="365125"/>
          </a:xfrm>
          <a:prstGeom prst="rect">
            <a:avLst/>
          </a:prstGeom>
        </p:spPr>
        <p:txBody>
          <a:bodyPr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8E2CBB49-3A78-4EBA-9DA5-737B2706856F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5" name="テキスト プレースホルダ 23"/>
          <p:cNvSpPr txBox="1">
            <a:spLocks/>
          </p:cNvSpPr>
          <p:nvPr userDrawn="1"/>
        </p:nvSpPr>
        <p:spPr>
          <a:xfrm>
            <a:off x="5181600" y="0"/>
            <a:ext cx="3240360" cy="306000"/>
          </a:xfrm>
          <a:prstGeom prst="rect">
            <a:avLst/>
          </a:prstGeom>
        </p:spPr>
        <p:txBody>
          <a:bodyPr vert="horz" lIns="180000" tIns="5400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［</a:t>
            </a:r>
            <a:r>
              <a:rPr kumimoji="1" lang="en-US" altLang="ja-JP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JSH2019</a:t>
            </a:r>
            <a:r>
              <a:rPr kumimoji="1" lang="ja-JP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9999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］</a:t>
            </a:r>
            <a:endParaRPr kumimoji="1" lang="ja-JP" altLang="en-US" sz="1250" b="0" i="0" u="none" strike="noStrike" kern="1200" cap="none" spc="0" normalizeH="0" baseline="0" noProof="0" dirty="0">
              <a:ln>
                <a:noFill/>
              </a:ln>
              <a:solidFill>
                <a:srgbClr val="9999FF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57155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7018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817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79234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8177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30779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54587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9108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3009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40119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92764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0029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830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 baseline="0">
                <a:latin typeface="メイリオ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266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4960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latin typeface="メイリオ" panose="020B0604030504040204" pitchFamily="34" charset="-128"/>
                <a:ea typeface="メイリオ" panose="020B0604030504040204" pitchFamily="34" charset="-128"/>
              </a:defRPr>
            </a:lvl1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7938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3766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153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65126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85006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8617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727203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903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06867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0322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6769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6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5498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201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38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85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1674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5000">
              <a:srgbClr val="000033"/>
            </a:gs>
            <a:gs pos="100000">
              <a:srgbClr val="282878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0123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9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bg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3174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n-ea"/>
          <a:ea typeface="+mn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>
          <a:solidFill>
            <a:schemeClr val="tx1"/>
          </a:solidFill>
          <a:latin typeface="+mn-ea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0000" tIns="45720" rIns="91440" bIns="45720" rtlCol="0">
            <a:no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 dirty="0"/>
              <a:t>2 </a:t>
            </a:r>
            <a:r>
              <a:rPr lang="ja-JP" altLang="en-US"/>
              <a:t>レベル
第 </a:t>
            </a:r>
            <a:r>
              <a:rPr lang="en-US" altLang="ja-JP" dirty="0"/>
              <a:t>3 </a:t>
            </a:r>
            <a:r>
              <a:rPr lang="ja-JP" altLang="en-US"/>
              <a:t>レベル
第 </a:t>
            </a:r>
            <a:r>
              <a:rPr lang="en-US" altLang="ja-JP" dirty="0"/>
              <a:t>4 </a:t>
            </a:r>
            <a:r>
              <a:rPr lang="ja-JP" altLang="en-US"/>
              <a:t>レベル
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9E7700-9918-764F-A4AD-E25391B56DE2}" type="datetimeFigureOut">
              <a:rPr kumimoji="1" lang="ja-JP" altLang="en-US" smtClean="0"/>
              <a:t>2023/1/12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FA9A-8D6D-9645-9319-E2A238EFB57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585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 baseline="0">
          <a:solidFill>
            <a:schemeClr val="tx1"/>
          </a:solidFill>
          <a:latin typeface="メイリオ" panose="020B0604030504040204" pitchFamily="34" charset="-128"/>
          <a:ea typeface="メイリオ" panose="020B0604030504040204" pitchFamily="34" charset="-128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kumimoji="1" sz="2800" kern="1200" baseline="0">
          <a:solidFill>
            <a:schemeClr val="tx1"/>
          </a:solidFill>
          <a:latin typeface="メイリオ" panose="020B0604030504040204" pitchFamily="34" charset="-128"/>
          <a:ea typeface="メイリオ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E95B9932-CD3C-C565-DA4D-26FFCF59E5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0422036"/>
              </p:ext>
            </p:extLst>
          </p:nvPr>
        </p:nvGraphicFramePr>
        <p:xfrm>
          <a:off x="758889" y="1119865"/>
          <a:ext cx="3734209" cy="252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3C94495A-CF3B-31D6-E95F-FC520D2EA51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0052723"/>
              </p:ext>
            </p:extLst>
          </p:nvPr>
        </p:nvGraphicFramePr>
        <p:xfrm>
          <a:off x="4767122" y="1119865"/>
          <a:ext cx="3989492" cy="24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2921172-B5A2-64F2-346D-D9C240703FB1}"/>
              </a:ext>
            </a:extLst>
          </p:cNvPr>
          <p:cNvSpPr txBox="1"/>
          <p:nvPr/>
        </p:nvSpPr>
        <p:spPr>
          <a:xfrm>
            <a:off x="504917" y="798744"/>
            <a:ext cx="2780150" cy="29402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rPr>
              <a:t>A) </a:t>
            </a:r>
            <a:r>
              <a:rPr kumimoji="1" lang="en-US" altLang="ja-JP" sz="2000" b="1" dirty="0" err="1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rPr>
              <a:t>RASi</a:t>
            </a:r>
            <a:endParaRPr kumimoji="1" lang="ja-JP" altLang="en-US" sz="2000" b="1" dirty="0">
              <a:highlight>
                <a:srgbClr val="FFFF00"/>
              </a:highlight>
              <a:latin typeface="Arial" panose="020B0604020202020204" pitchFamily="34" charset="0"/>
              <a:ea typeface="メイリオ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E90D3BA-84D7-5D4F-8F2B-C02AE8ABB5FE}"/>
              </a:ext>
            </a:extLst>
          </p:cNvPr>
          <p:cNvSpPr txBox="1"/>
          <p:nvPr/>
        </p:nvSpPr>
        <p:spPr>
          <a:xfrm rot="16200000">
            <a:off x="176323" y="2212927"/>
            <a:ext cx="958572" cy="3013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(mmHg)</a:t>
            </a:r>
            <a:endParaRPr kumimoji="1" lang="ja-JP" alt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DF7F246-6EA6-1622-A8D8-F9D3AB761E5D}"/>
              </a:ext>
            </a:extLst>
          </p:cNvPr>
          <p:cNvSpPr txBox="1"/>
          <p:nvPr/>
        </p:nvSpPr>
        <p:spPr>
          <a:xfrm rot="16200000">
            <a:off x="4274200" y="2236627"/>
            <a:ext cx="958572" cy="30138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lnSpc>
                <a:spcPts val="1500"/>
              </a:lnSpc>
            </a:pPr>
            <a:r>
              <a:rPr kumimoji="1"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1" lang="en-US" altLang="ja-JP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(mmHg)</a:t>
            </a:r>
            <a:endParaRPr kumimoji="1" lang="ja-JP" altLang="en-U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40E9E37-5216-64AC-F903-7A7B0FCEA454}"/>
              </a:ext>
            </a:extLst>
          </p:cNvPr>
          <p:cNvSpPr txBox="1"/>
          <p:nvPr/>
        </p:nvSpPr>
        <p:spPr>
          <a:xfrm>
            <a:off x="2102084" y="3496447"/>
            <a:ext cx="86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31232F3-A4F2-9017-240A-8888BAA2EB3E}"/>
              </a:ext>
            </a:extLst>
          </p:cNvPr>
          <p:cNvSpPr txBox="1"/>
          <p:nvPr/>
        </p:nvSpPr>
        <p:spPr>
          <a:xfrm>
            <a:off x="6250751" y="3516287"/>
            <a:ext cx="8646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Months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154B53A-5771-5632-69A3-1001D28E6F3A}"/>
              </a:ext>
            </a:extLst>
          </p:cNvPr>
          <p:cNvSpPr txBox="1"/>
          <p:nvPr/>
        </p:nvSpPr>
        <p:spPr>
          <a:xfrm>
            <a:off x="4602795" y="815945"/>
            <a:ext cx="2871964" cy="29402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rPr>
              <a:t>B) CCB</a:t>
            </a:r>
            <a:endParaRPr kumimoji="1" lang="ja-JP" altLang="en-US" sz="2000" b="1" dirty="0">
              <a:highlight>
                <a:srgbClr val="FFFF00"/>
              </a:highlight>
              <a:latin typeface="Arial" panose="020B0604020202020204" pitchFamily="34" charset="0"/>
              <a:ea typeface="メイリオ" panose="020B0604030504040204" pitchFamily="34" charset="-128"/>
              <a:cs typeface="Arial" panose="020B0604020202020204" pitchFamily="34" charset="0"/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FD8F7947-FB0C-8AA7-16B7-A8FA80B427E3}"/>
              </a:ext>
            </a:extLst>
          </p:cNvPr>
          <p:cNvGrpSpPr/>
          <p:nvPr/>
        </p:nvGrpSpPr>
        <p:grpSpPr>
          <a:xfrm>
            <a:off x="2721591" y="4117804"/>
            <a:ext cx="4284441" cy="2700000"/>
            <a:chOff x="2721591" y="4151669"/>
            <a:chExt cx="4284441" cy="2801158"/>
          </a:xfrm>
        </p:grpSpPr>
        <p:graphicFrame>
          <p:nvGraphicFramePr>
            <p:cNvPr id="4" name="グラフ 3">
              <a:extLst>
                <a:ext uri="{FF2B5EF4-FFF2-40B4-BE49-F238E27FC236}">
                  <a16:creationId xmlns:a16="http://schemas.microsoft.com/office/drawing/2014/main" id="{F523FCD1-C133-8160-FE89-DAA93FD3593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863002826"/>
                </p:ext>
              </p:extLst>
            </p:nvPr>
          </p:nvGraphicFramePr>
          <p:xfrm>
            <a:off x="2938828" y="4164366"/>
            <a:ext cx="4067204" cy="27884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5" name="グラフ 4">
              <a:extLst>
                <a:ext uri="{FF2B5EF4-FFF2-40B4-BE49-F238E27FC236}">
                  <a16:creationId xmlns:a16="http://schemas.microsoft.com/office/drawing/2014/main" id="{812882A8-8FC5-AEBD-150A-8DAAC0DBBE1F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969952096"/>
                </p:ext>
              </p:extLst>
            </p:nvPr>
          </p:nvGraphicFramePr>
          <p:xfrm>
            <a:off x="2988180" y="4151669"/>
            <a:ext cx="4014000" cy="266355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E44B13F-2E9A-3213-BF3F-A5FBD4393F22}"/>
                </a:ext>
              </a:extLst>
            </p:cNvPr>
            <p:cNvSpPr txBox="1"/>
            <p:nvPr/>
          </p:nvSpPr>
          <p:spPr>
            <a:xfrm rot="16200000">
              <a:off x="2253763" y="5159050"/>
              <a:ext cx="1207333" cy="2716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ts val="1500"/>
                </a:lnSpc>
              </a:pPr>
              <a:r>
                <a:rPr kumimoji="1" lang="en-US" altLang="ja-JP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1" lang="en-US" altLang="ja-JP" sz="120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(mmHg)</a:t>
              </a:r>
              <a:endParaRPr kumimoji="1" lang="ja-JP" alt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C3B92867-2561-AEC5-5F32-71572FE18A75}"/>
                </a:ext>
              </a:extLst>
            </p:cNvPr>
            <p:cNvSpPr txBox="1"/>
            <p:nvPr/>
          </p:nvSpPr>
          <p:spPr>
            <a:xfrm>
              <a:off x="4409401" y="6559820"/>
              <a:ext cx="864637" cy="255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2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Months</a:t>
              </a:r>
            </a:p>
          </p:txBody>
        </p:sp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B46D999-DE73-9F44-7B84-CDE91FF8682A}"/>
              </a:ext>
            </a:extLst>
          </p:cNvPr>
          <p:cNvSpPr txBox="1"/>
          <p:nvPr/>
        </p:nvSpPr>
        <p:spPr>
          <a:xfrm>
            <a:off x="2668692" y="3804650"/>
            <a:ext cx="2789725" cy="294024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rPr>
              <a:t>C) </a:t>
            </a:r>
            <a:r>
              <a:rPr kumimoji="1" lang="en-US" altLang="ja-JP" sz="2000" b="1" dirty="0" err="1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rPr>
              <a:t>RASi</a:t>
            </a:r>
            <a:r>
              <a:rPr kumimoji="1" lang="en-US" altLang="ja-JP" sz="2000" b="1" dirty="0">
                <a:latin typeface="Arial" panose="020B0604020202020204" pitchFamily="34" charset="0"/>
                <a:ea typeface="メイリオ" panose="020B0604030504040204" pitchFamily="34" charset="-128"/>
                <a:cs typeface="Arial" panose="020B0604020202020204" pitchFamily="34" charset="0"/>
              </a:rPr>
              <a:t> + CCB</a:t>
            </a:r>
            <a:endParaRPr kumimoji="1" lang="ja-JP" altLang="en-US" sz="2000" b="1" dirty="0">
              <a:highlight>
                <a:srgbClr val="FFFF00"/>
              </a:highlight>
              <a:latin typeface="Arial" panose="020B0604020202020204" pitchFamily="34" charset="0"/>
              <a:ea typeface="メイリオ" panose="020B0604030504040204" pitchFamily="34" charset="-128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B70416A-2086-C3B8-7D2A-3926050F7437}"/>
              </a:ext>
            </a:extLst>
          </p:cNvPr>
          <p:cNvSpPr txBox="1"/>
          <p:nvPr/>
        </p:nvSpPr>
        <p:spPr>
          <a:xfrm>
            <a:off x="37579" y="57241"/>
            <a:ext cx="88725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Fig. S1. Temporal changes in blood pressure during 24 months.</a:t>
            </a:r>
            <a:endParaRPr kumimoji="1" lang="ja-JP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559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226F9FF3-CED0-4D41-B018-398F945DF69E}" vid="{AE209321-88C0-3A42-BC75-4CFB390C4042}"/>
    </a:ext>
  </a:extLst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none">
        <a:spAutoFit/>
      </a:bodyPr>
      <a:lstStyle>
        <a:defPPr>
          <a:defRPr b="1" dirty="0" smtClean="0">
            <a:latin typeface="+mj-ea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1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 algn="l">
          <a:defRPr kumimoji="1" sz="2800" dirty="0" smtClean="0">
            <a:latin typeface="メイリオ" panose="020B0604030504040204" pitchFamily="34" charset="-128"/>
            <a:ea typeface="メイリオ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1" id="{226F9FF3-CED0-4D41-B018-398F945DF69E}" vid="{AE209321-88C0-3A42-BC75-4CFB390C4042}"/>
    </a:ext>
  </a:extLst>
</a:theme>
</file>

<file path=ppt/theme/theme4.xml><?xml version="1.0" encoding="utf-8"?>
<a:theme xmlns:a="http://schemas.openxmlformats.org/drawingml/2006/main" name="2_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noAutofit/>
      </a:bodyPr>
      <a:lstStyle>
        <a:defPPr algn="l">
          <a:defRPr kumimoji="1" b="1" dirty="0" smtClean="0">
            <a:latin typeface="メイリオ" panose="020B0604030504040204" pitchFamily="34" charset="-128"/>
            <a:ea typeface="メイリオ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プレゼンテーション4" id="{A3C62ABB-6C7F-8F4C-88BA-F14ED44321CB}" vid="{D6C2E97C-8BBD-CD45-8B79-8AB18E489C3D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テーマ</Template>
  <TotalTime>46397</TotalTime>
  <Words>40</Words>
  <Application>Microsoft Macintosh PowerPoint</Application>
  <PresentationFormat>画面に合わせる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ＭＳ Ｐゴシック</vt:lpstr>
      <vt:lpstr>メイリオ</vt:lpstr>
      <vt:lpstr>游ゴシック</vt:lpstr>
      <vt:lpstr>Arial</vt:lpstr>
      <vt:lpstr>Calibri</vt:lpstr>
      <vt:lpstr>Century Gothic</vt:lpstr>
      <vt:lpstr>Office テーマ</vt:lpstr>
      <vt:lpstr>デザインの設定</vt:lpstr>
      <vt:lpstr>1_Office テーマ</vt:lpstr>
      <vt:lpstr>2_Office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高血圧緊急症患者の臨床的特徴</dc:title>
  <dc:creator>慶太 遠藤</dc:creator>
  <cp:lastModifiedBy>慶太 遠藤</cp:lastModifiedBy>
  <cp:revision>396</cp:revision>
  <cp:lastPrinted>2023-01-09T10:37:55Z</cp:lastPrinted>
  <dcterms:created xsi:type="dcterms:W3CDTF">2020-10-27T04:57:36Z</dcterms:created>
  <dcterms:modified xsi:type="dcterms:W3CDTF">2023-01-11T22:32:37Z</dcterms:modified>
</cp:coreProperties>
</file>