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72" r:id="rId2"/>
    <p:sldMasterId id="2147483680" r:id="rId3"/>
    <p:sldMasterId id="2147483692" r:id="rId4"/>
  </p:sldMasterIdLst>
  <p:notesMasterIdLst>
    <p:notesMasterId r:id="rId6"/>
  </p:notesMasterIdLst>
  <p:sldIdLst>
    <p:sldId id="489" r:id="rId5"/>
  </p:sldIdLst>
  <p:sldSz cx="9144000" cy="6858000" type="screen4x3"/>
  <p:notesSz cx="6888163" cy="100187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D28189D-CE66-78DF-A3B5-CBD86CB656B0}" name="林 晃一" initials="林" userId="5f3ff73d6a0b2a51" providerId="Windows Live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林 晃一" initials="林" lastIdx="1" clrIdx="0">
    <p:extLst>
      <p:ext uri="{19B8F6BF-5375-455C-9EA6-DF929625EA0E}">
        <p15:presenceInfo xmlns:p15="http://schemas.microsoft.com/office/powerpoint/2012/main" userId="5f3ff73d6a0b2a51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200"/>
    <a:srgbClr val="00B800"/>
    <a:srgbClr val="00CC00"/>
    <a:srgbClr val="FF9933"/>
    <a:srgbClr val="00FF00"/>
    <a:srgbClr val="DEDEDE"/>
    <a:srgbClr val="57257D"/>
    <a:srgbClr val="CCFFCC"/>
    <a:srgbClr val="FFCCFF"/>
    <a:srgbClr val="66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中間スタイル 2 - アクセント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2DE63D5-997A-4646-A377-4702673A728D}" styleName="淡色スタイル 2 - アクセント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E9639D4-E3E2-4D34-9284-5A2195B3D0D7}" styleName="スタイル (淡色)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9D7B26C5-4107-4FEC-AEDC-1716B250A1EF}" styleName="スタイル (淡色)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317" autoAdjust="0"/>
    <p:restoredTop sz="95717" autoAdjust="0"/>
  </p:normalViewPr>
  <p:slideViewPr>
    <p:cSldViewPr snapToGrid="0" snapToObjects="1">
      <p:cViewPr varScale="1">
        <p:scale>
          <a:sx n="128" d="100"/>
          <a:sy n="128" d="100"/>
        </p:scale>
        <p:origin x="133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885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commentAuthors" Target="commentAuthors.xml"/><Relationship Id="rId12" Type="http://schemas.microsoft.com/office/2018/10/relationships/authors" Target="author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84500" cy="501650"/>
          </a:xfrm>
          <a:prstGeom prst="rect">
            <a:avLst/>
          </a:prstGeom>
        </p:spPr>
        <p:txBody>
          <a:bodyPr vert="horz" lIns="91423" tIns="45711" rIns="91423" bIns="45711" rtlCol="0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902077" y="0"/>
            <a:ext cx="2984500" cy="501650"/>
          </a:xfrm>
          <a:prstGeom prst="rect">
            <a:avLst/>
          </a:prstGeom>
        </p:spPr>
        <p:txBody>
          <a:bodyPr vert="horz" lIns="91423" tIns="45711" rIns="91423" bIns="45711" rtlCol="0"/>
          <a:lstStyle>
            <a:lvl1pPr algn="r">
              <a:defRPr sz="1300"/>
            </a:lvl1pPr>
          </a:lstStyle>
          <a:p>
            <a:fld id="{27B81F5D-DD0C-6E4A-8BD1-F46378763BEC}" type="datetimeFigureOut">
              <a:rPr kumimoji="1" lang="ja-JP" altLang="en-US" smtClean="0"/>
              <a:t>2023/1/12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89038" y="1250950"/>
            <a:ext cx="4510087" cy="33829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3" tIns="45711" rIns="91423" bIns="45711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8980" y="4821241"/>
            <a:ext cx="5510212" cy="3944937"/>
          </a:xfrm>
          <a:prstGeom prst="rect">
            <a:avLst/>
          </a:prstGeom>
        </p:spPr>
        <p:txBody>
          <a:bodyPr vert="horz" lIns="91423" tIns="45711" rIns="91423" bIns="45711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517063"/>
            <a:ext cx="2984500" cy="501650"/>
          </a:xfrm>
          <a:prstGeom prst="rect">
            <a:avLst/>
          </a:prstGeom>
        </p:spPr>
        <p:txBody>
          <a:bodyPr vert="horz" lIns="91423" tIns="45711" rIns="91423" bIns="45711" rtlCol="0" anchor="b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902077" y="9517063"/>
            <a:ext cx="2984500" cy="501650"/>
          </a:xfrm>
          <a:prstGeom prst="rect">
            <a:avLst/>
          </a:prstGeom>
        </p:spPr>
        <p:txBody>
          <a:bodyPr vert="horz" lIns="91423" tIns="45711" rIns="91423" bIns="45711" rtlCol="0" anchor="b"/>
          <a:lstStyle>
            <a:lvl1pPr algn="r">
              <a:defRPr sz="1300"/>
            </a:lvl1pPr>
          </a:lstStyle>
          <a:p>
            <a:fld id="{1A01042D-D145-4040-ABDF-39C9725738C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728209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 baseline="0">
                <a:latin typeface="メイリオ" panose="020B0604030504040204" pitchFamily="34" charset="-128"/>
                <a:ea typeface="メイリオ" panose="020B0604030504040204" pitchFamily="34" charset="-128"/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 baseline="0">
                <a:latin typeface="メイリオ" panose="020B0604030504040204" pitchFamily="34" charset="-12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E7700-9918-764F-A4AD-E25391B56DE2}" type="datetimeFigureOut">
              <a:rPr kumimoji="1" lang="ja-JP" altLang="en-US" smtClean="0"/>
              <a:t>2023/1/12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FA9A-8D6D-9645-9319-E2A238EFB5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7131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E7700-9918-764F-A4AD-E25391B56DE2}" type="datetimeFigureOut">
              <a:rPr kumimoji="1" lang="ja-JP" altLang="en-US" smtClean="0"/>
              <a:t>2023/1/12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FA9A-8D6D-9645-9319-E2A238EFB5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314312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E7700-9918-764F-A4AD-E25391B56DE2}" type="datetimeFigureOut">
              <a:rPr kumimoji="1" lang="ja-JP" altLang="en-US" smtClean="0"/>
              <a:t>2023/1/12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FA9A-8D6D-9645-9319-E2A238EFB5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80743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各章タイトル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03648" y="3212979"/>
            <a:ext cx="6400800" cy="1198984"/>
          </a:xfrm>
        </p:spPr>
        <p:txBody>
          <a:bodyPr>
            <a:normAutofit/>
          </a:bodyPr>
          <a:lstStyle>
            <a:lvl1pPr marL="0" indent="0" algn="ctr">
              <a:buNone/>
              <a:defRPr sz="44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dirty="0"/>
              <a:t>マスター サブタイトルの書式設定</a:t>
            </a:r>
          </a:p>
        </p:txBody>
      </p:sp>
      <p:sp>
        <p:nvSpPr>
          <p:cNvPr id="10" name="スライド番号プレースホルダー 11"/>
          <p:cNvSpPr>
            <a:spLocks noGrp="1"/>
          </p:cNvSpPr>
          <p:nvPr>
            <p:ph type="sldNum" sz="quarter" idx="18"/>
          </p:nvPr>
        </p:nvSpPr>
        <p:spPr>
          <a:xfrm>
            <a:off x="7046912" y="-27384"/>
            <a:ext cx="2133600" cy="365125"/>
          </a:xfrm>
          <a:prstGeom prst="rect">
            <a:avLst/>
          </a:prstGeom>
        </p:spPr>
        <p:txBody>
          <a:bodyPr anchor="ctr"/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fld id="{8E2CBB49-3A78-4EBA-9DA5-737B2706856F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5" name="タイトル 4"/>
          <p:cNvSpPr>
            <a:spLocks noGrp="1"/>
          </p:cNvSpPr>
          <p:nvPr>
            <p:ph type="title"/>
          </p:nvPr>
        </p:nvSpPr>
        <p:spPr>
          <a:xfrm>
            <a:off x="457200" y="1981200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>
                <a:solidFill>
                  <a:srgbClr val="CCFF00"/>
                </a:solidFill>
              </a:defRPr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8982352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序章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51520" y="980728"/>
            <a:ext cx="8640960" cy="576064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723900" indent="-723900" defTabSz="900113">
              <a:spcBef>
                <a:spcPts val="200"/>
              </a:spcBef>
              <a:spcAft>
                <a:spcPts val="400"/>
              </a:spcAft>
              <a:buNone/>
              <a:tabLst>
                <a:tab pos="723900" algn="l"/>
                <a:tab pos="1787525" algn="l"/>
              </a:tabLst>
              <a:defRPr sz="2000" baseline="0">
                <a:solidFill>
                  <a:schemeClr val="bg1"/>
                </a:solidFill>
                <a:latin typeface="ＭＳ Ｐゴシック" panose="020B0600070205080204" pitchFamily="50" charset="-128"/>
                <a:ea typeface="+mn-ea"/>
              </a:defRPr>
            </a:lvl1pPr>
            <a:lvl2pPr marL="720000" indent="-360000">
              <a:buNone/>
              <a:tabLst>
                <a:tab pos="1787525" algn="l"/>
              </a:tabLst>
              <a:defRPr sz="200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2pPr>
            <a:lvl3pPr marL="914400" indent="0">
              <a:buNone/>
              <a:defRPr sz="200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3pPr>
            <a:lvl4pPr marL="1371600" indent="0">
              <a:buNone/>
              <a:defRPr sz="200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4pPr>
            <a:lvl5pPr marL="1828800" indent="0">
              <a:buNone/>
              <a:defRPr sz="200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  <a:endParaRPr kumimoji="1" lang="en-US" altLang="ja-JP" dirty="0"/>
          </a:p>
          <a:p>
            <a:pPr lvl="1"/>
            <a:r>
              <a:rPr kumimoji="1" lang="ja-JP" altLang="en-US" dirty="0"/>
              <a:t>ああ</a:t>
            </a:r>
            <a:endParaRPr kumimoji="1" lang="en-US" altLang="ja-JP" dirty="0"/>
          </a:p>
        </p:txBody>
      </p:sp>
      <p:sp>
        <p:nvSpPr>
          <p:cNvPr id="8" name="テキスト プレースホルダー 3"/>
          <p:cNvSpPr>
            <a:spLocks noGrp="1"/>
          </p:cNvSpPr>
          <p:nvPr>
            <p:ph type="body" sz="quarter" idx="15" hasCustomPrompt="1"/>
          </p:nvPr>
        </p:nvSpPr>
        <p:spPr>
          <a:xfrm>
            <a:off x="162000" y="6021508"/>
            <a:ext cx="8820000" cy="818710"/>
          </a:xfrm>
        </p:spPr>
        <p:txBody>
          <a:bodyPr lIns="0" tIns="0" rIns="0" bIns="180000" anchor="b" anchorCtr="0">
            <a:noAutofit/>
          </a:bodyPr>
          <a:lstStyle>
            <a:lvl1pPr marL="531813" indent="-531813">
              <a:buNone/>
              <a:tabLst/>
              <a:defRPr sz="1100" baseline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pPr marL="360363" indent="-360363">
              <a:spcBef>
                <a:spcPts val="0"/>
              </a:spcBef>
            </a:pPr>
            <a:r>
              <a:rPr lang="ja-JP" altLang="en-US" sz="1100" dirty="0"/>
              <a:t>マスターテキストの書式設定</a:t>
            </a:r>
            <a:endParaRPr lang="en-US" altLang="ja-JP" sz="1100" dirty="0"/>
          </a:p>
        </p:txBody>
      </p:sp>
      <p:sp>
        <p:nvSpPr>
          <p:cNvPr id="9" name="スライド番号プレースホルダー 11"/>
          <p:cNvSpPr>
            <a:spLocks noGrp="1"/>
          </p:cNvSpPr>
          <p:nvPr>
            <p:ph type="sldNum" sz="quarter" idx="18"/>
          </p:nvPr>
        </p:nvSpPr>
        <p:spPr>
          <a:xfrm>
            <a:off x="8382000" y="-27384"/>
            <a:ext cx="798512" cy="365125"/>
          </a:xfrm>
          <a:prstGeom prst="rect">
            <a:avLst/>
          </a:prstGeom>
        </p:spPr>
        <p:txBody>
          <a:bodyPr anchor="ctr"/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fld id="{8E2CBB49-3A78-4EBA-9DA5-737B2706856F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 23"/>
          <p:cNvSpPr txBox="1">
            <a:spLocks/>
          </p:cNvSpPr>
          <p:nvPr userDrawn="1"/>
        </p:nvSpPr>
        <p:spPr>
          <a:xfrm>
            <a:off x="5181600" y="0"/>
            <a:ext cx="3240360" cy="306000"/>
          </a:xfrm>
          <a:prstGeom prst="rect">
            <a:avLst/>
          </a:prstGeom>
        </p:spPr>
        <p:txBody>
          <a:bodyPr vert="horz" lIns="180000" tIns="54000" rIns="91440" bIns="45720" rtlCol="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srgbClr val="9999FF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 </a:t>
            </a: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9999FF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［</a:t>
            </a: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srgbClr val="9999FF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JSH2019</a:t>
            </a: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9999FF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］</a:t>
            </a:r>
            <a:endParaRPr kumimoji="1" lang="ja-JP" altLang="en-US" sz="1250" b="0" i="0" u="none" strike="noStrike" kern="1200" cap="none" spc="0" normalizeH="0" baseline="0" noProof="0" dirty="0">
              <a:ln>
                <a:noFill/>
              </a:ln>
              <a:solidFill>
                <a:srgbClr val="9999FF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sp>
        <p:nvSpPr>
          <p:cNvPr id="11" name="タイトル 10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  <a:prstGeom prst="rect">
            <a:avLst/>
          </a:prstGeom>
        </p:spPr>
        <p:txBody>
          <a:bodyPr vert="horz"/>
          <a:lstStyle>
            <a:lvl1pPr>
              <a:defRPr sz="3000">
                <a:solidFill>
                  <a:srgbClr val="CCFF00"/>
                </a:solidFill>
              </a:defRPr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729897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章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テキスト プレースホルダ 11"/>
          <p:cNvSpPr>
            <a:spLocks noGrp="1"/>
          </p:cNvSpPr>
          <p:nvPr>
            <p:ph type="body" sz="quarter" idx="19"/>
          </p:nvPr>
        </p:nvSpPr>
        <p:spPr>
          <a:xfrm>
            <a:off x="533400" y="1371600"/>
            <a:ext cx="8153400" cy="5105400"/>
          </a:xfrm>
        </p:spPr>
        <p:txBody>
          <a:bodyPr/>
          <a:lstStyle/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6" name="スライド番号プレースホルダー 11"/>
          <p:cNvSpPr>
            <a:spLocks noGrp="1"/>
          </p:cNvSpPr>
          <p:nvPr>
            <p:ph type="sldNum" sz="quarter" idx="18"/>
          </p:nvPr>
        </p:nvSpPr>
        <p:spPr>
          <a:xfrm>
            <a:off x="8382000" y="-27384"/>
            <a:ext cx="798512" cy="365125"/>
          </a:xfrm>
          <a:prstGeom prst="rect">
            <a:avLst/>
          </a:prstGeom>
        </p:spPr>
        <p:txBody>
          <a:bodyPr anchor="ctr"/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fld id="{8E2CBB49-3A78-4EBA-9DA5-737B2706856F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5" name="テキスト プレースホルダ 23"/>
          <p:cNvSpPr txBox="1">
            <a:spLocks/>
          </p:cNvSpPr>
          <p:nvPr userDrawn="1"/>
        </p:nvSpPr>
        <p:spPr>
          <a:xfrm>
            <a:off x="5181600" y="0"/>
            <a:ext cx="3240360" cy="306000"/>
          </a:xfrm>
          <a:prstGeom prst="rect">
            <a:avLst/>
          </a:prstGeom>
        </p:spPr>
        <p:txBody>
          <a:bodyPr vert="horz" lIns="180000" tIns="54000" rIns="91440" bIns="45720" rtlCol="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srgbClr val="9999FF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 </a:t>
            </a: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9999FF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［</a:t>
            </a: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srgbClr val="9999FF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JSH2019</a:t>
            </a: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9999FF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］</a:t>
            </a:r>
            <a:endParaRPr kumimoji="1" lang="ja-JP" altLang="en-US" sz="1250" b="0" i="0" u="none" strike="noStrike" kern="1200" cap="none" spc="0" normalizeH="0" baseline="0" noProof="0" dirty="0">
              <a:ln>
                <a:noFill/>
              </a:ln>
              <a:solidFill>
                <a:srgbClr val="9999FF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36693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章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テキスト プレースホルダ 11"/>
          <p:cNvSpPr>
            <a:spLocks noGrp="1"/>
          </p:cNvSpPr>
          <p:nvPr>
            <p:ph type="body" sz="quarter" idx="19"/>
          </p:nvPr>
        </p:nvSpPr>
        <p:spPr>
          <a:xfrm>
            <a:off x="533400" y="762000"/>
            <a:ext cx="8153400" cy="5715000"/>
          </a:xfrm>
        </p:spPr>
        <p:txBody>
          <a:bodyPr/>
          <a:lstStyle>
            <a:lvl1pPr marL="457200" indent="-4572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defRPr/>
            </a:lvl1pPr>
            <a:lvl2pPr marL="914400" indent="-4572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defRPr/>
            </a:lvl2pPr>
            <a:lvl3pPr marL="1371600" indent="-4572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defRPr/>
            </a:lvl3pPr>
            <a:lvl4pPr marL="1828800" indent="-4572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defRPr/>
            </a:lvl4pPr>
            <a:lvl5pPr marL="2286000" indent="-4572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defRPr/>
            </a:lvl5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5" name="スライド番号プレースホルダー 11"/>
          <p:cNvSpPr>
            <a:spLocks noGrp="1"/>
          </p:cNvSpPr>
          <p:nvPr>
            <p:ph type="sldNum" sz="quarter" idx="18"/>
          </p:nvPr>
        </p:nvSpPr>
        <p:spPr>
          <a:xfrm>
            <a:off x="8382000" y="-27384"/>
            <a:ext cx="798512" cy="365125"/>
          </a:xfrm>
          <a:prstGeom prst="rect">
            <a:avLst/>
          </a:prstGeom>
        </p:spPr>
        <p:txBody>
          <a:bodyPr anchor="ctr"/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fld id="{8E2CBB49-3A78-4EBA-9DA5-737B2706856F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7" name="テキスト プレースホルダ 23"/>
          <p:cNvSpPr txBox="1">
            <a:spLocks/>
          </p:cNvSpPr>
          <p:nvPr userDrawn="1"/>
        </p:nvSpPr>
        <p:spPr>
          <a:xfrm>
            <a:off x="5181600" y="0"/>
            <a:ext cx="3240360" cy="306000"/>
          </a:xfrm>
          <a:prstGeom prst="rect">
            <a:avLst/>
          </a:prstGeom>
        </p:spPr>
        <p:txBody>
          <a:bodyPr vert="horz" lIns="180000" tIns="54000" rIns="91440" bIns="45720" rtlCol="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srgbClr val="9999FF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 </a:t>
            </a: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9999FF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［</a:t>
            </a: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srgbClr val="9999FF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JSH2019</a:t>
            </a: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9999FF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］</a:t>
            </a:r>
            <a:endParaRPr kumimoji="1" lang="ja-JP" altLang="en-US" sz="1250" b="0" i="0" u="none" strike="noStrike" kern="1200" cap="none" spc="0" normalizeH="0" baseline="0" noProof="0" dirty="0">
              <a:ln>
                <a:noFill/>
              </a:ln>
              <a:solidFill>
                <a:srgbClr val="9999FF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48696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プレースホルダ 23"/>
          <p:cNvSpPr txBox="1">
            <a:spLocks/>
          </p:cNvSpPr>
          <p:nvPr userDrawn="1"/>
        </p:nvSpPr>
        <p:spPr>
          <a:xfrm>
            <a:off x="5181600" y="0"/>
            <a:ext cx="3240360" cy="306000"/>
          </a:xfrm>
          <a:prstGeom prst="rect">
            <a:avLst/>
          </a:prstGeom>
        </p:spPr>
        <p:txBody>
          <a:bodyPr vert="horz" lIns="180000" tIns="54000" rIns="91440" bIns="45720" rtlCol="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srgbClr val="9999FF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 </a:t>
            </a: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9999FF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［</a:t>
            </a: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srgbClr val="9999FF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JSH2019</a:t>
            </a: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9999FF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］</a:t>
            </a:r>
            <a:endParaRPr kumimoji="1" lang="ja-JP" altLang="en-US" sz="1250" b="0" i="0" u="none" strike="noStrike" kern="1200" cap="none" spc="0" normalizeH="0" baseline="0" noProof="0" dirty="0">
              <a:ln>
                <a:noFill/>
              </a:ln>
              <a:solidFill>
                <a:srgbClr val="9999FF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41490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目次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589640" cy="634082"/>
          </a:xfrm>
          <a:prstGeom prst="rect">
            <a:avLst/>
          </a:prstGeom>
        </p:spPr>
        <p:txBody>
          <a:bodyPr lIns="91440" tIns="45720" rIns="91440" bIns="45720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00"/>
                </a:solidFill>
              </a:defRPr>
            </a:lvl1pPr>
          </a:lstStyle>
          <a:p>
            <a:pPr defTabSz="914345"/>
            <a:endParaRPr lang="en-US" altLang="ja-JP" sz="3000" dirty="0">
              <a:solidFill>
                <a:srgbClr val="CCFF00"/>
              </a:solidFill>
              <a:latin typeface="+mj-ea"/>
              <a:ea typeface="+mj-ea"/>
            </a:endParaRPr>
          </a:p>
        </p:txBody>
      </p:sp>
      <p:sp>
        <p:nvSpPr>
          <p:cNvPr id="11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51520" y="836712"/>
            <a:ext cx="8640960" cy="5904656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defTabSz="900113">
              <a:spcBef>
                <a:spcPts val="0"/>
              </a:spcBef>
              <a:spcAft>
                <a:spcPts val="800"/>
              </a:spcAft>
              <a:buNone/>
              <a:tabLst/>
              <a:defRPr sz="2200">
                <a:solidFill>
                  <a:schemeClr val="bg1"/>
                </a:solidFill>
                <a:latin typeface="+mn-ea"/>
                <a:ea typeface="+mn-ea"/>
              </a:defRPr>
            </a:lvl1pPr>
            <a:lvl2pPr marL="457200" indent="0">
              <a:buNone/>
              <a:defRPr sz="2000">
                <a:solidFill>
                  <a:schemeClr val="bg1"/>
                </a:solidFill>
              </a:defRPr>
            </a:lvl2pPr>
            <a:lvl3pPr marL="914400" indent="0">
              <a:buNone/>
              <a:defRPr sz="2000">
                <a:solidFill>
                  <a:schemeClr val="bg1"/>
                </a:solidFill>
              </a:defRPr>
            </a:lvl3pPr>
            <a:lvl4pPr marL="1371600" indent="0">
              <a:buNone/>
              <a:defRPr sz="2000">
                <a:solidFill>
                  <a:schemeClr val="bg1"/>
                </a:solidFill>
              </a:defRPr>
            </a:lvl4pPr>
            <a:lvl5pPr marL="1828800" indent="0">
              <a:buNone/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  <a:endParaRPr kumimoji="1" lang="en-US" altLang="ja-JP" dirty="0"/>
          </a:p>
          <a:p>
            <a:pPr lvl="0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  <a:endParaRPr kumimoji="1" lang="en-US" altLang="ja-JP" dirty="0"/>
          </a:p>
          <a:p>
            <a:pPr lvl="0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  <a:endParaRPr kumimoji="1" lang="en-US" altLang="ja-JP" dirty="0"/>
          </a:p>
          <a:p>
            <a:pPr lvl="0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  <a:endParaRPr kumimoji="1" lang="en-US" altLang="ja-JP" dirty="0"/>
          </a:p>
          <a:p>
            <a:pPr lvl="0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4" name="スライド番号プレースホルダー 11"/>
          <p:cNvSpPr>
            <a:spLocks noGrp="1"/>
          </p:cNvSpPr>
          <p:nvPr>
            <p:ph type="sldNum" sz="quarter" idx="18"/>
          </p:nvPr>
        </p:nvSpPr>
        <p:spPr>
          <a:xfrm>
            <a:off x="7046912" y="-27384"/>
            <a:ext cx="2133600" cy="365125"/>
          </a:xfrm>
          <a:prstGeom prst="rect">
            <a:avLst/>
          </a:prstGeom>
        </p:spPr>
        <p:txBody>
          <a:bodyPr anchor="ctr"/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fld id="{8E2CBB49-3A78-4EBA-9DA5-737B2706856F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5" name="テキスト プレースホルダ 23"/>
          <p:cNvSpPr txBox="1">
            <a:spLocks/>
          </p:cNvSpPr>
          <p:nvPr userDrawn="1"/>
        </p:nvSpPr>
        <p:spPr>
          <a:xfrm>
            <a:off x="5181600" y="0"/>
            <a:ext cx="3240360" cy="306000"/>
          </a:xfrm>
          <a:prstGeom prst="rect">
            <a:avLst/>
          </a:prstGeom>
        </p:spPr>
        <p:txBody>
          <a:bodyPr vert="horz" lIns="180000" tIns="54000" rIns="91440" bIns="45720" rtlCol="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srgbClr val="9999FF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 </a:t>
            </a: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9999FF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［</a:t>
            </a: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srgbClr val="9999FF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JSH2019</a:t>
            </a: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9999FF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］</a:t>
            </a:r>
            <a:endParaRPr kumimoji="1" lang="ja-JP" altLang="en-US" sz="1250" b="0" i="0" u="none" strike="noStrike" kern="1200" cap="none" spc="0" normalizeH="0" baseline="0" noProof="0" dirty="0">
              <a:ln>
                <a:noFill/>
              </a:ln>
              <a:solidFill>
                <a:srgbClr val="9999FF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57155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 baseline="0">
                <a:latin typeface="メイリオ" panose="020B0604030504040204" pitchFamily="34" charset="-128"/>
                <a:ea typeface="メイリオ" panose="020B0604030504040204" pitchFamily="34" charset="-128"/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 baseline="0">
                <a:latin typeface="メイリオ" panose="020B0604030504040204" pitchFamily="34" charset="-12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E7700-9918-764F-A4AD-E25391B56DE2}" type="datetimeFigureOut">
              <a:rPr kumimoji="1" lang="ja-JP" altLang="en-US" smtClean="0"/>
              <a:t>2023/1/12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FA9A-8D6D-9645-9319-E2A238EFB5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277018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aseline="0">
                <a:latin typeface="メイリオ" panose="020B0604030504040204" pitchFamily="34" charset="-128"/>
                <a:ea typeface="メイリオ" panose="020B0604030504040204" pitchFamily="34" charset="-128"/>
              </a:defRPr>
            </a:lvl1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E7700-9918-764F-A4AD-E25391B56DE2}" type="datetimeFigureOut">
              <a:rPr kumimoji="1" lang="ja-JP" altLang="en-US" smtClean="0"/>
              <a:t>2023/1/12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FA9A-8D6D-9645-9319-E2A238EFB5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58173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aseline="0">
                <a:latin typeface="メイリオ" panose="020B0604030504040204" pitchFamily="34" charset="-128"/>
                <a:ea typeface="メイリオ" panose="020B0604030504040204" pitchFamily="34" charset="-128"/>
              </a:defRPr>
            </a:lvl1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E7700-9918-764F-A4AD-E25391B56DE2}" type="datetimeFigureOut">
              <a:rPr kumimoji="1" lang="ja-JP" altLang="en-US" smtClean="0"/>
              <a:t>2023/1/12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FA9A-8D6D-9645-9319-E2A238EFB5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792349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E7700-9918-764F-A4AD-E25391B56DE2}" type="datetimeFigureOut">
              <a:rPr kumimoji="1" lang="ja-JP" altLang="en-US" smtClean="0"/>
              <a:t>2023/1/12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FA9A-8D6D-9645-9319-E2A238EFB5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581774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E7700-9918-764F-A4AD-E25391B56DE2}" type="datetimeFigureOut">
              <a:rPr kumimoji="1" lang="ja-JP" altLang="en-US" smtClean="0"/>
              <a:t>2023/1/12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FA9A-8D6D-9645-9319-E2A238EFB5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7307792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E7700-9918-764F-A4AD-E25391B56DE2}" type="datetimeFigureOut">
              <a:rPr kumimoji="1" lang="ja-JP" altLang="en-US" smtClean="0"/>
              <a:t>2023/1/12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FA9A-8D6D-9645-9319-E2A238EFB5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4154587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E7700-9918-764F-A4AD-E25391B56DE2}" type="datetimeFigureOut">
              <a:rPr kumimoji="1" lang="ja-JP" altLang="en-US" smtClean="0"/>
              <a:t>2023/1/12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FA9A-8D6D-9645-9319-E2A238EFB5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5791080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E7700-9918-764F-A4AD-E25391B56DE2}" type="datetimeFigureOut">
              <a:rPr kumimoji="1" lang="ja-JP" altLang="en-US" smtClean="0"/>
              <a:t>2023/1/12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FA9A-8D6D-9645-9319-E2A238EFB5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830092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E7700-9918-764F-A4AD-E25391B56DE2}" type="datetimeFigureOut">
              <a:rPr kumimoji="1" lang="ja-JP" altLang="en-US" smtClean="0"/>
              <a:t>2023/1/12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FA9A-8D6D-9645-9319-E2A238EFB5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0140119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E7700-9918-764F-A4AD-E25391B56DE2}" type="datetimeFigureOut">
              <a:rPr kumimoji="1" lang="ja-JP" altLang="en-US" smtClean="0"/>
              <a:t>2023/1/12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FA9A-8D6D-9645-9319-E2A238EFB5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1927646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E7700-9918-764F-A4AD-E25391B56DE2}" type="datetimeFigureOut">
              <a:rPr kumimoji="1" lang="ja-JP" altLang="en-US" smtClean="0"/>
              <a:t>2023/1/12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FA9A-8D6D-9645-9319-E2A238EFB5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300290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E7700-9918-764F-A4AD-E25391B56DE2}" type="datetimeFigureOut">
              <a:rPr kumimoji="1" lang="ja-JP" altLang="en-US" smtClean="0"/>
              <a:t>2023/1/12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FA9A-8D6D-9645-9319-E2A238EFB5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983000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 baseline="0">
                <a:latin typeface="メイリオ" panose="020B0604030504040204" pitchFamily="34" charset="-128"/>
                <a:ea typeface="メイリオ" panose="020B0604030504040204" pitchFamily="34" charset="-128"/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 baseline="0">
                <a:latin typeface="メイリオ" panose="020B0604030504040204" pitchFamily="34" charset="-12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E7700-9918-764F-A4AD-E25391B56DE2}" type="datetimeFigureOut">
              <a:rPr kumimoji="1" lang="ja-JP" altLang="en-US" smtClean="0"/>
              <a:t>2023/1/12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FA9A-8D6D-9645-9319-E2A238EFB5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32665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E7700-9918-764F-A4AD-E25391B56DE2}" type="datetimeFigureOut">
              <a:rPr kumimoji="1" lang="ja-JP" altLang="en-US" smtClean="0"/>
              <a:t>2023/1/12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FA9A-8D6D-9645-9319-E2A238EFB5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849609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aseline="0">
                <a:latin typeface="メイリオ" panose="020B0604030504040204" pitchFamily="34" charset="-128"/>
                <a:ea typeface="メイリオ" panose="020B0604030504040204" pitchFamily="34" charset="-128"/>
              </a:defRPr>
            </a:lvl1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E7700-9918-764F-A4AD-E25391B56DE2}" type="datetimeFigureOut">
              <a:rPr kumimoji="1" lang="ja-JP" altLang="en-US" smtClean="0"/>
              <a:t>2023/1/12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FA9A-8D6D-9645-9319-E2A238EFB5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279388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E7700-9918-764F-A4AD-E25391B56DE2}" type="datetimeFigureOut">
              <a:rPr kumimoji="1" lang="ja-JP" altLang="en-US" smtClean="0"/>
              <a:t>2023/1/12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FA9A-8D6D-9645-9319-E2A238EFB5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0376663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E7700-9918-764F-A4AD-E25391B56DE2}" type="datetimeFigureOut">
              <a:rPr kumimoji="1" lang="ja-JP" altLang="en-US" smtClean="0"/>
              <a:t>2023/1/12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FA9A-8D6D-9645-9319-E2A238EFB5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511538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E7700-9918-764F-A4AD-E25391B56DE2}" type="datetimeFigureOut">
              <a:rPr kumimoji="1" lang="ja-JP" altLang="en-US" smtClean="0"/>
              <a:t>2023/1/12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FA9A-8D6D-9645-9319-E2A238EFB5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65126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E7700-9918-764F-A4AD-E25391B56DE2}" type="datetimeFigureOut">
              <a:rPr kumimoji="1" lang="ja-JP" altLang="en-US" smtClean="0"/>
              <a:t>2023/1/12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FA9A-8D6D-9645-9319-E2A238EFB5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850067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E7700-9918-764F-A4AD-E25391B56DE2}" type="datetimeFigureOut">
              <a:rPr kumimoji="1" lang="ja-JP" altLang="en-US" smtClean="0"/>
              <a:t>2023/1/12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FA9A-8D6D-9645-9319-E2A238EFB5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986176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E7700-9918-764F-A4AD-E25391B56DE2}" type="datetimeFigureOut">
              <a:rPr kumimoji="1" lang="ja-JP" altLang="en-US" smtClean="0"/>
              <a:t>2023/1/12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FA9A-8D6D-9645-9319-E2A238EFB5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7727203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E7700-9918-764F-A4AD-E25391B56DE2}" type="datetimeFigureOut">
              <a:rPr kumimoji="1" lang="ja-JP" altLang="en-US" smtClean="0"/>
              <a:t>2023/1/12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FA9A-8D6D-9645-9319-E2A238EFB5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090350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E7700-9918-764F-A4AD-E25391B56DE2}" type="datetimeFigureOut">
              <a:rPr kumimoji="1" lang="ja-JP" altLang="en-US" smtClean="0"/>
              <a:t>2023/1/12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FA9A-8D6D-9645-9319-E2A238EFB5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5068670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E7700-9918-764F-A4AD-E25391B56DE2}" type="datetimeFigureOut">
              <a:rPr kumimoji="1" lang="ja-JP" altLang="en-US" smtClean="0"/>
              <a:t>2023/1/12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FA9A-8D6D-9645-9319-E2A238EFB5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0322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E7700-9918-764F-A4AD-E25391B56DE2}" type="datetimeFigureOut">
              <a:rPr kumimoji="1" lang="ja-JP" altLang="en-US" smtClean="0"/>
              <a:t>2023/1/12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FA9A-8D6D-9645-9319-E2A238EFB5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6769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E7700-9918-764F-A4AD-E25391B56DE2}" type="datetimeFigureOut">
              <a:rPr kumimoji="1" lang="ja-JP" altLang="en-US" smtClean="0"/>
              <a:t>2023/1/12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FA9A-8D6D-9645-9319-E2A238EFB5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17642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E7700-9918-764F-A4AD-E25391B56DE2}" type="datetimeFigureOut">
              <a:rPr kumimoji="1" lang="ja-JP" altLang="en-US" smtClean="0"/>
              <a:t>2023/1/12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FA9A-8D6D-9645-9319-E2A238EFB5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5498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E7700-9918-764F-A4AD-E25391B56DE2}" type="datetimeFigureOut">
              <a:rPr kumimoji="1" lang="ja-JP" altLang="en-US" smtClean="0"/>
              <a:t>2023/1/12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FA9A-8D6D-9645-9319-E2A238EFB5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892012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E7700-9918-764F-A4AD-E25391B56DE2}" type="datetimeFigureOut">
              <a:rPr kumimoji="1" lang="ja-JP" altLang="en-US" smtClean="0"/>
              <a:t>2023/1/12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FA9A-8D6D-9645-9319-E2A238EFB5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21382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E7700-9918-764F-A4AD-E25391B56DE2}" type="datetimeFigureOut">
              <a:rPr kumimoji="1" lang="ja-JP" altLang="en-US" smtClean="0"/>
              <a:t>2023/1/12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FA9A-8D6D-9645-9319-E2A238EFB5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385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 dirty="0"/>
              <a:t>2 </a:t>
            </a:r>
            <a:r>
              <a:rPr lang="ja-JP" altLang="en-US"/>
              <a:t>レベル
第 </a:t>
            </a:r>
            <a:r>
              <a:rPr lang="en-US" altLang="ja-JP" dirty="0"/>
              <a:t>3 </a:t>
            </a:r>
            <a:r>
              <a:rPr lang="ja-JP" altLang="en-US"/>
              <a:t>レベル
第 </a:t>
            </a:r>
            <a:r>
              <a:rPr lang="en-US" altLang="ja-JP" dirty="0"/>
              <a:t>4 </a:t>
            </a:r>
            <a:r>
              <a:rPr lang="ja-JP" altLang="en-US"/>
              <a:t>レベル
第 </a:t>
            </a:r>
            <a:r>
              <a:rPr lang="en-US" altLang="ja-JP" dirty="0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9E7700-9918-764F-A4AD-E25391B56DE2}" type="datetimeFigureOut">
              <a:rPr kumimoji="1" lang="ja-JP" altLang="en-US" smtClean="0"/>
              <a:t>2023/1/12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0DFA9A-8D6D-9645-9319-E2A238EFB5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61674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5000">
              <a:srgbClr val="000033"/>
            </a:gs>
            <a:gs pos="100000">
              <a:srgbClr val="282878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001234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9" r:id="rId6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bg1"/>
          </a:solidFill>
          <a:latin typeface="+mn-ea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bg1"/>
          </a:solidFill>
          <a:latin typeface="+mn-ea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bg1"/>
          </a:solidFill>
          <a:latin typeface="+mn-ea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bg1"/>
          </a:solidFill>
          <a:latin typeface="+mn-ea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bg1"/>
          </a:solidFill>
          <a:latin typeface="+mn-ea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 dirty="0"/>
              <a:t>2 </a:t>
            </a:r>
            <a:r>
              <a:rPr lang="ja-JP" altLang="en-US"/>
              <a:t>レベル
第 </a:t>
            </a:r>
            <a:r>
              <a:rPr lang="en-US" altLang="ja-JP" dirty="0"/>
              <a:t>3 </a:t>
            </a:r>
            <a:r>
              <a:rPr lang="ja-JP" altLang="en-US"/>
              <a:t>レベル
第 </a:t>
            </a:r>
            <a:r>
              <a:rPr lang="en-US" altLang="ja-JP" dirty="0"/>
              <a:t>4 </a:t>
            </a:r>
            <a:r>
              <a:rPr lang="ja-JP" altLang="en-US"/>
              <a:t>レベル
第 </a:t>
            </a:r>
            <a:r>
              <a:rPr lang="en-US" altLang="ja-JP" dirty="0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9E7700-9918-764F-A4AD-E25391B56DE2}" type="datetimeFigureOut">
              <a:rPr kumimoji="1" lang="ja-JP" altLang="en-US" smtClean="0"/>
              <a:t>2023/1/12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0DFA9A-8D6D-9645-9319-E2A238EFB5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83174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n-ea"/>
          <a:ea typeface="+mn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kumimoji="1" sz="2800" kern="1200">
          <a:solidFill>
            <a:schemeClr val="tx1"/>
          </a:solidFill>
          <a:latin typeface="+mn-ea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0000" tIns="45720" rIns="91440" bIns="45720" rtlCol="0">
            <a:noAutofit/>
          </a:bodyPr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 dirty="0"/>
              <a:t>2 </a:t>
            </a:r>
            <a:r>
              <a:rPr lang="ja-JP" altLang="en-US"/>
              <a:t>レベル
第 </a:t>
            </a:r>
            <a:r>
              <a:rPr lang="en-US" altLang="ja-JP" dirty="0"/>
              <a:t>3 </a:t>
            </a:r>
            <a:r>
              <a:rPr lang="ja-JP" altLang="en-US"/>
              <a:t>レベル
第 </a:t>
            </a:r>
            <a:r>
              <a:rPr lang="en-US" altLang="ja-JP" dirty="0"/>
              <a:t>4 </a:t>
            </a:r>
            <a:r>
              <a:rPr lang="ja-JP" altLang="en-US"/>
              <a:t>レベル
第 </a:t>
            </a:r>
            <a:r>
              <a:rPr lang="en-US" altLang="ja-JP" dirty="0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9E7700-9918-764F-A4AD-E25391B56DE2}" type="datetimeFigureOut">
              <a:rPr kumimoji="1" lang="ja-JP" altLang="en-US" smtClean="0"/>
              <a:t>2023/1/12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0DFA9A-8D6D-9645-9319-E2A238EFB5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93585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 baseline="0">
          <a:solidFill>
            <a:schemeClr val="tx1"/>
          </a:solidFill>
          <a:latin typeface="メイリオ" panose="020B0604030504040204" pitchFamily="34" charset="-128"/>
          <a:ea typeface="メイリオ" panose="020B0604030504040204" pitchFamily="34" charset="-128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kumimoji="1" sz="2800" kern="1200" baseline="0">
          <a:solidFill>
            <a:schemeClr val="tx1"/>
          </a:solidFill>
          <a:latin typeface="メイリオ" panose="020B0604030504040204" pitchFamily="34" charset="-128"/>
          <a:ea typeface="メイリオ" panose="020B0604030504040204" pitchFamily="34" charset="-128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45FA167-7407-47A4-868C-DE8FCB083DEA}"/>
              </a:ext>
            </a:extLst>
          </p:cNvPr>
          <p:cNvSpPr txBox="1"/>
          <p:nvPr/>
        </p:nvSpPr>
        <p:spPr>
          <a:xfrm>
            <a:off x="37579" y="57241"/>
            <a:ext cx="88725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Arial" panose="020B0604020202020204" pitchFamily="34" charset="0"/>
              </a:rPr>
              <a:t>Supplementary Table S1. Multiple regression analysis for evaluation of the impact of various parameters on the changes in eGFR from baseline (</a:t>
            </a:r>
            <a:r>
              <a:rPr kumimoji="1" lang="el-GR" altLang="ja-JP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Yu Gothic UI" panose="020B0500000000000000" pitchFamily="50" charset="-128"/>
                <a:cs typeface="Arial" panose="020B0604020202020204" pitchFamily="34" charset="0"/>
              </a:rPr>
              <a:t>Δ</a:t>
            </a:r>
            <a:r>
              <a:rPr kumimoji="1" lang="en-GB" altLang="ja-JP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Yu Gothic UI" panose="020B0500000000000000" pitchFamily="50" charset="-128"/>
                <a:cs typeface="Arial" panose="020B0604020202020204" pitchFamily="34" charset="0"/>
              </a:rPr>
              <a:t>_eGFR</a:t>
            </a: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Arial" panose="020B0604020202020204" pitchFamily="34" charset="0"/>
              </a:rPr>
              <a:t>).  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Arial" panose="020B0604020202020204" pitchFamily="34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FC60D7F-E1C6-4D7F-AECB-991D876A4DF4}"/>
              </a:ext>
            </a:extLst>
          </p:cNvPr>
          <p:cNvSpPr txBox="1"/>
          <p:nvPr/>
        </p:nvSpPr>
        <p:spPr>
          <a:xfrm>
            <a:off x="203850" y="5731739"/>
            <a:ext cx="82557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l-GR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Yu Gothic UI" panose="020B0500000000000000" pitchFamily="50" charset="-128"/>
                <a:ea typeface="Yu Gothic UI" panose="020B0500000000000000" pitchFamily="50" charset="-128"/>
                <a:cs typeface="Arial" panose="020B0604020202020204" pitchFamily="34" charset="0"/>
              </a:rPr>
              <a:t>Δ</a:t>
            </a:r>
            <a:r>
              <a:rPr kumimoji="1" lang="en-GB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Yu Gothic UI" panose="020B0500000000000000" pitchFamily="50" charset="-128"/>
                <a:ea typeface="Yu Gothic UI" panose="020B0500000000000000" pitchFamily="50" charset="-128"/>
                <a:cs typeface="Arial" panose="020B0604020202020204" pitchFamily="34" charset="0"/>
              </a:rPr>
              <a:t>_</a:t>
            </a: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Arial" panose="020B0604020202020204" pitchFamily="34" charset="0"/>
              </a:rPr>
              <a:t>eGFR = a + b</a:t>
            </a:r>
            <a:r>
              <a:rPr kumimoji="1" lang="en-US" altLang="ja-JP" sz="14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Arial" panose="020B0604020202020204" pitchFamily="34" charset="0"/>
              </a:rPr>
              <a:t>1</a:t>
            </a: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Arial" panose="020B0604020202020204" pitchFamily="34" charset="0"/>
              </a:rPr>
              <a:t>xSysBP + b</a:t>
            </a:r>
            <a:r>
              <a:rPr kumimoji="1" lang="en-US" altLang="ja-JP" sz="14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Arial" panose="020B0604020202020204" pitchFamily="34" charset="0"/>
              </a:rPr>
              <a:t>2</a:t>
            </a: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Arial" panose="020B0604020202020204" pitchFamily="34" charset="0"/>
              </a:rPr>
              <a:t>x(</a:t>
            </a:r>
            <a:r>
              <a:rPr kumimoji="1" lang="en-US" altLang="ja-JP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Arial" panose="020B0604020202020204" pitchFamily="34" charset="0"/>
              </a:rPr>
              <a:t>Baselilne</a:t>
            </a: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Arial" panose="020B0604020202020204" pitchFamily="34" charset="0"/>
              </a:rPr>
              <a:t> eGFR) + b</a:t>
            </a:r>
            <a:r>
              <a:rPr kumimoji="1" lang="en-US" altLang="ja-JP" sz="14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Arial" panose="020B0604020202020204" pitchFamily="34" charset="0"/>
              </a:rPr>
              <a:t>3</a:t>
            </a: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Arial" panose="020B0604020202020204" pitchFamily="34" charset="0"/>
              </a:rPr>
              <a:t>xAldosterone + b</a:t>
            </a:r>
            <a:r>
              <a:rPr kumimoji="1" lang="en-US" altLang="ja-JP" sz="14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Arial" panose="020B0604020202020204" pitchFamily="34" charset="0"/>
              </a:rPr>
              <a:t>4</a:t>
            </a: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Arial" panose="020B0604020202020204" pitchFamily="34" charset="0"/>
              </a:rPr>
              <a:t>xRASi[0/1] + b</a:t>
            </a:r>
            <a:r>
              <a:rPr kumimoji="1" lang="en-US" altLang="ja-JP" sz="14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Arial" panose="020B0604020202020204" pitchFamily="34" charset="0"/>
              </a:rPr>
              <a:t>5</a:t>
            </a: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Arial" panose="020B0604020202020204" pitchFamily="34" charset="0"/>
              </a:rPr>
              <a:t>xCCB[0/1] + b</a:t>
            </a:r>
            <a:r>
              <a:rPr kumimoji="1" lang="en-US" altLang="ja-JP" sz="14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Arial" panose="020B0604020202020204" pitchFamily="34" charset="0"/>
              </a:rPr>
              <a:t>6</a:t>
            </a: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Arial" panose="020B0604020202020204" pitchFamily="34" charset="0"/>
              </a:rPr>
              <a:t>x(</a:t>
            </a:r>
            <a:r>
              <a:rPr kumimoji="1" lang="el-GR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メイリオ" panose="020B0604030504040204" pitchFamily="50" charset="-128"/>
                <a:cs typeface="Times New Roman" panose="02020603050405020304" pitchFamily="18" charset="0"/>
              </a:rPr>
              <a:t>β</a:t>
            </a: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メイリオ" panose="020B0604030504040204" pitchFamily="50" charset="-128"/>
                <a:cs typeface="Times New Roman" panose="02020603050405020304" pitchFamily="18" charset="0"/>
              </a:rPr>
              <a:t> </a:t>
            </a: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Arial" panose="020B0604020202020204" pitchFamily="34" charset="0"/>
              </a:rPr>
              <a:t>blocker[0/1]) + b</a:t>
            </a:r>
            <a:r>
              <a:rPr kumimoji="1" lang="en-US" altLang="ja-JP" sz="14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Arial" panose="020B0604020202020204" pitchFamily="34" charset="0"/>
              </a:rPr>
              <a:t>7</a:t>
            </a: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Arial" panose="020B0604020202020204" pitchFamily="34" charset="0"/>
              </a:rPr>
              <a:t>x(</a:t>
            </a:r>
            <a:r>
              <a:rPr kumimoji="1" lang="el-GR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メイリオ" panose="020B0604030504040204" pitchFamily="50" charset="-128"/>
                <a:cs typeface="Times New Roman" panose="02020603050405020304" pitchFamily="18" charset="0"/>
              </a:rPr>
              <a:t>α</a:t>
            </a: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Arial" panose="020B0604020202020204" pitchFamily="34" charset="0"/>
              </a:rPr>
              <a:t> blocker[0/1])</a:t>
            </a: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Arial" panose="020B0604020202020204" pitchFamily="34" charset="0"/>
              </a:rPr>
              <a:t> </a:t>
            </a:r>
          </a:p>
        </p:txBody>
      </p:sp>
      <p:graphicFrame>
        <p:nvGraphicFramePr>
          <p:cNvPr id="5" name="表 4">
            <a:extLst>
              <a:ext uri="{FF2B5EF4-FFF2-40B4-BE49-F238E27FC236}">
                <a16:creationId xmlns:a16="http://schemas.microsoft.com/office/drawing/2014/main" id="{7027F0CE-4196-4375-B782-4FB1CBE619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6440775"/>
              </p:ext>
            </p:extLst>
          </p:nvPr>
        </p:nvGraphicFramePr>
        <p:xfrm>
          <a:off x="374202" y="1145928"/>
          <a:ext cx="8395595" cy="4541806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402772">
                  <a:extLst>
                    <a:ext uri="{9D8B030D-6E8A-4147-A177-3AD203B41FA5}">
                      <a16:colId xmlns:a16="http://schemas.microsoft.com/office/drawing/2014/main" val="2624840231"/>
                    </a:ext>
                  </a:extLst>
                </a:gridCol>
                <a:gridCol w="2325213">
                  <a:extLst>
                    <a:ext uri="{9D8B030D-6E8A-4147-A177-3AD203B41FA5}">
                      <a16:colId xmlns:a16="http://schemas.microsoft.com/office/drawing/2014/main" val="2199870291"/>
                    </a:ext>
                  </a:extLst>
                </a:gridCol>
                <a:gridCol w="1072139">
                  <a:extLst>
                    <a:ext uri="{9D8B030D-6E8A-4147-A177-3AD203B41FA5}">
                      <a16:colId xmlns:a16="http://schemas.microsoft.com/office/drawing/2014/main" val="3687049696"/>
                    </a:ext>
                  </a:extLst>
                </a:gridCol>
                <a:gridCol w="904004">
                  <a:extLst>
                    <a:ext uri="{9D8B030D-6E8A-4147-A177-3AD203B41FA5}">
                      <a16:colId xmlns:a16="http://schemas.microsoft.com/office/drawing/2014/main" val="317310968"/>
                    </a:ext>
                  </a:extLst>
                </a:gridCol>
                <a:gridCol w="921173">
                  <a:extLst>
                    <a:ext uri="{9D8B030D-6E8A-4147-A177-3AD203B41FA5}">
                      <a16:colId xmlns:a16="http://schemas.microsoft.com/office/drawing/2014/main" val="748327825"/>
                    </a:ext>
                  </a:extLst>
                </a:gridCol>
                <a:gridCol w="934720">
                  <a:extLst>
                    <a:ext uri="{9D8B030D-6E8A-4147-A177-3AD203B41FA5}">
                      <a16:colId xmlns:a16="http://schemas.microsoft.com/office/drawing/2014/main" val="2376611122"/>
                    </a:ext>
                  </a:extLst>
                </a:gridCol>
                <a:gridCol w="927947">
                  <a:extLst>
                    <a:ext uri="{9D8B030D-6E8A-4147-A177-3AD203B41FA5}">
                      <a16:colId xmlns:a16="http://schemas.microsoft.com/office/drawing/2014/main" val="2753151737"/>
                    </a:ext>
                  </a:extLst>
                </a:gridCol>
                <a:gridCol w="907627">
                  <a:extLst>
                    <a:ext uri="{9D8B030D-6E8A-4147-A177-3AD203B41FA5}">
                      <a16:colId xmlns:a16="http://schemas.microsoft.com/office/drawing/2014/main" val="3426675794"/>
                    </a:ext>
                  </a:extLst>
                </a:gridCol>
              </a:tblGrid>
              <a:tr h="324020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n-US" altLang="ja-JP" sz="1600" b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Parameters</a:t>
                      </a:r>
                      <a:endParaRPr lang="ja-JP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ctr"/>
                      <a:endParaRPr lang="ja-JP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1M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3M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6M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12M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24M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89635589"/>
                  </a:ext>
                </a:extLst>
              </a:tr>
              <a:tr h="231258">
                <a:tc rowSpan="8">
                  <a:txBody>
                    <a:bodyPr/>
                    <a:lstStyle/>
                    <a:p>
                      <a:pPr algn="ctr" fontAlgn="ctr">
                        <a:lnSpc>
                          <a:spcPts val="1500"/>
                        </a:lnSpc>
                      </a:pP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72000" marR="36000" marT="4763" marB="0" vert="vert270" anchor="ctr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r>
                        <a:rPr lang="en-US" altLang="ja-JP" sz="1600" b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Follow-up </a:t>
                      </a:r>
                      <a:r>
                        <a:rPr lang="en-US" altLang="ja-JP" sz="1600" b="1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SysBP</a:t>
                      </a:r>
                      <a:endParaRPr kumimoji="1" lang="ja-JP" altLang="en-US" dirty="0"/>
                    </a:p>
                  </a:txBody>
                  <a:tcPr marL="54000" marR="36000" marT="4763" marB="0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Reg </a:t>
                      </a:r>
                      <a:r>
                        <a:rPr lang="en-US" sz="1300" b="1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coeff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72000" marR="36000" marT="4763" marB="0" anchor="ctr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-0.098</a:t>
                      </a:r>
                      <a:endParaRPr lang="ja-JP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0.117</a:t>
                      </a:r>
                      <a:endParaRPr lang="ja-JP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0.191</a:t>
                      </a:r>
                      <a:endParaRPr lang="ja-JP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-0.233</a:t>
                      </a:r>
                      <a:endParaRPr lang="ja-JP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-0.066</a:t>
                      </a:r>
                      <a:endParaRPr lang="ja-JP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06511030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value</a:t>
                      </a:r>
                      <a:endParaRPr lang="en-US" sz="13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72000" marR="36000" marT="4763" marB="0" anchor="ctr"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1842373"/>
                  </a:ext>
                </a:extLst>
              </a:tr>
              <a:tr h="200832">
                <a:tc vMerge="1">
                  <a:txBody>
                    <a:bodyPr/>
                    <a:lstStyle/>
                    <a:p>
                      <a:pPr algn="l" fontAlgn="ctr"/>
                      <a:endParaRPr lang="ja-JP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0.483</a:t>
                      </a:r>
                      <a:endParaRPr lang="ja-JP" altLang="en-US" sz="11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0.283</a:t>
                      </a:r>
                      <a:endParaRPr lang="ja-JP" altLang="en-US" sz="11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0.154</a:t>
                      </a:r>
                      <a:endParaRPr lang="ja-JP" altLang="en-US" sz="11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0.057</a:t>
                      </a:r>
                      <a:endParaRPr lang="ja-JP" altLang="en-US" sz="11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0.769</a:t>
                      </a:r>
                      <a:endParaRPr lang="ja-JP" altLang="en-US" sz="11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/>
                </a:tc>
                <a:extLst>
                  <a:ext uri="{0D108BD9-81ED-4DB2-BD59-A6C34878D82A}">
                    <a16:rowId xmlns:a16="http://schemas.microsoft.com/office/drawing/2014/main" val="3299269545"/>
                  </a:ext>
                </a:extLst>
              </a:tr>
              <a:tr h="284103">
                <a:tc vMerge="1">
                  <a:txBody>
                    <a:bodyPr/>
                    <a:lstStyle/>
                    <a:p>
                      <a:pPr algn="l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ゴシック" panose="020B0609070205080204" pitchFamily="49" charset="-128"/>
                          <a:cs typeface="Arial" panose="020B0604020202020204" pitchFamily="34" charset="0"/>
                        </a:rPr>
                        <a:t>Baseline</a:t>
                      </a:r>
                    </a:p>
                  </a:txBody>
                  <a:tcPr marL="72000" marR="36000" marT="4763" marB="0" vert="vert270" anchor="ctr"/>
                </a:tc>
                <a:tc rowSpan="2">
                  <a:txBody>
                    <a:bodyPr/>
                    <a:lstStyle/>
                    <a:p>
                      <a:r>
                        <a:rPr lang="en-US" sz="1600" b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Baseline eGFR</a:t>
                      </a:r>
                      <a:endParaRPr kumimoji="1" lang="ja-JP" altLang="en-US" dirty="0"/>
                    </a:p>
                  </a:txBody>
                  <a:tcPr marL="54000" marR="36000" marT="4763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Reg </a:t>
                      </a:r>
                      <a:r>
                        <a:rPr lang="en-US" sz="1300" b="1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coeff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72000" marR="36000" marT="47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-0.331</a:t>
                      </a:r>
                      <a:endParaRPr lang="en-US" altLang="ja-JP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-0.624</a:t>
                      </a:r>
                      <a:endParaRPr lang="en-US" altLang="ja-JP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-0.518</a:t>
                      </a:r>
                      <a:endParaRPr lang="en-US" altLang="ja-JP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-0.423</a:t>
                      </a:r>
                      <a:endParaRPr lang="en-US" altLang="ja-JP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-0.306</a:t>
                      </a:r>
                      <a:endParaRPr lang="en-US" altLang="ja-JP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/>
                </a:tc>
                <a:extLst>
                  <a:ext uri="{0D108BD9-81ED-4DB2-BD59-A6C34878D82A}">
                    <a16:rowId xmlns:a16="http://schemas.microsoft.com/office/drawing/2014/main" val="3924623834"/>
                  </a:ext>
                </a:extLst>
              </a:tr>
              <a:tr h="284103">
                <a:tc vMerge="1">
                  <a:txBody>
                    <a:bodyPr/>
                    <a:lstStyle/>
                    <a:p>
                      <a:pPr algn="ctr" fontAlgn="ctr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value</a:t>
                      </a:r>
                      <a:endParaRPr lang="en-US" sz="13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72000" marR="36000" marT="4763" marB="0" anchor="ctr"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0.028</a:t>
                      </a:r>
                      <a:endParaRPr lang="ja-JP" altLang="en-US" sz="11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&lt;0.001</a:t>
                      </a:r>
                      <a:endParaRPr lang="ja-JP" altLang="en-US" sz="11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&lt;0.001</a:t>
                      </a:r>
                      <a:endParaRPr lang="ja-JP" altLang="en-US" sz="11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0.002</a:t>
                      </a:r>
                      <a:endParaRPr lang="ja-JP" altLang="en-US" sz="11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0.211</a:t>
                      </a:r>
                      <a:endParaRPr lang="ja-JP" altLang="en-US" sz="11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/>
                </a:tc>
                <a:extLst>
                  <a:ext uri="{0D108BD9-81ED-4DB2-BD59-A6C34878D82A}">
                    <a16:rowId xmlns:a16="http://schemas.microsoft.com/office/drawing/2014/main" val="972452181"/>
                  </a:ext>
                </a:extLst>
              </a:tr>
              <a:tr h="245001">
                <a:tc vMerge="1">
                  <a:txBody>
                    <a:bodyPr/>
                    <a:lstStyle/>
                    <a:p>
                      <a:pPr algn="l" fontAlgn="ctr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72000" marR="36000" marT="4763" marB="0" vert="vert270" anchor="ctr"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r>
                        <a:rPr lang="en-US" sz="16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Baseline Aldosterone</a:t>
                      </a:r>
                      <a:endParaRPr kumimoji="1" lang="ja-JP" altLang="en-US" dirty="0"/>
                    </a:p>
                  </a:txBody>
                  <a:tcPr marL="54000" marR="36000" marT="4763" marB="0">
                    <a:lnR>
                      <a:noFill/>
                    </a:lnR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Reg </a:t>
                      </a:r>
                      <a:r>
                        <a:rPr lang="en-US" sz="1300" b="1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coeff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72000" marR="36000" marT="47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-0.091</a:t>
                      </a:r>
                      <a:endParaRPr lang="en-US" altLang="ja-JP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L>
                      <a:noFill/>
                    </a:ln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-0.035</a:t>
                      </a:r>
                      <a:endParaRPr lang="en-US" altLang="ja-JP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0.011</a:t>
                      </a:r>
                      <a:endParaRPr lang="en-US" altLang="ja-JP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-0.099</a:t>
                      </a:r>
                      <a:endParaRPr lang="en-US" altLang="ja-JP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-0.359</a:t>
                      </a:r>
                      <a:endParaRPr lang="en-US" altLang="ja-JP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/>
                </a:tc>
                <a:extLst>
                  <a:ext uri="{0D108BD9-81ED-4DB2-BD59-A6C34878D82A}">
                    <a16:rowId xmlns:a16="http://schemas.microsoft.com/office/drawing/2014/main" val="1252472901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value</a:t>
                      </a:r>
                      <a:endParaRPr lang="en-US" sz="13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72000" marR="36000" marT="4763" marB="0" anchor="ctr"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4245566"/>
                  </a:ext>
                </a:extLst>
              </a:tr>
              <a:tr h="218062">
                <a:tc vMerge="1">
                  <a:txBody>
                    <a:bodyPr/>
                    <a:lstStyle/>
                    <a:p>
                      <a:pPr algn="ctr" fontAlgn="ctr"/>
                      <a:endParaRPr lang="ja-JP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u="none" strike="noStrike" dirty="0">
                          <a:effectLst/>
                        </a:rPr>
                        <a:t>0.559</a:t>
                      </a:r>
                      <a:endParaRPr lang="en-US" altLang="ja-JP" sz="11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u="none" strike="noStrike" dirty="0">
                          <a:effectLst/>
                        </a:rPr>
                        <a:t>0.774</a:t>
                      </a:r>
                      <a:endParaRPr lang="en-US" altLang="ja-JP" sz="11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u="none" strike="noStrike" dirty="0">
                          <a:effectLst/>
                        </a:rPr>
                        <a:t>0.940</a:t>
                      </a:r>
                      <a:endParaRPr lang="en-US" altLang="ja-JP" sz="11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u="none" strike="noStrike" dirty="0">
                          <a:effectLst/>
                        </a:rPr>
                        <a:t>0.472</a:t>
                      </a:r>
                      <a:endParaRPr lang="en-US" altLang="ja-JP" sz="11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u="none" strike="noStrike" dirty="0">
                          <a:effectLst/>
                        </a:rPr>
                        <a:t>0.183</a:t>
                      </a:r>
                      <a:endParaRPr lang="en-US" altLang="ja-JP" sz="11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5216877"/>
                  </a:ext>
                </a:extLst>
              </a:tr>
              <a:tr h="284103">
                <a:tc rowSpan="8">
                  <a:txBody>
                    <a:bodyPr/>
                    <a:lstStyle/>
                    <a:p>
                      <a:pPr algn="ctr" fontAlgn="ctr">
                        <a:lnSpc>
                          <a:spcPts val="1700"/>
                        </a:lnSpc>
                      </a:pPr>
                      <a:r>
                        <a:rPr lang="en-US" sz="16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Antihypertensive drugs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0" marR="0" marT="36000" marB="36000" vert="vert270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16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RASi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54000" marR="36000" marT="4763" marB="0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Reg </a:t>
                      </a:r>
                      <a:r>
                        <a:rPr lang="en-US" sz="1300" b="1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coeff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0.356</a:t>
                      </a:r>
                      <a:endParaRPr lang="en-US" altLang="ja-JP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0.398</a:t>
                      </a:r>
                      <a:endParaRPr lang="en-US" altLang="ja-JP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0.459</a:t>
                      </a:r>
                      <a:endParaRPr lang="en-US" altLang="ja-JP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0.536</a:t>
                      </a:r>
                      <a:endParaRPr lang="en-US" altLang="ja-JP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0.760</a:t>
                      </a:r>
                      <a:endParaRPr lang="en-US" altLang="ja-JP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633672919"/>
                  </a:ext>
                </a:extLst>
              </a:tr>
              <a:tr h="192059">
                <a:tc vMerge="1">
                  <a:txBody>
                    <a:bodyPr/>
                    <a:lstStyle/>
                    <a:p>
                      <a:pPr algn="ctr" fontAlgn="ctr"/>
                      <a:endParaRPr lang="ja-JP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ja-JP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3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value</a:t>
                      </a:r>
                      <a:endParaRPr lang="en-US" sz="13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0.018</a:t>
                      </a:r>
                      <a:endParaRPr lang="en-US" altLang="ja-JP" sz="11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0.001</a:t>
                      </a:r>
                      <a:endParaRPr lang="en-US" altLang="ja-JP" sz="11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0.002</a:t>
                      </a:r>
                      <a:endParaRPr lang="en-US" altLang="ja-JP" sz="11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&lt;0.001</a:t>
                      </a:r>
                      <a:endParaRPr lang="en-US" altLang="ja-JP" sz="11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0.008</a:t>
                      </a:r>
                      <a:endParaRPr lang="en-US" altLang="ja-JP" sz="11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/>
                </a:tc>
                <a:extLst>
                  <a:ext uri="{0D108BD9-81ED-4DB2-BD59-A6C34878D82A}">
                    <a16:rowId xmlns:a16="http://schemas.microsoft.com/office/drawing/2014/main" val="3775027000"/>
                  </a:ext>
                </a:extLst>
              </a:tr>
              <a:tr h="284103">
                <a:tc vMerge="1">
                  <a:txBody>
                    <a:bodyPr/>
                    <a:lstStyle/>
                    <a:p>
                      <a:pPr algn="l" fontAlgn="ctr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72000" marR="36000" marT="4763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16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Ca channel blockers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54000" marR="36000" marT="4763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Reg </a:t>
                      </a:r>
                      <a:r>
                        <a:rPr lang="en-US" sz="1300" b="1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coeff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0.030</a:t>
                      </a:r>
                      <a:endParaRPr lang="en-US" altLang="ja-JP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-0.234</a:t>
                      </a:r>
                      <a:endParaRPr lang="en-US" altLang="ja-JP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-0.161</a:t>
                      </a:r>
                      <a:endParaRPr lang="en-US" altLang="ja-JP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-0.190</a:t>
                      </a:r>
                      <a:endParaRPr lang="en-US" altLang="ja-JP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0.248</a:t>
                      </a:r>
                      <a:endParaRPr lang="en-US" altLang="ja-JP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/>
                </a:tc>
                <a:extLst>
                  <a:ext uri="{0D108BD9-81ED-4DB2-BD59-A6C34878D82A}">
                    <a16:rowId xmlns:a16="http://schemas.microsoft.com/office/drawing/2014/main" val="2574498263"/>
                  </a:ext>
                </a:extLst>
              </a:tr>
              <a:tr h="198449">
                <a:tc vMerge="1">
                  <a:txBody>
                    <a:bodyPr/>
                    <a:lstStyle/>
                    <a:p>
                      <a:pPr algn="ctr" fontAlgn="ctr"/>
                      <a:endParaRPr lang="ja-JP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ja-JP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3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value</a:t>
                      </a:r>
                      <a:endParaRPr lang="en-US" sz="13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0.826</a:t>
                      </a:r>
                      <a:endParaRPr lang="en-US" altLang="ja-JP" sz="11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0.035</a:t>
                      </a:r>
                      <a:endParaRPr lang="en-US" altLang="ja-JP" sz="11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0.203</a:t>
                      </a:r>
                      <a:endParaRPr lang="en-US" altLang="ja-JP" sz="11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0.121</a:t>
                      </a:r>
                      <a:endParaRPr lang="en-US" altLang="ja-JP" sz="11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0.239</a:t>
                      </a:r>
                      <a:endParaRPr lang="en-US" altLang="ja-JP" sz="11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/>
                </a:tc>
                <a:extLst>
                  <a:ext uri="{0D108BD9-81ED-4DB2-BD59-A6C34878D82A}">
                    <a16:rowId xmlns:a16="http://schemas.microsoft.com/office/drawing/2014/main" val="1401528224"/>
                  </a:ext>
                </a:extLst>
              </a:tr>
              <a:tr h="298724">
                <a:tc vMerge="1">
                  <a:txBody>
                    <a:bodyPr/>
                    <a:lstStyle/>
                    <a:p>
                      <a:pPr algn="l" fontAlgn="ctr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72000" marR="36000" marT="4763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GB" sz="16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l-GR" sz="16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β</a:t>
                      </a:r>
                      <a:r>
                        <a:rPr lang="en-US" sz="16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blockers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54000" marR="36000" marT="4763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Reg </a:t>
                      </a:r>
                      <a:r>
                        <a:rPr lang="en-US" sz="1300" b="1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coeff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-0.029</a:t>
                      </a:r>
                      <a:endParaRPr lang="en-US" altLang="ja-JP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-0.12</a:t>
                      </a:r>
                      <a:endParaRPr lang="en-US" altLang="ja-JP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0.014</a:t>
                      </a:r>
                      <a:endParaRPr lang="en-US" altLang="ja-JP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-0.032</a:t>
                      </a:r>
                      <a:endParaRPr lang="en-US" altLang="ja-JP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-0.232</a:t>
                      </a:r>
                      <a:endParaRPr lang="en-US" altLang="ja-JP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/>
                </a:tc>
                <a:extLst>
                  <a:ext uri="{0D108BD9-81ED-4DB2-BD59-A6C34878D82A}">
                    <a16:rowId xmlns:a16="http://schemas.microsoft.com/office/drawing/2014/main" val="3672591920"/>
                  </a:ext>
                </a:extLst>
              </a:tr>
              <a:tr h="213768">
                <a:tc vMerge="1">
                  <a:txBody>
                    <a:bodyPr/>
                    <a:lstStyle/>
                    <a:p>
                      <a:pPr algn="ctr" fontAlgn="ctr"/>
                      <a:endParaRPr lang="ja-JP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ja-JP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3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value</a:t>
                      </a:r>
                      <a:endParaRPr lang="en-US" sz="13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0.830</a:t>
                      </a:r>
                      <a:endParaRPr lang="en-US" altLang="ja-JP" sz="11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0.273</a:t>
                      </a:r>
                      <a:endParaRPr lang="en-US" altLang="ja-JP" sz="11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0.914</a:t>
                      </a:r>
                      <a:endParaRPr lang="en-US" altLang="ja-JP" sz="11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0.791</a:t>
                      </a:r>
                      <a:endParaRPr lang="en-US" altLang="ja-JP" sz="11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0.271</a:t>
                      </a:r>
                      <a:endParaRPr lang="en-US" altLang="ja-JP" sz="11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/>
                </a:tc>
                <a:extLst>
                  <a:ext uri="{0D108BD9-81ED-4DB2-BD59-A6C34878D82A}">
                    <a16:rowId xmlns:a16="http://schemas.microsoft.com/office/drawing/2014/main" val="657659237"/>
                  </a:ext>
                </a:extLst>
              </a:tr>
              <a:tr h="284103">
                <a:tc vMerge="1">
                  <a:txBody>
                    <a:bodyPr/>
                    <a:lstStyle/>
                    <a:p>
                      <a:pPr algn="l" fontAlgn="ctr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72000" marR="36000" marT="4763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GB" sz="16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l-GR" sz="16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α</a:t>
                      </a:r>
                      <a:r>
                        <a:rPr lang="en-US" sz="16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blockers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54000" marR="36000" marT="4763" marB="0"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Reg </a:t>
                      </a:r>
                      <a:r>
                        <a:rPr lang="en-US" sz="1300" b="1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coeff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0.139</a:t>
                      </a:r>
                      <a:endParaRPr lang="en-US" altLang="ja-JP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0.013</a:t>
                      </a:r>
                      <a:endParaRPr lang="en-US" altLang="ja-JP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-0.037</a:t>
                      </a:r>
                      <a:endParaRPr lang="en-US" altLang="ja-JP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0.114</a:t>
                      </a:r>
                      <a:endParaRPr lang="en-US" altLang="ja-JP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0.310</a:t>
                      </a:r>
                      <a:endParaRPr lang="en-US" altLang="ja-JP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/>
                </a:tc>
                <a:extLst>
                  <a:ext uri="{0D108BD9-81ED-4DB2-BD59-A6C34878D82A}">
                    <a16:rowId xmlns:a16="http://schemas.microsoft.com/office/drawing/2014/main" val="1149147649"/>
                  </a:ext>
                </a:extLst>
              </a:tr>
              <a:tr h="271191">
                <a:tc vMerge="1">
                  <a:txBody>
                    <a:bodyPr/>
                    <a:lstStyle/>
                    <a:p>
                      <a:pPr algn="ctr" fontAlgn="ctr"/>
                      <a:endParaRPr lang="ja-JP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ja-JP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3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value</a:t>
                      </a:r>
                      <a:endParaRPr lang="en-US" sz="13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0.330</a:t>
                      </a:r>
                      <a:endParaRPr lang="en-US" altLang="ja-JP" sz="11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0.907</a:t>
                      </a:r>
                      <a:endParaRPr lang="en-US" altLang="ja-JP" sz="11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0.776</a:t>
                      </a:r>
                      <a:endParaRPr lang="en-US" altLang="ja-JP" sz="11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0.351</a:t>
                      </a:r>
                      <a:endParaRPr lang="en-US" altLang="ja-JP" sz="11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0.233</a:t>
                      </a:r>
                      <a:endParaRPr lang="en-US" altLang="ja-JP" sz="11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97121552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algn="ctr" fontAlgn="ctr"/>
                      <a:endParaRPr lang="ja-JP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685432778"/>
                  </a:ext>
                </a:extLst>
              </a:tr>
              <a:tr h="0">
                <a:tc rowSpan="2" gridSpan="2">
                  <a:txBody>
                    <a:bodyPr/>
                    <a:lstStyle/>
                    <a:p>
                      <a:pPr algn="ctr" fontAlgn="ctr"/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r>
                        <a:rPr lang="en-US" sz="1300" b="0" u="none" strike="noStrike" baseline="30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0.482</a:t>
                      </a:r>
                      <a:endParaRPr lang="en-US" altLang="ja-JP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0.638</a:t>
                      </a:r>
                      <a:endParaRPr lang="en-US" altLang="ja-JP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0.466</a:t>
                      </a:r>
                      <a:endParaRPr lang="en-US" altLang="ja-JP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0.546</a:t>
                      </a:r>
                      <a:endParaRPr lang="en-US" altLang="ja-JP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0.641</a:t>
                      </a:r>
                      <a:endParaRPr lang="en-US" altLang="ja-JP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/>
                </a:tc>
                <a:extLst>
                  <a:ext uri="{0D108BD9-81ED-4DB2-BD59-A6C34878D82A}">
                    <a16:rowId xmlns:a16="http://schemas.microsoft.com/office/drawing/2014/main" val="1058043302"/>
                  </a:ext>
                </a:extLst>
              </a:tr>
              <a:tr h="246577">
                <a:tc gridSpan="2" vMerge="1">
                  <a:txBody>
                    <a:bodyPr/>
                    <a:lstStyle/>
                    <a:p>
                      <a:pPr algn="ctr" fontAlgn="ctr"/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3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value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0.118</a:t>
                      </a:r>
                      <a:endParaRPr lang="en-US" altLang="ja-JP" sz="12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&lt;0.001</a:t>
                      </a:r>
                      <a:endParaRPr lang="en-US" altLang="ja-JP" sz="12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&lt;0.001</a:t>
                      </a:r>
                      <a:endParaRPr lang="en-US" altLang="ja-JP" sz="12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&lt;0.001</a:t>
                      </a:r>
                      <a:endParaRPr lang="en-US" altLang="ja-JP" sz="12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2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0.043</a:t>
                      </a:r>
                      <a:endParaRPr lang="en-US" altLang="ja-JP" sz="12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ゴシック" panose="020B0609070205080204" pitchFamily="49" charset="-128"/>
                        <a:cs typeface="Arial" panose="020B0604020202020204" pitchFamily="34" charset="0"/>
                      </a:endParaRPr>
                    </a:p>
                  </a:txBody>
                  <a:tcPr marL="4763" marR="4763" marT="4763" marB="0" anchor="ctr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95028579"/>
                  </a:ext>
                </a:extLst>
              </a:tr>
            </a:tbl>
          </a:graphicData>
        </a:graphic>
      </p:graphicFrame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D689332-B510-4CF4-8632-0B36204B4C9A}"/>
              </a:ext>
            </a:extLst>
          </p:cNvPr>
          <p:cNvSpPr txBox="1"/>
          <p:nvPr/>
        </p:nvSpPr>
        <p:spPr>
          <a:xfrm>
            <a:off x="203850" y="6259937"/>
            <a:ext cx="90312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Arial" panose="020B0604020202020204" pitchFamily="34" charset="0"/>
              </a:rPr>
              <a:t>SysBP</a:t>
            </a: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Arial" panose="020B0604020202020204" pitchFamily="34" charset="0"/>
              </a:rPr>
              <a:t>; systolic blood pressure, </a:t>
            </a:r>
            <a:r>
              <a:rPr kumimoji="1" lang="en-US" altLang="ja-JP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Arial" panose="020B0604020202020204" pitchFamily="34" charset="0"/>
              </a:rPr>
              <a:t>RASi</a:t>
            </a: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Arial" panose="020B0604020202020204" pitchFamily="34" charset="0"/>
              </a:rPr>
              <a:t>; renin-angiotensin-aldosterone inhibitor, Reg </a:t>
            </a:r>
            <a:r>
              <a:rPr kumimoji="1" lang="en-US" altLang="ja-JP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Arial" panose="020B0604020202020204" pitchFamily="34" charset="0"/>
              </a:rPr>
              <a:t>coeff</a:t>
            </a: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メイリオ" panose="020B0604030504040204" pitchFamily="50" charset="-128"/>
                <a:cs typeface="Arial" panose="020B0604020202020204" pitchFamily="34" charset="0"/>
              </a:rPr>
              <a:t>; regression coefficient.</a:t>
            </a:r>
            <a:endParaRPr kumimoji="1" lang="ja-JP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メイリオ" panose="020B0604030504040204" pitchFamily="50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56594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プレゼンテーション1" id="{226F9FF3-CED0-4D41-B018-398F945DF69E}" vid="{AE209321-88C0-3A42-BC75-4CFB390C4042}"/>
    </a:ext>
  </a:extLst>
</a:theme>
</file>

<file path=ppt/theme/theme2.xml><?xml version="1.0" encoding="utf-8"?>
<a:theme xmlns:a="http://schemas.openxmlformats.org/drawingml/2006/main" name="デザインの設定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none">
        <a:spAutoFit/>
      </a:bodyPr>
      <a:lstStyle>
        <a:defPPr>
          <a:defRPr b="1" dirty="0" smtClean="0">
            <a:latin typeface="+mj-ea"/>
          </a:defRPr>
        </a:defPPr>
      </a:lstStyle>
    </a:spDef>
  </a:objectDefaults>
  <a:extraClrSchemeLst/>
</a:theme>
</file>

<file path=ppt/theme/theme3.xml><?xml version="1.0" encoding="utf-8"?>
<a:theme xmlns:a="http://schemas.openxmlformats.org/drawingml/2006/main" name="1_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rtlCol="0">
        <a:noAutofit/>
      </a:bodyPr>
      <a:lstStyle>
        <a:defPPr algn="l">
          <a:defRPr kumimoji="1" sz="2800" dirty="0" smtClean="0">
            <a:latin typeface="メイリオ" panose="020B0604030504040204" pitchFamily="34" charset="-128"/>
            <a:ea typeface="メイリオ" panose="020B0604030504040204" pitchFamily="34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プレゼンテーション1" id="{226F9FF3-CED0-4D41-B018-398F945DF69E}" vid="{AE209321-88C0-3A42-BC75-4CFB390C4042}"/>
    </a:ext>
  </a:extLst>
</a:theme>
</file>

<file path=ppt/theme/theme4.xml><?xml version="1.0" encoding="utf-8"?>
<a:theme xmlns:a="http://schemas.openxmlformats.org/drawingml/2006/main" name="2_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rtlCol="0">
        <a:noAutofit/>
      </a:bodyPr>
      <a:lstStyle>
        <a:defPPr algn="l">
          <a:defRPr kumimoji="1" b="1" dirty="0" smtClean="0">
            <a:latin typeface="メイリオ" panose="020B0604030504040204" pitchFamily="34" charset="-128"/>
            <a:ea typeface="メイリオ" panose="020B0604030504040204" pitchFamily="34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プレゼンテーション4" id="{A3C62ABB-6C7F-8F4C-88BA-F14ED44321CB}" vid="{D6C2E97C-8BBD-CD45-8B79-8AB18E489C3D}"/>
    </a:ext>
  </a:extLst>
</a:theme>
</file>

<file path=ppt/theme/theme5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テーマ</Template>
  <TotalTime>46397</TotalTime>
  <Words>252</Words>
  <Application>Microsoft Macintosh PowerPoint</Application>
  <PresentationFormat>画面に合わせる (4:3)</PresentationFormat>
  <Paragraphs>113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4</vt:i4>
      </vt:variant>
      <vt:variant>
        <vt:lpstr>スライド タイトル</vt:lpstr>
      </vt:variant>
      <vt:variant>
        <vt:i4>1</vt:i4>
      </vt:variant>
    </vt:vector>
  </HeadingPairs>
  <TitlesOfParts>
    <vt:vector size="13" baseType="lpstr">
      <vt:lpstr>ＭＳ Ｐゴシック</vt:lpstr>
      <vt:lpstr>Yu Gothic UI</vt:lpstr>
      <vt:lpstr>メイリオ</vt:lpstr>
      <vt:lpstr>游ゴシック</vt:lpstr>
      <vt:lpstr>Arial</vt:lpstr>
      <vt:lpstr>Calibri</vt:lpstr>
      <vt:lpstr>Century Gothic</vt:lpstr>
      <vt:lpstr>Times New Roman</vt:lpstr>
      <vt:lpstr>Office テーマ</vt:lpstr>
      <vt:lpstr>デザインの設定</vt:lpstr>
      <vt:lpstr>1_Office テーマ</vt:lpstr>
      <vt:lpstr>2_Office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高血圧緊急症患者の臨床的特徴</dc:title>
  <dc:creator>慶太 遠藤</dc:creator>
  <cp:lastModifiedBy>慶太 遠藤</cp:lastModifiedBy>
  <cp:revision>395</cp:revision>
  <cp:lastPrinted>2023-01-09T10:37:55Z</cp:lastPrinted>
  <dcterms:created xsi:type="dcterms:W3CDTF">2020-10-27T04:57:36Z</dcterms:created>
  <dcterms:modified xsi:type="dcterms:W3CDTF">2023-01-11T22:34:38Z</dcterms:modified>
</cp:coreProperties>
</file>