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  <p:sldMasterId id="2147483680" r:id="rId3"/>
    <p:sldMasterId id="2147483692" r:id="rId4"/>
  </p:sldMasterIdLst>
  <p:notesMasterIdLst>
    <p:notesMasterId r:id="rId6"/>
  </p:notesMasterIdLst>
  <p:sldIdLst>
    <p:sldId id="481" r:id="rId5"/>
  </p:sldIdLst>
  <p:sldSz cx="9144000" cy="6858000" type="screen4x3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D28189D-CE66-78DF-A3B5-CBD86CB656B0}" name="林 晃一" initials="林" userId="5f3ff73d6a0b2a51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林 晃一" initials="林" lastIdx="1" clrIdx="0">
    <p:extLst>
      <p:ext uri="{19B8F6BF-5375-455C-9EA6-DF929625EA0E}">
        <p15:presenceInfo xmlns:p15="http://schemas.microsoft.com/office/powerpoint/2012/main" userId="5f3ff73d6a0b2a5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200"/>
    <a:srgbClr val="00B800"/>
    <a:srgbClr val="00CC00"/>
    <a:srgbClr val="FF9933"/>
    <a:srgbClr val="00FF00"/>
    <a:srgbClr val="DEDEDE"/>
    <a:srgbClr val="57257D"/>
    <a:srgbClr val="CCFFCC"/>
    <a:srgbClr val="FFCCFF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2DE63D5-997A-4646-A377-4702673A728D}" styleName="淡色スタイル 2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317" autoAdjust="0"/>
    <p:restoredTop sz="95717" autoAdjust="0"/>
  </p:normalViewPr>
  <p:slideViewPr>
    <p:cSldViewPr snapToGrid="0" snapToObjects="1">
      <p:cViewPr varScale="1">
        <p:scale>
          <a:sx n="128" d="100"/>
          <a:sy n="128" d="100"/>
        </p:scale>
        <p:origin x="13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88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commentAuthors" Target="commentAuthors.xml"/><Relationship Id="rId12" Type="http://schemas.microsoft.com/office/2018/10/relationships/authors" Target="author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https://d.docs.live.net/5f3ff73d6a0b2a51/&#12489;&#12461;&#12517;&#12513;&#12531;&#12488;/&#26481;&#20140;&#12505;&#12452;&#30740;&#31350;/&#24746;&#24615;&#39640;&#34880;&#22311;/&#35542;&#25991;&#21270;/&#39640;&#34880;&#22311;&#32202;&#24613;&#30151;20211009&#65288;&#37325;&#35079;&#21547;&#12416;&#36942;&#21435;&#12398;&#12418;&#12398;)-Dell-KH%20(version%201).xlsb%20&#12398;&#12467;&#12500;&#12540;%20&#12398;&#12467;&#12500;&#12540;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chhysh\OneDrive\&#12489;&#12461;&#12517;&#12513;&#12531;&#12488;\&#26481;&#20140;&#12505;&#12452;&#30740;&#31350;\&#24746;&#24615;&#39640;&#34880;&#22311;\&#35542;&#25991;&#21270;\&#39640;&#34880;&#22311;&#32202;&#24613;&#30151;20211009&#65288;&#37325;&#35079;&#21547;&#12416;&#36942;&#21435;&#12398;&#12418;&#12398;)-Dell-KH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chhysh\OneDrive\&#12489;&#12461;&#12517;&#12513;&#12531;&#12488;\&#26481;&#20140;&#12505;&#12452;&#30740;&#31350;\&#24746;&#24615;&#39640;&#34880;&#22311;\&#35542;&#25991;&#21270;\&#39640;&#34880;&#22311;&#32202;&#24613;&#30151;20211009&#65288;&#37325;&#35079;&#21547;&#12416;&#36942;&#21435;&#12398;&#12418;&#12398;)-Dell-KH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chhysh\OneDrive\&#12489;&#12461;&#12517;&#12513;&#12531;&#12488;\&#26481;&#20140;&#12505;&#12452;&#30740;&#31350;\&#24746;&#24615;&#39640;&#34880;&#22311;\&#35542;&#25991;&#21270;\&#39640;&#34880;&#22311;&#32202;&#24613;&#30151;20211009&#65288;&#37325;&#35079;&#21547;&#12416;&#36942;&#21435;&#12398;&#12418;&#12398;)-Dell-KH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https://d.docs.live.net/5f3ff73d6a0b2a51/&#12489;&#12461;&#12517;&#12513;&#12531;&#12488;/&#35542;&#25991;/&#26481;&#20140;&#12505;&#12452;&#30740;&#31350;/Hypertensive%20Emergency/BMC/&#39640;&#34880;&#22311;&#32202;&#24613;&#30151;20221109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https://d.docs.live.net/5f3ff73d6a0b2a51/&#12489;&#12461;&#12517;&#12513;&#12531;&#12488;/&#35542;&#25991;/&#26481;&#20140;&#12505;&#12452;&#30740;&#31350;/Hypertensive%20Emergency/BMC/&#39640;&#34880;&#22311;&#32202;&#24613;&#30151;20221109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https://d.docs.live.net/5f3ff73d6a0b2a51/&#12489;&#12461;&#12517;&#12513;&#12531;&#12488;/&#26481;&#20140;&#12505;&#12452;&#30740;&#31350;/&#24746;&#24615;&#39640;&#34880;&#22311;/&#35542;&#25991;&#21270;/&#39640;&#34880;&#22311;&#32202;&#24613;&#30151;20211009&#65288;&#37325;&#35079;&#21547;&#12416;&#36942;&#21435;&#12398;&#12418;&#12398;)-Dell-KH%20(version%201).xlsb%20&#12398;&#12467;&#12500;&#12540;%20&#12398;&#12467;&#12500;&#12540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https://d.docs.live.net/5f3ff73d6a0b2a51/&#12489;&#12461;&#12517;&#12513;&#12531;&#12488;/&#26481;&#20140;&#12505;&#12452;&#30740;&#31350;/&#24746;&#24615;&#39640;&#34880;&#22311;/&#35542;&#25991;&#21270;/&#39640;&#34880;&#22311;&#32202;&#24613;&#30151;20211101&#65288;&#37325;&#35079;&#21547;&#12416;&#36942;&#21435;&#12398;&#12418;&#12398;)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https://d.docs.live.net/5f3ff73d6a0b2a51/&#12489;&#12461;&#12517;&#12513;&#12531;&#12488;/&#26481;&#20140;&#12505;&#12452;&#30740;&#31350;/&#24746;&#24615;&#39640;&#34880;&#22311;/&#35542;&#25991;&#21270;/&#39640;&#34880;&#22311;&#32202;&#24613;&#30151;20211101&#65288;&#37325;&#35079;&#21547;&#12416;&#36942;&#21435;&#12398;&#12418;&#12398;)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https://d.docs.live.net/5f3ff73d6a0b2a51/&#12489;&#12461;&#12517;&#12513;&#12531;&#12488;/&#26481;&#20140;&#12505;&#12452;&#30740;&#31350;/&#24746;&#24615;&#39640;&#34880;&#22311;/&#35542;&#25991;&#21270;/&#39640;&#34880;&#22311;&#32202;&#24613;&#30151;20211009&#65288;&#37325;&#35079;&#21547;&#12416;&#36942;&#21435;&#12398;&#12418;&#12398;)-Dell-KH%20(version%201).xlsb%20&#12398;&#12467;&#12500;&#12540;%20&#12398;&#12467;&#12500;&#12540;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https://d.docs.live.net/5f3ff73d6a0b2a51/&#12489;&#12461;&#12517;&#12513;&#12531;&#12488;/&#26481;&#20140;&#12505;&#12452;&#30740;&#31350;/&#24746;&#24615;&#39640;&#34880;&#22311;/&#35542;&#25991;&#21270;/&#39640;&#34880;&#22311;&#32202;&#24613;&#30151;20211009&#65288;&#37325;&#35079;&#21547;&#12416;&#36942;&#21435;&#12398;&#12418;&#12398;)-Dell-KH%20(version%201).xlsb%20&#12398;&#12467;&#12500;&#12540;%20&#12398;&#12467;&#12500;&#12540;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chhysh\OneDrive\&#12489;&#12461;&#12517;&#12513;&#12531;&#12488;\&#26481;&#20140;&#12505;&#12452;&#30740;&#31350;\&#24746;&#24615;&#39640;&#34880;&#22311;\&#35542;&#25991;&#21270;\&#39640;&#34880;&#22311;&#32202;&#24613;&#30151;20211009&#65288;&#37325;&#35079;&#21547;&#12416;&#36942;&#21435;&#12398;&#12418;&#12398;)-Dell-KH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chhysh\OneDrive\&#12489;&#12461;&#12517;&#12513;&#12531;&#12488;\&#26481;&#20140;&#12505;&#12452;&#30740;&#31350;\&#24746;&#24615;&#39640;&#34880;&#22311;\&#35542;&#25991;&#21270;\&#39640;&#34880;&#22311;&#32202;&#24613;&#30151;20211009&#65288;&#37325;&#35079;&#21547;&#12416;&#36942;&#21435;&#12398;&#12418;&#12398;)-Dell-KH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chhysh\OneDrive\&#12489;&#12461;&#12517;&#12513;&#12531;&#12488;\&#26481;&#20140;&#12505;&#12452;&#30740;&#31350;\&#24746;&#24615;&#39640;&#34880;&#22311;\&#35542;&#25991;&#21270;\&#39640;&#34880;&#22311;&#32202;&#24613;&#30151;20211009&#65288;&#37325;&#35079;&#21547;&#12416;&#36942;&#21435;&#12398;&#12418;&#12398;)-Dell-KH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5462962962963"/>
          <c:y val="0.1465014124293785"/>
          <c:w val="0.86220320447570853"/>
          <c:h val="0.70698886349410706"/>
        </c:manualLayout>
      </c:layout>
      <c:scatterChart>
        <c:scatterStyle val="lineMarker"/>
        <c:varyColors val="0"/>
        <c:ser>
          <c:idx val="0"/>
          <c:order val="0"/>
          <c:tx>
            <c:strRef>
              <c:f>'[高血圧緊急症20211009（重複含む過去のもの)-Dell-KH (version 1).xlsb のコピー のコピー.xlsx]腎生存率'!$FO$98</c:f>
              <c:strCache>
                <c:ptCount val="1"/>
                <c:pt idx="0">
                  <c:v>生存率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diamond"/>
            <c:size val="5"/>
            <c:spPr>
              <a:ln>
                <a:solidFill>
                  <a:srgbClr val="FF0000"/>
                </a:solidFill>
              </a:ln>
            </c:spPr>
          </c:marker>
          <c:xVal>
            <c:numRef>
              <c:f>'[高血圧緊急症20211009（重複含む過去のもの)-Dell-KH (version 1).xlsb のコピー のコピー.xlsx]腎生存率'!$FN$99:$FN$130</c:f>
              <c:numCache>
                <c:formatCode>General</c:formatCode>
                <c:ptCount val="32"/>
                <c:pt idx="0">
                  <c:v>0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6</c:v>
                </c:pt>
                <c:pt idx="6">
                  <c:v>6</c:v>
                </c:pt>
                <c:pt idx="7">
                  <c:v>8</c:v>
                </c:pt>
                <c:pt idx="8">
                  <c:v>8</c:v>
                </c:pt>
                <c:pt idx="9">
                  <c:v>10</c:v>
                </c:pt>
                <c:pt idx="10">
                  <c:v>12</c:v>
                </c:pt>
                <c:pt idx="11">
                  <c:v>12</c:v>
                </c:pt>
                <c:pt idx="12">
                  <c:v>12</c:v>
                </c:pt>
                <c:pt idx="13">
                  <c:v>12</c:v>
                </c:pt>
                <c:pt idx="14">
                  <c:v>12</c:v>
                </c:pt>
                <c:pt idx="15">
                  <c:v>12</c:v>
                </c:pt>
                <c:pt idx="16">
                  <c:v>12</c:v>
                </c:pt>
                <c:pt idx="17">
                  <c:v>20</c:v>
                </c:pt>
                <c:pt idx="18">
                  <c:v>20</c:v>
                </c:pt>
                <c:pt idx="19">
                  <c:v>24</c:v>
                </c:pt>
                <c:pt idx="20">
                  <c:v>24</c:v>
                </c:pt>
                <c:pt idx="21">
                  <c:v>24</c:v>
                </c:pt>
                <c:pt idx="22">
                  <c:v>24</c:v>
                </c:pt>
                <c:pt idx="23">
                  <c:v>24</c:v>
                </c:pt>
                <c:pt idx="24">
                  <c:v>24</c:v>
                </c:pt>
                <c:pt idx="25">
                  <c:v>24</c:v>
                </c:pt>
                <c:pt idx="26">
                  <c:v>24</c:v>
                </c:pt>
                <c:pt idx="27">
                  <c:v>24</c:v>
                </c:pt>
                <c:pt idx="28">
                  <c:v>24</c:v>
                </c:pt>
                <c:pt idx="29">
                  <c:v>24</c:v>
                </c:pt>
                <c:pt idx="30">
                  <c:v>24</c:v>
                </c:pt>
                <c:pt idx="31">
                  <c:v>24</c:v>
                </c:pt>
              </c:numCache>
            </c:numRef>
          </c:xVal>
          <c:yVal>
            <c:numRef>
              <c:f>'[高血圧緊急症20211009（重複含む過去のもの)-Dell-KH (version 1).xlsb のコピー のコピー.xlsx]腎生存率'!$FO$99:$FO$130</c:f>
              <c:numCache>
                <c:formatCode>General</c:formatCode>
                <c:ptCount val="32"/>
                <c:pt idx="0">
                  <c:v>1</c:v>
                </c:pt>
                <c:pt idx="1">
                  <c:v>1</c:v>
                </c:pt>
                <c:pt idx="2">
                  <c:v>0.96296296296296291</c:v>
                </c:pt>
                <c:pt idx="3">
                  <c:v>0.96296296296296291</c:v>
                </c:pt>
                <c:pt idx="4">
                  <c:v>0.96296296296296291</c:v>
                </c:pt>
                <c:pt idx="5">
                  <c:v>0.96296296296296291</c:v>
                </c:pt>
                <c:pt idx="6">
                  <c:v>0.96296296296296291</c:v>
                </c:pt>
                <c:pt idx="7">
                  <c:v>0.96296296296296291</c:v>
                </c:pt>
                <c:pt idx="8">
                  <c:v>0.91919191919191912</c:v>
                </c:pt>
                <c:pt idx="9">
                  <c:v>0.91919191919191912</c:v>
                </c:pt>
                <c:pt idx="10">
                  <c:v>0.91919191919191912</c:v>
                </c:pt>
                <c:pt idx="11">
                  <c:v>0.87323232323232314</c:v>
                </c:pt>
                <c:pt idx="12">
                  <c:v>0.87323232323232314</c:v>
                </c:pt>
                <c:pt idx="13">
                  <c:v>0.87323232323232314</c:v>
                </c:pt>
                <c:pt idx="14">
                  <c:v>0.87323232323232314</c:v>
                </c:pt>
                <c:pt idx="15">
                  <c:v>0.87323232323232314</c:v>
                </c:pt>
                <c:pt idx="16">
                  <c:v>0.87323232323232314</c:v>
                </c:pt>
                <c:pt idx="17">
                  <c:v>0.87323232323232314</c:v>
                </c:pt>
                <c:pt idx="18">
                  <c:v>0.81085858585858572</c:v>
                </c:pt>
                <c:pt idx="19">
                  <c:v>0.81085858585858572</c:v>
                </c:pt>
                <c:pt idx="20">
                  <c:v>0.81085858585858572</c:v>
                </c:pt>
                <c:pt idx="21">
                  <c:v>0.81085858585858572</c:v>
                </c:pt>
                <c:pt idx="22">
                  <c:v>0.81085858585858572</c:v>
                </c:pt>
                <c:pt idx="23">
                  <c:v>0.81085858585858572</c:v>
                </c:pt>
                <c:pt idx="24">
                  <c:v>0.81085858585858572</c:v>
                </c:pt>
                <c:pt idx="25">
                  <c:v>0.81085858585858572</c:v>
                </c:pt>
                <c:pt idx="26">
                  <c:v>0.81085858585858572</c:v>
                </c:pt>
                <c:pt idx="27">
                  <c:v>0.81085858585858572</c:v>
                </c:pt>
                <c:pt idx="28">
                  <c:v>0.81085858585858572</c:v>
                </c:pt>
                <c:pt idx="29">
                  <c:v>0.81085858585858572</c:v>
                </c:pt>
                <c:pt idx="30">
                  <c:v>0.81085858585858572</c:v>
                </c:pt>
                <c:pt idx="31">
                  <c:v>0.81085858585858572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03C-4CFB-8F78-E3D7BDE7CD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8319576"/>
        <c:axId val="258312128"/>
      </c:scatterChart>
      <c:valAx>
        <c:axId val="258319576"/>
        <c:scaling>
          <c:orientation val="minMax"/>
          <c:max val="24"/>
        </c:scaling>
        <c:delete val="0"/>
        <c:axPos val="b"/>
        <c:numFmt formatCode="General" sourceLinked="1"/>
        <c:majorTickMark val="out"/>
        <c:minorTickMark val="none"/>
        <c:tickLblPos val="none"/>
        <c:spPr>
          <a:noFill/>
          <a:ln w="9525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/>
          <a:lstStyle/>
          <a:p>
            <a:pPr>
              <a:defRPr sz="11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58312128"/>
        <c:crosses val="autoZero"/>
        <c:crossBetween val="midCat"/>
        <c:majorUnit val="6"/>
      </c:valAx>
      <c:valAx>
        <c:axId val="258312128"/>
        <c:scaling>
          <c:orientation val="minMax"/>
          <c:max val="1"/>
          <c:min val="0"/>
        </c:scaling>
        <c:delete val="0"/>
        <c:axPos val="l"/>
        <c:numFmt formatCode="General" sourceLinked="1"/>
        <c:majorTickMark val="out"/>
        <c:minorTickMark val="none"/>
        <c:tickLblPos val="none"/>
        <c:spPr>
          <a:noFill/>
          <a:ln w="9525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/>
          <a:lstStyle/>
          <a:p>
            <a:pPr>
              <a:defRPr sz="12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58319576"/>
        <c:crosses val="autoZero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腎生存率!$BO$112</c:f>
              <c:strCache>
                <c:ptCount val="1"/>
                <c:pt idx="0">
                  <c:v>生存率</c:v>
                </c:pt>
              </c:strCache>
            </c:strRef>
          </c:tx>
          <c:spPr>
            <a:ln>
              <a:solidFill>
                <a:srgbClr val="3B87CD"/>
              </a:solidFill>
            </a:ln>
          </c:spPr>
          <c:marker>
            <c:spPr>
              <a:ln>
                <a:solidFill>
                  <a:srgbClr val="3B87CD"/>
                </a:solidFill>
              </a:ln>
            </c:spPr>
          </c:marker>
          <c:xVal>
            <c:numRef>
              <c:f>腎生存率!$BN$113:$BN$120</c:f>
              <c:numCache>
                <c:formatCode>General</c:formatCode>
                <c:ptCount val="8"/>
                <c:pt idx="0">
                  <c:v>0</c:v>
                </c:pt>
                <c:pt idx="1">
                  <c:v>0.5</c:v>
                </c:pt>
                <c:pt idx="2">
                  <c:v>6</c:v>
                </c:pt>
                <c:pt idx="3">
                  <c:v>8</c:v>
                </c:pt>
                <c:pt idx="4">
                  <c:v>8</c:v>
                </c:pt>
                <c:pt idx="5">
                  <c:v>18</c:v>
                </c:pt>
                <c:pt idx="6">
                  <c:v>24</c:v>
                </c:pt>
                <c:pt idx="7">
                  <c:v>24</c:v>
                </c:pt>
              </c:numCache>
            </c:numRef>
          </c:xVal>
          <c:yVal>
            <c:numRef>
              <c:f>腎生存率!$BO$113:$BO$120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0.75</c:v>
                </c:pt>
                <c:pt idx="5">
                  <c:v>0.75</c:v>
                </c:pt>
                <c:pt idx="6">
                  <c:v>0.75</c:v>
                </c:pt>
                <c:pt idx="7">
                  <c:v>0.75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F42C-4FA6-947F-99223FCCF4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8316048"/>
        <c:axId val="258317616"/>
      </c:scatterChart>
      <c:valAx>
        <c:axId val="258316048"/>
        <c:scaling>
          <c:orientation val="minMax"/>
          <c:max val="24"/>
        </c:scaling>
        <c:delete val="0"/>
        <c:axPos val="b"/>
        <c:numFmt formatCode="General" sourceLinked="1"/>
        <c:majorTickMark val="out"/>
        <c:minorTickMark val="none"/>
        <c:tickLblPos val="none"/>
        <c:spPr>
          <a:noFill/>
          <a:ln w="9525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/>
          <a:lstStyle/>
          <a:p>
            <a:pPr>
              <a:defRPr sz="12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58317616"/>
        <c:crosses val="autoZero"/>
        <c:crossBetween val="midCat"/>
        <c:majorUnit val="6"/>
      </c:valAx>
      <c:valAx>
        <c:axId val="258317616"/>
        <c:scaling>
          <c:orientation val="minMax"/>
          <c:max val="1"/>
        </c:scaling>
        <c:delete val="0"/>
        <c:axPos val="l"/>
        <c:numFmt formatCode="General" sourceLinked="1"/>
        <c:majorTickMark val="out"/>
        <c:minorTickMark val="none"/>
        <c:tickLblPos val="none"/>
        <c:spPr>
          <a:noFill/>
          <a:ln w="9525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/>
          <a:lstStyle/>
          <a:p>
            <a:pPr>
              <a:defRPr sz="12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58316048"/>
        <c:crosses val="autoZero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腎生存率!$BU$101</c:f>
              <c:strCache>
                <c:ptCount val="1"/>
                <c:pt idx="0">
                  <c:v>生存率</c:v>
                </c:pt>
              </c:strCache>
            </c:strRef>
          </c:tx>
          <c:spPr>
            <a:ln>
              <a:solidFill>
                <a:srgbClr val="DF6613"/>
              </a:solidFill>
            </a:ln>
          </c:spPr>
          <c:marker>
            <c:spPr>
              <a:ln>
                <a:solidFill>
                  <a:srgbClr val="DF6613"/>
                </a:solidFill>
              </a:ln>
            </c:spPr>
          </c:marker>
          <c:xVal>
            <c:numRef>
              <c:f>腎生存率!$BT$102:$BT$138</c:f>
              <c:numCache>
                <c:formatCode>General</c:formatCode>
                <c:ptCount val="37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6</c:v>
                </c:pt>
                <c:pt idx="7">
                  <c:v>8</c:v>
                </c:pt>
                <c:pt idx="8">
                  <c:v>8</c:v>
                </c:pt>
                <c:pt idx="9">
                  <c:v>12</c:v>
                </c:pt>
                <c:pt idx="10">
                  <c:v>12</c:v>
                </c:pt>
                <c:pt idx="11">
                  <c:v>12</c:v>
                </c:pt>
                <c:pt idx="12">
                  <c:v>12</c:v>
                </c:pt>
                <c:pt idx="13">
                  <c:v>12</c:v>
                </c:pt>
                <c:pt idx="14">
                  <c:v>12</c:v>
                </c:pt>
                <c:pt idx="15">
                  <c:v>12</c:v>
                </c:pt>
                <c:pt idx="16">
                  <c:v>12</c:v>
                </c:pt>
                <c:pt idx="17">
                  <c:v>12</c:v>
                </c:pt>
                <c:pt idx="18">
                  <c:v>12</c:v>
                </c:pt>
                <c:pt idx="19">
                  <c:v>12</c:v>
                </c:pt>
                <c:pt idx="20">
                  <c:v>15</c:v>
                </c:pt>
                <c:pt idx="21">
                  <c:v>15</c:v>
                </c:pt>
                <c:pt idx="22">
                  <c:v>18</c:v>
                </c:pt>
                <c:pt idx="23">
                  <c:v>24</c:v>
                </c:pt>
                <c:pt idx="24">
                  <c:v>24</c:v>
                </c:pt>
                <c:pt idx="25">
                  <c:v>24</c:v>
                </c:pt>
                <c:pt idx="26">
                  <c:v>24</c:v>
                </c:pt>
                <c:pt idx="27">
                  <c:v>24</c:v>
                </c:pt>
                <c:pt idx="28">
                  <c:v>24</c:v>
                </c:pt>
                <c:pt idx="29">
                  <c:v>24</c:v>
                </c:pt>
                <c:pt idx="30">
                  <c:v>24</c:v>
                </c:pt>
                <c:pt idx="31">
                  <c:v>24</c:v>
                </c:pt>
                <c:pt idx="32">
                  <c:v>24</c:v>
                </c:pt>
                <c:pt idx="33">
                  <c:v>24</c:v>
                </c:pt>
                <c:pt idx="34">
                  <c:v>24</c:v>
                </c:pt>
                <c:pt idx="35">
                  <c:v>24</c:v>
                </c:pt>
                <c:pt idx="36">
                  <c:v>24</c:v>
                </c:pt>
              </c:numCache>
            </c:numRef>
          </c:xVal>
          <c:yVal>
            <c:numRef>
              <c:f>腎生存率!$BU$102:$BU$138</c:f>
              <c:numCache>
                <c:formatCode>General</c:formatCode>
                <c:ptCount val="3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0.96666666666666667</c:v>
                </c:pt>
                <c:pt idx="5">
                  <c:v>0.96666666666666667</c:v>
                </c:pt>
                <c:pt idx="6">
                  <c:v>0.96666666666666667</c:v>
                </c:pt>
                <c:pt idx="7">
                  <c:v>0.96666666666666667</c:v>
                </c:pt>
                <c:pt idx="8">
                  <c:v>0.93086419753086425</c:v>
                </c:pt>
                <c:pt idx="9">
                  <c:v>0.93086419753086425</c:v>
                </c:pt>
                <c:pt idx="10">
                  <c:v>0.89506172839506182</c:v>
                </c:pt>
                <c:pt idx="11">
                  <c:v>0.89506172839506182</c:v>
                </c:pt>
                <c:pt idx="12">
                  <c:v>0.89506172839506182</c:v>
                </c:pt>
                <c:pt idx="13">
                  <c:v>0.89506172839506182</c:v>
                </c:pt>
                <c:pt idx="14">
                  <c:v>0.89506172839506182</c:v>
                </c:pt>
                <c:pt idx="15">
                  <c:v>0.89506172839506182</c:v>
                </c:pt>
                <c:pt idx="16">
                  <c:v>0.89506172839506182</c:v>
                </c:pt>
                <c:pt idx="17">
                  <c:v>0.89506172839506182</c:v>
                </c:pt>
                <c:pt idx="18">
                  <c:v>0.89506172839506182</c:v>
                </c:pt>
                <c:pt idx="19">
                  <c:v>0.89506172839506182</c:v>
                </c:pt>
                <c:pt idx="20">
                  <c:v>0.89506172839506182</c:v>
                </c:pt>
                <c:pt idx="21">
                  <c:v>0.83912037037037046</c:v>
                </c:pt>
                <c:pt idx="22">
                  <c:v>0.83912037037037046</c:v>
                </c:pt>
                <c:pt idx="23">
                  <c:v>0.83912037037037046</c:v>
                </c:pt>
                <c:pt idx="24">
                  <c:v>0.83912037037037046</c:v>
                </c:pt>
                <c:pt idx="25">
                  <c:v>0.83912037037037046</c:v>
                </c:pt>
                <c:pt idx="26">
                  <c:v>0.83912037037037046</c:v>
                </c:pt>
                <c:pt idx="27">
                  <c:v>0.83912037037037046</c:v>
                </c:pt>
                <c:pt idx="28">
                  <c:v>0.83912037037037046</c:v>
                </c:pt>
                <c:pt idx="29">
                  <c:v>0.83912037037037046</c:v>
                </c:pt>
                <c:pt idx="30">
                  <c:v>0.83912037037037046</c:v>
                </c:pt>
                <c:pt idx="31">
                  <c:v>0.83912037037037046</c:v>
                </c:pt>
                <c:pt idx="32">
                  <c:v>0.83912037037037046</c:v>
                </c:pt>
                <c:pt idx="33">
                  <c:v>0.83912037037037046</c:v>
                </c:pt>
                <c:pt idx="34">
                  <c:v>0.83912037037037046</c:v>
                </c:pt>
                <c:pt idx="35">
                  <c:v>0.83912037037037046</c:v>
                </c:pt>
                <c:pt idx="36">
                  <c:v>0.83912037037037046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3D9-49AE-AF53-2B55E94371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8912368"/>
        <c:axId val="258913544"/>
      </c:scatterChart>
      <c:valAx>
        <c:axId val="258912368"/>
        <c:scaling>
          <c:orientation val="minMax"/>
          <c:max val="24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28575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/>
          <a:lstStyle/>
          <a:p>
            <a:pPr>
              <a:defRPr sz="1100" b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258913544"/>
        <c:crosses val="autoZero"/>
        <c:crossBetween val="midCat"/>
        <c:majorUnit val="6"/>
      </c:valAx>
      <c:valAx>
        <c:axId val="258913544"/>
        <c:scaling>
          <c:orientation val="minMax"/>
          <c:max val="1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28575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/>
          <a:lstStyle/>
          <a:p>
            <a:pPr>
              <a:defRPr sz="1100" b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258912368"/>
        <c:crosses val="autoZero"/>
        <c:crossBetween val="midCat"/>
        <c:majorUnit val="0.2"/>
      </c:valAx>
    </c:plotArea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921790342076125"/>
          <c:y val="7.0017318723804095E-2"/>
          <c:w val="0.82469285418445226"/>
          <c:h val="0.76464096884246613"/>
        </c:manualLayout>
      </c:layout>
      <c:scatterChart>
        <c:scatterStyle val="lineMarker"/>
        <c:varyColors val="0"/>
        <c:ser>
          <c:idx val="0"/>
          <c:order val="0"/>
          <c:tx>
            <c:strRef>
              <c:f>腎生存率!$CA$101</c:f>
              <c:strCache>
                <c:ptCount val="1"/>
                <c:pt idx="0">
                  <c:v>生存率</c:v>
                </c:pt>
              </c:strCache>
            </c:strRef>
          </c:tx>
          <c:spPr>
            <a:ln>
              <a:solidFill>
                <a:srgbClr val="3B87CD"/>
              </a:solidFill>
            </a:ln>
          </c:spPr>
          <c:marker>
            <c:spPr>
              <a:ln>
                <a:solidFill>
                  <a:srgbClr val="3B87CD"/>
                </a:solidFill>
              </a:ln>
            </c:spPr>
          </c:marker>
          <c:xVal>
            <c:numRef>
              <c:f>腎生存率!$BZ$102:$BZ$121</c:f>
              <c:numCache>
                <c:formatCode>General</c:formatCode>
                <c:ptCount val="20"/>
                <c:pt idx="0">
                  <c:v>0</c:v>
                </c:pt>
                <c:pt idx="1">
                  <c:v>0.5</c:v>
                </c:pt>
                <c:pt idx="2">
                  <c:v>0.5</c:v>
                </c:pt>
                <c:pt idx="3">
                  <c:v>2</c:v>
                </c:pt>
                <c:pt idx="4">
                  <c:v>2</c:v>
                </c:pt>
                <c:pt idx="5">
                  <c:v>6</c:v>
                </c:pt>
                <c:pt idx="6">
                  <c:v>6</c:v>
                </c:pt>
                <c:pt idx="7">
                  <c:v>6</c:v>
                </c:pt>
                <c:pt idx="8">
                  <c:v>10</c:v>
                </c:pt>
                <c:pt idx="9">
                  <c:v>12</c:v>
                </c:pt>
                <c:pt idx="10">
                  <c:v>12</c:v>
                </c:pt>
                <c:pt idx="11">
                  <c:v>12</c:v>
                </c:pt>
                <c:pt idx="12">
                  <c:v>20</c:v>
                </c:pt>
                <c:pt idx="13">
                  <c:v>20</c:v>
                </c:pt>
                <c:pt idx="14">
                  <c:v>24</c:v>
                </c:pt>
                <c:pt idx="15">
                  <c:v>24</c:v>
                </c:pt>
                <c:pt idx="16">
                  <c:v>24</c:v>
                </c:pt>
                <c:pt idx="17">
                  <c:v>24</c:v>
                </c:pt>
                <c:pt idx="18">
                  <c:v>24</c:v>
                </c:pt>
                <c:pt idx="19">
                  <c:v>24</c:v>
                </c:pt>
              </c:numCache>
            </c:numRef>
          </c:xVal>
          <c:yVal>
            <c:numRef>
              <c:f>腎生存率!$CA$102:$CA$121</c:f>
              <c:numCache>
                <c:formatCode>General</c:formatCode>
                <c:ptCount val="2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0.88888888888888884</c:v>
                </c:pt>
                <c:pt idx="11">
                  <c:v>0.88888888888888884</c:v>
                </c:pt>
                <c:pt idx="12">
                  <c:v>0.88888888888888884</c:v>
                </c:pt>
                <c:pt idx="13">
                  <c:v>0.76190476190476186</c:v>
                </c:pt>
                <c:pt idx="14">
                  <c:v>0.76190476190476186</c:v>
                </c:pt>
                <c:pt idx="15">
                  <c:v>0.76190476190476186</c:v>
                </c:pt>
                <c:pt idx="16">
                  <c:v>0.76190476190476186</c:v>
                </c:pt>
                <c:pt idx="17">
                  <c:v>0.76190476190476186</c:v>
                </c:pt>
                <c:pt idx="18">
                  <c:v>0.76190476190476186</c:v>
                </c:pt>
                <c:pt idx="19">
                  <c:v>0.76190476190476186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E3E2-4292-AB6B-BC32690BB0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8906880"/>
        <c:axId val="258908056"/>
      </c:scatterChart>
      <c:valAx>
        <c:axId val="258906880"/>
        <c:scaling>
          <c:orientation val="minMax"/>
          <c:max val="24"/>
        </c:scaling>
        <c:delete val="0"/>
        <c:axPos val="b"/>
        <c:numFmt formatCode="General" sourceLinked="1"/>
        <c:majorTickMark val="out"/>
        <c:minorTickMark val="none"/>
        <c:tickLblPos val="none"/>
        <c:spPr>
          <a:noFill/>
          <a:ln w="9525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/>
          <a:lstStyle/>
          <a:p>
            <a:pPr>
              <a:defRPr sz="12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58908056"/>
        <c:crosses val="autoZero"/>
        <c:crossBetween val="midCat"/>
        <c:majorUnit val="6"/>
      </c:valAx>
      <c:valAx>
        <c:axId val="258908056"/>
        <c:scaling>
          <c:orientation val="minMax"/>
          <c:max val="1"/>
        </c:scaling>
        <c:delete val="0"/>
        <c:axPos val="l"/>
        <c:numFmt formatCode="General" sourceLinked="1"/>
        <c:majorTickMark val="out"/>
        <c:minorTickMark val="none"/>
        <c:tickLblPos val="none"/>
        <c:spPr>
          <a:noFill/>
          <a:ln w="9525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/>
          <a:lstStyle/>
          <a:p>
            <a:pPr>
              <a:defRPr sz="12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58906880"/>
        <c:crosses val="autoZero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656298437499463"/>
          <c:y val="9.2249306503657869E-2"/>
          <c:w val="0.77613606114045697"/>
          <c:h val="0.7178550438280541"/>
        </c:manualLayout>
      </c:layout>
      <c:scatterChart>
        <c:scatterStyle val="lineMarker"/>
        <c:varyColors val="0"/>
        <c:ser>
          <c:idx val="0"/>
          <c:order val="0"/>
          <c:tx>
            <c:strRef>
              <c:f>[高血圧緊急症20221109.xlsx]腎生存率４!$HY$97</c:f>
              <c:strCache>
                <c:ptCount val="1"/>
                <c:pt idx="0">
                  <c:v>生存率</c:v>
                </c:pt>
              </c:strCache>
            </c:strRef>
          </c:tx>
          <c:xVal>
            <c:numRef>
              <c:f>[高血圧緊急症20221109.xlsx]腎生存率４!$HX$98:$HX$130</c:f>
              <c:numCache>
                <c:formatCode>General</c:formatCode>
                <c:ptCount val="33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6</c:v>
                </c:pt>
                <c:pt idx="8">
                  <c:v>8</c:v>
                </c:pt>
                <c:pt idx="9">
                  <c:v>8</c:v>
                </c:pt>
                <c:pt idx="10">
                  <c:v>12</c:v>
                </c:pt>
                <c:pt idx="11">
                  <c:v>12</c:v>
                </c:pt>
                <c:pt idx="12">
                  <c:v>12</c:v>
                </c:pt>
                <c:pt idx="13">
                  <c:v>12</c:v>
                </c:pt>
                <c:pt idx="14">
                  <c:v>12</c:v>
                </c:pt>
                <c:pt idx="15">
                  <c:v>12</c:v>
                </c:pt>
                <c:pt idx="16">
                  <c:v>12</c:v>
                </c:pt>
                <c:pt idx="17">
                  <c:v>15</c:v>
                </c:pt>
                <c:pt idx="18">
                  <c:v>15</c:v>
                </c:pt>
                <c:pt idx="19">
                  <c:v>18</c:v>
                </c:pt>
                <c:pt idx="20">
                  <c:v>20</c:v>
                </c:pt>
                <c:pt idx="21">
                  <c:v>20</c:v>
                </c:pt>
                <c:pt idx="22">
                  <c:v>24</c:v>
                </c:pt>
                <c:pt idx="23">
                  <c:v>24</c:v>
                </c:pt>
                <c:pt idx="24">
                  <c:v>24</c:v>
                </c:pt>
                <c:pt idx="25">
                  <c:v>24</c:v>
                </c:pt>
                <c:pt idx="26">
                  <c:v>24</c:v>
                </c:pt>
                <c:pt idx="27">
                  <c:v>24</c:v>
                </c:pt>
                <c:pt idx="28">
                  <c:v>24</c:v>
                </c:pt>
                <c:pt idx="29">
                  <c:v>24</c:v>
                </c:pt>
                <c:pt idx="30">
                  <c:v>24</c:v>
                </c:pt>
                <c:pt idx="31">
                  <c:v>24</c:v>
                </c:pt>
                <c:pt idx="32">
                  <c:v>24</c:v>
                </c:pt>
              </c:numCache>
            </c:numRef>
          </c:xVal>
          <c:yVal>
            <c:numRef>
              <c:f>[高血圧緊急症20221109.xlsx]腎生存率４!$HY$98:$HY$130</c:f>
              <c:numCache>
                <c:formatCode>General</c:formatCode>
                <c:ptCount val="33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0.95833333333333337</c:v>
                </c:pt>
                <c:pt idx="6">
                  <c:v>0.95833333333333337</c:v>
                </c:pt>
                <c:pt idx="7">
                  <c:v>0.95833333333333337</c:v>
                </c:pt>
                <c:pt idx="8">
                  <c:v>0.95833333333333337</c:v>
                </c:pt>
                <c:pt idx="9">
                  <c:v>0.91269841269841279</c:v>
                </c:pt>
                <c:pt idx="10">
                  <c:v>0.91269841269841279</c:v>
                </c:pt>
                <c:pt idx="11">
                  <c:v>0.86706349206349209</c:v>
                </c:pt>
                <c:pt idx="12">
                  <c:v>0.86706349206349209</c:v>
                </c:pt>
                <c:pt idx="13">
                  <c:v>0.86706349206349209</c:v>
                </c:pt>
                <c:pt idx="14">
                  <c:v>0.86706349206349209</c:v>
                </c:pt>
                <c:pt idx="15">
                  <c:v>0.86706349206349209</c:v>
                </c:pt>
                <c:pt idx="16">
                  <c:v>0.86706349206349209</c:v>
                </c:pt>
                <c:pt idx="17">
                  <c:v>0.86706349206349209</c:v>
                </c:pt>
                <c:pt idx="18">
                  <c:v>0.80513038548752835</c:v>
                </c:pt>
                <c:pt idx="19">
                  <c:v>0.80513038548752835</c:v>
                </c:pt>
                <c:pt idx="20">
                  <c:v>0.80513038548752835</c:v>
                </c:pt>
                <c:pt idx="21">
                  <c:v>0.73803618669690096</c:v>
                </c:pt>
                <c:pt idx="22">
                  <c:v>0.73803618669690096</c:v>
                </c:pt>
                <c:pt idx="23">
                  <c:v>0.73803618669690096</c:v>
                </c:pt>
                <c:pt idx="24">
                  <c:v>0.73803618669690096</c:v>
                </c:pt>
                <c:pt idx="25">
                  <c:v>0.73803618669690096</c:v>
                </c:pt>
                <c:pt idx="26">
                  <c:v>0.73803618669690096</c:v>
                </c:pt>
                <c:pt idx="27">
                  <c:v>0.73803618669690096</c:v>
                </c:pt>
                <c:pt idx="28">
                  <c:v>0.73803618669690096</c:v>
                </c:pt>
                <c:pt idx="29">
                  <c:v>0.73803618669690096</c:v>
                </c:pt>
                <c:pt idx="30">
                  <c:v>0.73803618669690096</c:v>
                </c:pt>
                <c:pt idx="31">
                  <c:v>0.73803618669690096</c:v>
                </c:pt>
                <c:pt idx="32">
                  <c:v>0.73803618669690096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7DC-47EB-A04C-1DEA2F219D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8906096"/>
        <c:axId val="258912760"/>
      </c:scatterChart>
      <c:valAx>
        <c:axId val="258906096"/>
        <c:scaling>
          <c:orientation val="minMax"/>
          <c:max val="24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28575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/>
          <a:lstStyle/>
          <a:p>
            <a:pPr>
              <a:defRPr sz="1100" b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258912760"/>
        <c:crosses val="autoZero"/>
        <c:crossBetween val="midCat"/>
        <c:majorUnit val="6"/>
      </c:valAx>
      <c:valAx>
        <c:axId val="258912760"/>
        <c:scaling>
          <c:orientation val="minMax"/>
          <c:max val="1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28575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/>
          <a:lstStyle/>
          <a:p>
            <a:pPr>
              <a:defRPr sz="1100" b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258906096"/>
        <c:crosses val="autoZero"/>
        <c:crossBetween val="midCat"/>
        <c:majorUnit val="0.2"/>
      </c:valAx>
      <c:spPr>
        <a:noFill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</c:sp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[高血圧緊急症20221109.xlsx]腎生存率４!$HS$97</c:f>
              <c:strCache>
                <c:ptCount val="1"/>
                <c:pt idx="0">
                  <c:v>生存率</c:v>
                </c:pt>
              </c:strCache>
            </c:strRef>
          </c:tx>
          <c:spPr>
            <a:ln>
              <a:solidFill>
                <a:srgbClr val="FF2600"/>
              </a:solidFill>
            </a:ln>
          </c:spPr>
          <c:marker>
            <c:spPr>
              <a:ln>
                <a:solidFill>
                  <a:srgbClr val="FF2600"/>
                </a:solidFill>
              </a:ln>
            </c:spPr>
          </c:marker>
          <c:xVal>
            <c:numRef>
              <c:f>[高血圧緊急症20221109.xlsx]腎生存率４!$HR$98:$HR$121</c:f>
              <c:numCache>
                <c:formatCode>General</c:formatCode>
                <c:ptCount val="24"/>
                <c:pt idx="0">
                  <c:v>0</c:v>
                </c:pt>
                <c:pt idx="1">
                  <c:v>0.5</c:v>
                </c:pt>
                <c:pt idx="2">
                  <c:v>2</c:v>
                </c:pt>
                <c:pt idx="3">
                  <c:v>2</c:v>
                </c:pt>
                <c:pt idx="4">
                  <c:v>6</c:v>
                </c:pt>
                <c:pt idx="5">
                  <c:v>6</c:v>
                </c:pt>
                <c:pt idx="6">
                  <c:v>6</c:v>
                </c:pt>
                <c:pt idx="7">
                  <c:v>10</c:v>
                </c:pt>
                <c:pt idx="8">
                  <c:v>12</c:v>
                </c:pt>
                <c:pt idx="9">
                  <c:v>12</c:v>
                </c:pt>
                <c:pt idx="10">
                  <c:v>12</c:v>
                </c:pt>
                <c:pt idx="11">
                  <c:v>12</c:v>
                </c:pt>
                <c:pt idx="12">
                  <c:v>12</c:v>
                </c:pt>
                <c:pt idx="13">
                  <c:v>12</c:v>
                </c:pt>
                <c:pt idx="14">
                  <c:v>12</c:v>
                </c:pt>
                <c:pt idx="15">
                  <c:v>24</c:v>
                </c:pt>
                <c:pt idx="16">
                  <c:v>24</c:v>
                </c:pt>
                <c:pt idx="17">
                  <c:v>24</c:v>
                </c:pt>
                <c:pt idx="18">
                  <c:v>24</c:v>
                </c:pt>
                <c:pt idx="19">
                  <c:v>24</c:v>
                </c:pt>
                <c:pt idx="20">
                  <c:v>24</c:v>
                </c:pt>
                <c:pt idx="21">
                  <c:v>24</c:v>
                </c:pt>
                <c:pt idx="22">
                  <c:v>24</c:v>
                </c:pt>
                <c:pt idx="23">
                  <c:v>24</c:v>
                </c:pt>
              </c:numCache>
            </c:numRef>
          </c:xVal>
          <c:yVal>
            <c:numRef>
              <c:f>[高血圧緊急症20221109.xlsx]腎生存率４!$HS$98:$HS$121</c:f>
              <c:numCache>
                <c:formatCode>General</c:formatCode>
                <c:ptCount val="2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0.93333333333333335</c:v>
                </c:pt>
                <c:pt idx="10">
                  <c:v>0.93333333333333335</c:v>
                </c:pt>
                <c:pt idx="11">
                  <c:v>0.93333333333333335</c:v>
                </c:pt>
                <c:pt idx="12">
                  <c:v>0.93333333333333335</c:v>
                </c:pt>
                <c:pt idx="13">
                  <c:v>0.93333333333333335</c:v>
                </c:pt>
                <c:pt idx="14">
                  <c:v>0.93333333333333335</c:v>
                </c:pt>
                <c:pt idx="15">
                  <c:v>0.93333333333333335</c:v>
                </c:pt>
                <c:pt idx="16">
                  <c:v>0.93333333333333335</c:v>
                </c:pt>
                <c:pt idx="17">
                  <c:v>0.93333333333333335</c:v>
                </c:pt>
                <c:pt idx="18">
                  <c:v>0.93333333333333335</c:v>
                </c:pt>
                <c:pt idx="19">
                  <c:v>0.93333333333333335</c:v>
                </c:pt>
                <c:pt idx="20">
                  <c:v>0.93333333333333335</c:v>
                </c:pt>
                <c:pt idx="21">
                  <c:v>0.93333333333333335</c:v>
                </c:pt>
                <c:pt idx="22">
                  <c:v>0.93333333333333335</c:v>
                </c:pt>
                <c:pt idx="23">
                  <c:v>0.93333333333333335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CFE-4F5D-9169-55D800AEA9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8907272"/>
        <c:axId val="258910016"/>
      </c:scatterChart>
      <c:valAx>
        <c:axId val="258907272"/>
        <c:scaling>
          <c:orientation val="minMax"/>
          <c:max val="24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ja-JP"/>
          </a:p>
        </c:txPr>
        <c:crossAx val="258910016"/>
        <c:crosses val="autoZero"/>
        <c:crossBetween val="midCat"/>
        <c:majorUnit val="6"/>
      </c:valAx>
      <c:valAx>
        <c:axId val="258910016"/>
        <c:scaling>
          <c:orientation val="minMax"/>
          <c:max val="1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ja-JP"/>
          </a:p>
        </c:txPr>
        <c:crossAx val="258907272"/>
        <c:crosses val="autoZero"/>
        <c:crossBetween val="midCat"/>
        <c:majorUnit val="0.2"/>
      </c:valAx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471120761953114"/>
          <c:y val="6.7966028539166154E-2"/>
          <c:w val="0.69316517899642327"/>
          <c:h val="0.65436774324125246"/>
        </c:manualLayout>
      </c:layout>
      <c:scatterChart>
        <c:scatterStyle val="lineMarker"/>
        <c:varyColors val="0"/>
        <c:ser>
          <c:idx val="0"/>
          <c:order val="0"/>
          <c:tx>
            <c:strRef>
              <c:f>'[高血圧緊急症20211009（重複含む過去のもの)-Dell-KH (version 1).xlsb のコピー のコピー.xlsx]腎生存率'!$FI$98</c:f>
              <c:strCache>
                <c:ptCount val="1"/>
                <c:pt idx="0">
                  <c:v>生存率</c:v>
                </c:pt>
              </c:strCache>
            </c:strRef>
          </c:tx>
          <c:marker>
            <c:symbol val="diamond"/>
            <c:size val="5"/>
          </c:marker>
          <c:xVal>
            <c:numRef>
              <c:f>'[高血圧緊急症20211009（重複含む過去のもの)-Dell-KH (version 1).xlsb のコピー のコピー.xlsx]腎生存率'!$FH$99:$FH$122</c:f>
              <c:numCache>
                <c:formatCode>General</c:formatCode>
                <c:ptCount val="24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6</c:v>
                </c:pt>
                <c:pt idx="6">
                  <c:v>6</c:v>
                </c:pt>
                <c:pt idx="7">
                  <c:v>12</c:v>
                </c:pt>
                <c:pt idx="8">
                  <c:v>12</c:v>
                </c:pt>
                <c:pt idx="9">
                  <c:v>12</c:v>
                </c:pt>
                <c:pt idx="10">
                  <c:v>12</c:v>
                </c:pt>
                <c:pt idx="11">
                  <c:v>12</c:v>
                </c:pt>
                <c:pt idx="12">
                  <c:v>12</c:v>
                </c:pt>
                <c:pt idx="13">
                  <c:v>12</c:v>
                </c:pt>
                <c:pt idx="14">
                  <c:v>15</c:v>
                </c:pt>
                <c:pt idx="15">
                  <c:v>15</c:v>
                </c:pt>
                <c:pt idx="16">
                  <c:v>18</c:v>
                </c:pt>
                <c:pt idx="17">
                  <c:v>24</c:v>
                </c:pt>
                <c:pt idx="18">
                  <c:v>24</c:v>
                </c:pt>
                <c:pt idx="19">
                  <c:v>24</c:v>
                </c:pt>
                <c:pt idx="20">
                  <c:v>24</c:v>
                </c:pt>
                <c:pt idx="21">
                  <c:v>24</c:v>
                </c:pt>
                <c:pt idx="22">
                  <c:v>24</c:v>
                </c:pt>
                <c:pt idx="23">
                  <c:v>24</c:v>
                </c:pt>
              </c:numCache>
            </c:numRef>
          </c:xVal>
          <c:yVal>
            <c:numRef>
              <c:f>'[高血圧緊急症20211009（重複含む過去のもの)-Dell-KH (version 1).xlsb のコピー のコピー.xlsx]腎生存率'!$FI$99:$FI$122</c:f>
              <c:numCache>
                <c:formatCode>General</c:formatCode>
                <c:ptCount val="2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0.93333333333333335</c:v>
                </c:pt>
                <c:pt idx="9">
                  <c:v>0.93333333333333335</c:v>
                </c:pt>
                <c:pt idx="10">
                  <c:v>0.93333333333333335</c:v>
                </c:pt>
                <c:pt idx="11">
                  <c:v>0.93333333333333335</c:v>
                </c:pt>
                <c:pt idx="12">
                  <c:v>0.93333333333333335</c:v>
                </c:pt>
                <c:pt idx="13">
                  <c:v>0.93333333333333335</c:v>
                </c:pt>
                <c:pt idx="14">
                  <c:v>0.93333333333333335</c:v>
                </c:pt>
                <c:pt idx="15">
                  <c:v>0.82962962962962961</c:v>
                </c:pt>
                <c:pt idx="16">
                  <c:v>0.82962962962962961</c:v>
                </c:pt>
                <c:pt idx="17">
                  <c:v>0.82962962962962961</c:v>
                </c:pt>
                <c:pt idx="18">
                  <c:v>0.82962962962962961</c:v>
                </c:pt>
                <c:pt idx="19">
                  <c:v>0.82962962962962961</c:v>
                </c:pt>
                <c:pt idx="20">
                  <c:v>0.82962962962962961</c:v>
                </c:pt>
                <c:pt idx="21">
                  <c:v>0.82962962962962961</c:v>
                </c:pt>
                <c:pt idx="22">
                  <c:v>0.82962962962962961</c:v>
                </c:pt>
                <c:pt idx="23">
                  <c:v>0.82962962962962961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1EE-432E-AC6E-D32EF3EAF4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8315264"/>
        <c:axId val="258314088"/>
      </c:scatterChart>
      <c:valAx>
        <c:axId val="258315264"/>
        <c:scaling>
          <c:orientation val="minMax"/>
          <c:max val="24"/>
        </c:scaling>
        <c:delete val="0"/>
        <c:axPos val="b"/>
        <c:title>
          <c:tx>
            <c:rich>
              <a:bodyPr/>
              <a:lstStyle/>
              <a:p>
                <a:pPr>
                  <a:defRPr sz="12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Months</a:t>
                </a:r>
                <a:endParaRPr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0.51458205619412511"/>
              <c:y val="0.81266195856873824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noFill/>
          <a:ln w="28575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/>
          <a:lstStyle/>
          <a:p>
            <a:pPr>
              <a:defRPr sz="1100" b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258314088"/>
        <c:crosses val="autoZero"/>
        <c:crossBetween val="midCat"/>
        <c:majorUnit val="6"/>
      </c:valAx>
      <c:valAx>
        <c:axId val="258314088"/>
        <c:scaling>
          <c:orientation val="minMax"/>
          <c:max val="1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28575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/>
          <a:lstStyle/>
          <a:p>
            <a:pPr>
              <a:defRPr sz="1100" b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258315264"/>
        <c:crosses val="autoZero"/>
        <c:crossBetween val="midCat"/>
        <c:majorUnit val="0.2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110047980222708E-2"/>
          <c:y val="0.15901393354769561"/>
          <c:w val="0.87262574530573089"/>
          <c:h val="0.72144382273759189"/>
        </c:manualLayout>
      </c:layout>
      <c:scatterChart>
        <c:scatterStyle val="lineMarker"/>
        <c:varyColors val="0"/>
        <c:ser>
          <c:idx val="0"/>
          <c:order val="0"/>
          <c:tx>
            <c:strRef>
              <c:f>腎生存率!$KQ$108</c:f>
              <c:strCache>
                <c:ptCount val="1"/>
                <c:pt idx="0">
                  <c:v>生存率</c:v>
                </c:pt>
              </c:strCache>
            </c:strRef>
          </c:tx>
          <c:xVal>
            <c:numRef>
              <c:f>腎生存率!$KP$109:$KP$126</c:f>
              <c:numCache>
                <c:formatCode>General</c:formatCode>
                <c:ptCount val="18"/>
                <c:pt idx="0">
                  <c:v>0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6</c:v>
                </c:pt>
                <c:pt idx="5">
                  <c:v>8</c:v>
                </c:pt>
                <c:pt idx="6">
                  <c:v>8</c:v>
                </c:pt>
                <c:pt idx="7">
                  <c:v>12</c:v>
                </c:pt>
                <c:pt idx="8">
                  <c:v>12</c:v>
                </c:pt>
                <c:pt idx="9">
                  <c:v>12</c:v>
                </c:pt>
                <c:pt idx="10">
                  <c:v>12</c:v>
                </c:pt>
                <c:pt idx="11">
                  <c:v>15</c:v>
                </c:pt>
                <c:pt idx="12">
                  <c:v>15</c:v>
                </c:pt>
                <c:pt idx="13">
                  <c:v>18</c:v>
                </c:pt>
                <c:pt idx="14">
                  <c:v>24</c:v>
                </c:pt>
                <c:pt idx="15">
                  <c:v>24</c:v>
                </c:pt>
                <c:pt idx="16">
                  <c:v>24</c:v>
                </c:pt>
                <c:pt idx="17">
                  <c:v>24</c:v>
                </c:pt>
              </c:numCache>
            </c:numRef>
          </c:xVal>
          <c:yVal>
            <c:numRef>
              <c:f>腎生存率!$KQ$109:$KQ$126</c:f>
              <c:numCache>
                <c:formatCode>General</c:formatCode>
                <c:ptCount val="18"/>
                <c:pt idx="0">
                  <c:v>1</c:v>
                </c:pt>
                <c:pt idx="1">
                  <c:v>1</c:v>
                </c:pt>
                <c:pt idx="2">
                  <c:v>0.92307692307692313</c:v>
                </c:pt>
                <c:pt idx="3">
                  <c:v>0.92307692307692313</c:v>
                </c:pt>
                <c:pt idx="4">
                  <c:v>0.92307692307692313</c:v>
                </c:pt>
                <c:pt idx="5">
                  <c:v>0.92307692307692313</c:v>
                </c:pt>
                <c:pt idx="6">
                  <c:v>0.83076923076923082</c:v>
                </c:pt>
                <c:pt idx="7">
                  <c:v>0.83076923076923082</c:v>
                </c:pt>
                <c:pt idx="8">
                  <c:v>0.7384615384615385</c:v>
                </c:pt>
                <c:pt idx="9">
                  <c:v>0.7384615384615385</c:v>
                </c:pt>
                <c:pt idx="10">
                  <c:v>0.7384615384615385</c:v>
                </c:pt>
                <c:pt idx="11">
                  <c:v>0.7384615384615385</c:v>
                </c:pt>
                <c:pt idx="12">
                  <c:v>0.61538461538461542</c:v>
                </c:pt>
                <c:pt idx="13">
                  <c:v>0.61538461538461542</c:v>
                </c:pt>
                <c:pt idx="14">
                  <c:v>0.61538461538461542</c:v>
                </c:pt>
                <c:pt idx="15">
                  <c:v>0.61538461538461542</c:v>
                </c:pt>
                <c:pt idx="16">
                  <c:v>0.61538461538461542</c:v>
                </c:pt>
                <c:pt idx="17">
                  <c:v>0.61538461538461542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799-4149-838F-AA57D42F29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8314872"/>
        <c:axId val="258315656"/>
      </c:scatterChart>
      <c:valAx>
        <c:axId val="258314872"/>
        <c:scaling>
          <c:orientation val="minMax"/>
          <c:max val="24"/>
          <c:min val="0"/>
        </c:scaling>
        <c:delete val="0"/>
        <c:axPos val="b"/>
        <c:numFmt formatCode="General" sourceLinked="1"/>
        <c:majorTickMark val="out"/>
        <c:minorTickMark val="none"/>
        <c:tickLblPos val="none"/>
        <c:txPr>
          <a:bodyPr/>
          <a:lstStyle/>
          <a:p>
            <a:pPr>
              <a:defRPr sz="1100"/>
            </a:pPr>
            <a:endParaRPr lang="ja-JP"/>
          </a:p>
        </c:txPr>
        <c:crossAx val="258315656"/>
        <c:crosses val="autoZero"/>
        <c:crossBetween val="midCat"/>
        <c:majorUnit val="6"/>
      </c:valAx>
      <c:valAx>
        <c:axId val="258315656"/>
        <c:scaling>
          <c:orientation val="minMax"/>
          <c:max val="1"/>
          <c:min val="0"/>
        </c:scaling>
        <c:delete val="0"/>
        <c:axPos val="l"/>
        <c:numFmt formatCode="General" sourceLinked="1"/>
        <c:majorTickMark val="out"/>
        <c:minorTickMark val="none"/>
        <c:tickLblPos val="none"/>
        <c:crossAx val="258314872"/>
        <c:crosses val="autoZero"/>
        <c:crossBetween val="midCat"/>
        <c:majorUnit val="0.2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137926414296704"/>
          <c:y val="0.12545484151453842"/>
          <c:w val="0.77213819900527392"/>
          <c:h val="0.69944168503415771"/>
        </c:manualLayout>
      </c:layout>
      <c:scatterChart>
        <c:scatterStyle val="lineMarker"/>
        <c:varyColors val="0"/>
        <c:ser>
          <c:idx val="0"/>
          <c:order val="0"/>
          <c:tx>
            <c:strRef>
              <c:f>腎生存率!$KW$108</c:f>
              <c:strCache>
                <c:ptCount val="1"/>
                <c:pt idx="0">
                  <c:v>生存率</c:v>
                </c:pt>
              </c:strCache>
            </c:strRef>
          </c:tx>
          <c:spPr>
            <a:ln w="28575">
              <a:solidFill>
                <a:srgbClr val="FF0000"/>
              </a:solidFill>
            </a:ln>
          </c:spPr>
          <c:marker>
            <c:symbol val="diamond"/>
            <c:size val="3"/>
            <c:spPr>
              <a:ln w="28575">
                <a:solidFill>
                  <a:srgbClr val="FF0000"/>
                </a:solidFill>
              </a:ln>
            </c:spPr>
          </c:marker>
          <c:xVal>
            <c:numRef>
              <c:f>腎生存率!$KV$109:$KV$147</c:f>
              <c:numCache>
                <c:formatCode>General</c:formatCode>
                <c:ptCount val="39"/>
                <c:pt idx="0">
                  <c:v>0</c:v>
                </c:pt>
                <c:pt idx="1">
                  <c:v>0.5</c:v>
                </c:pt>
                <c:pt idx="2">
                  <c:v>0.5</c:v>
                </c:pt>
                <c:pt idx="3">
                  <c:v>1</c:v>
                </c:pt>
                <c:pt idx="4">
                  <c:v>1</c:v>
                </c:pt>
                <c:pt idx="5">
                  <c:v>2</c:v>
                </c:pt>
                <c:pt idx="6">
                  <c:v>2</c:v>
                </c:pt>
                <c:pt idx="7">
                  <c:v>6</c:v>
                </c:pt>
                <c:pt idx="8">
                  <c:v>6</c:v>
                </c:pt>
                <c:pt idx="9">
                  <c:v>6</c:v>
                </c:pt>
                <c:pt idx="10">
                  <c:v>10</c:v>
                </c:pt>
                <c:pt idx="11">
                  <c:v>12</c:v>
                </c:pt>
                <c:pt idx="12">
                  <c:v>12</c:v>
                </c:pt>
                <c:pt idx="13">
                  <c:v>12</c:v>
                </c:pt>
                <c:pt idx="14">
                  <c:v>12</c:v>
                </c:pt>
                <c:pt idx="15">
                  <c:v>12</c:v>
                </c:pt>
                <c:pt idx="16">
                  <c:v>12</c:v>
                </c:pt>
                <c:pt idx="17">
                  <c:v>12</c:v>
                </c:pt>
                <c:pt idx="18">
                  <c:v>12</c:v>
                </c:pt>
                <c:pt idx="19">
                  <c:v>12</c:v>
                </c:pt>
                <c:pt idx="20">
                  <c:v>12</c:v>
                </c:pt>
                <c:pt idx="21">
                  <c:v>20</c:v>
                </c:pt>
                <c:pt idx="22">
                  <c:v>20</c:v>
                </c:pt>
                <c:pt idx="23">
                  <c:v>24</c:v>
                </c:pt>
                <c:pt idx="24">
                  <c:v>24</c:v>
                </c:pt>
                <c:pt idx="25">
                  <c:v>24</c:v>
                </c:pt>
                <c:pt idx="26">
                  <c:v>24</c:v>
                </c:pt>
                <c:pt idx="27">
                  <c:v>24</c:v>
                </c:pt>
                <c:pt idx="28">
                  <c:v>24</c:v>
                </c:pt>
                <c:pt idx="29">
                  <c:v>24</c:v>
                </c:pt>
                <c:pt idx="30">
                  <c:v>24</c:v>
                </c:pt>
                <c:pt idx="31">
                  <c:v>24</c:v>
                </c:pt>
                <c:pt idx="32">
                  <c:v>24</c:v>
                </c:pt>
                <c:pt idx="33">
                  <c:v>24</c:v>
                </c:pt>
                <c:pt idx="34">
                  <c:v>24</c:v>
                </c:pt>
                <c:pt idx="35">
                  <c:v>24</c:v>
                </c:pt>
                <c:pt idx="36">
                  <c:v>24</c:v>
                </c:pt>
                <c:pt idx="37">
                  <c:v>24</c:v>
                </c:pt>
                <c:pt idx="38">
                  <c:v>24</c:v>
                </c:pt>
              </c:numCache>
            </c:numRef>
          </c:xVal>
          <c:yVal>
            <c:numRef>
              <c:f>腎生存率!$KW$109:$KW$147</c:f>
              <c:numCache>
                <c:formatCode>General</c:formatCode>
                <c:ptCount val="3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0.96153846153846156</c:v>
                </c:pt>
                <c:pt idx="13">
                  <c:v>0.96153846153846156</c:v>
                </c:pt>
                <c:pt idx="14">
                  <c:v>0.96153846153846156</c:v>
                </c:pt>
                <c:pt idx="15">
                  <c:v>0.96153846153846156</c:v>
                </c:pt>
                <c:pt idx="16">
                  <c:v>0.96153846153846156</c:v>
                </c:pt>
                <c:pt idx="17">
                  <c:v>0.96153846153846156</c:v>
                </c:pt>
                <c:pt idx="18">
                  <c:v>0.96153846153846156</c:v>
                </c:pt>
                <c:pt idx="19">
                  <c:v>0.96153846153846156</c:v>
                </c:pt>
                <c:pt idx="20">
                  <c:v>0.96153846153846156</c:v>
                </c:pt>
                <c:pt idx="21">
                  <c:v>0.96153846153846156</c:v>
                </c:pt>
                <c:pt idx="22">
                  <c:v>0.90497737556561086</c:v>
                </c:pt>
                <c:pt idx="23">
                  <c:v>0.90497737556561086</c:v>
                </c:pt>
                <c:pt idx="24">
                  <c:v>0.90497737556561086</c:v>
                </c:pt>
                <c:pt idx="25">
                  <c:v>0.90497737556561086</c:v>
                </c:pt>
                <c:pt idx="26">
                  <c:v>0.90497737556561086</c:v>
                </c:pt>
                <c:pt idx="27">
                  <c:v>0.90497737556561086</c:v>
                </c:pt>
                <c:pt idx="28">
                  <c:v>0.90497737556561086</c:v>
                </c:pt>
                <c:pt idx="29">
                  <c:v>0.90497737556561086</c:v>
                </c:pt>
                <c:pt idx="30">
                  <c:v>0.90497737556561086</c:v>
                </c:pt>
                <c:pt idx="31">
                  <c:v>0.90497737556561086</c:v>
                </c:pt>
                <c:pt idx="32">
                  <c:v>0.90497737556561086</c:v>
                </c:pt>
                <c:pt idx="33">
                  <c:v>0.90497737556561086</c:v>
                </c:pt>
                <c:pt idx="34">
                  <c:v>0.90497737556561086</c:v>
                </c:pt>
                <c:pt idx="35">
                  <c:v>0.90497737556561086</c:v>
                </c:pt>
                <c:pt idx="36">
                  <c:v>0.90497737556561086</c:v>
                </c:pt>
                <c:pt idx="37">
                  <c:v>0.90497737556561086</c:v>
                </c:pt>
                <c:pt idx="38">
                  <c:v>0.90497737556561086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E720-49D0-A520-E3D63D95E9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8916288"/>
        <c:axId val="258914328"/>
      </c:scatterChart>
      <c:valAx>
        <c:axId val="258916288"/>
        <c:scaling>
          <c:orientation val="minMax"/>
          <c:max val="24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28575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/>
          <a:lstStyle/>
          <a:p>
            <a:pPr>
              <a:defRPr sz="1100" b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258914328"/>
        <c:crosses val="autoZero"/>
        <c:crossBetween val="midCat"/>
        <c:majorUnit val="6"/>
      </c:valAx>
      <c:valAx>
        <c:axId val="258914328"/>
        <c:scaling>
          <c:orientation val="minMax"/>
          <c:max val="1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28575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/>
          <a:lstStyle/>
          <a:p>
            <a:pPr>
              <a:defRPr sz="1100" b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258916288"/>
        <c:crosses val="autoZero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</c:sp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43103880382846"/>
          <c:y val="0.16211563563619993"/>
          <c:w val="0.791378277715169"/>
          <c:h val="0.65558645012892058"/>
        </c:manualLayout>
      </c:layout>
      <c:scatterChart>
        <c:scatterStyle val="lineMarker"/>
        <c:varyColors val="0"/>
        <c:ser>
          <c:idx val="0"/>
          <c:order val="0"/>
          <c:tx>
            <c:strRef>
              <c:f>'[高血圧緊急症20211009（重複含む過去のもの)-Dell-KH (version 1).xlsb のコピー のコピー.xlsx]腎生存率'!$IK$95</c:f>
              <c:strCache>
                <c:ptCount val="1"/>
                <c:pt idx="0">
                  <c:v>生存率</c:v>
                </c:pt>
              </c:strCache>
            </c:strRef>
          </c:tx>
          <c:spPr>
            <a:ln w="19050">
              <a:solidFill>
                <a:srgbClr val="0070C0"/>
              </a:solidFill>
            </a:ln>
          </c:spPr>
          <c:marker>
            <c:symbol val="diamond"/>
            <c:size val="4"/>
            <c:spPr>
              <a:ln w="19050">
                <a:solidFill>
                  <a:srgbClr val="0070C0"/>
                </a:solidFill>
              </a:ln>
            </c:spPr>
          </c:marker>
          <c:xVal>
            <c:numRef>
              <c:f>'[高血圧緊急症20211009（重複含む過去のもの)-Dell-KH (version 1).xlsb のコピー のコピー.xlsx]腎生存率'!$IJ$96:$IJ$114</c:f>
              <c:numCache>
                <c:formatCode>General</c:formatCode>
                <c:ptCount val="19"/>
                <c:pt idx="0">
                  <c:v>0</c:v>
                </c:pt>
                <c:pt idx="1">
                  <c:v>2</c:v>
                </c:pt>
                <c:pt idx="2">
                  <c:v>2</c:v>
                </c:pt>
                <c:pt idx="3">
                  <c:v>6</c:v>
                </c:pt>
                <c:pt idx="4">
                  <c:v>6</c:v>
                </c:pt>
                <c:pt idx="5">
                  <c:v>8</c:v>
                </c:pt>
                <c:pt idx="6">
                  <c:v>8</c:v>
                </c:pt>
                <c:pt idx="7">
                  <c:v>12</c:v>
                </c:pt>
                <c:pt idx="8">
                  <c:v>12</c:v>
                </c:pt>
                <c:pt idx="9">
                  <c:v>12</c:v>
                </c:pt>
                <c:pt idx="10">
                  <c:v>12</c:v>
                </c:pt>
                <c:pt idx="11">
                  <c:v>15</c:v>
                </c:pt>
                <c:pt idx="12">
                  <c:v>15</c:v>
                </c:pt>
                <c:pt idx="13">
                  <c:v>18</c:v>
                </c:pt>
                <c:pt idx="14">
                  <c:v>20</c:v>
                </c:pt>
                <c:pt idx="15">
                  <c:v>20</c:v>
                </c:pt>
                <c:pt idx="16">
                  <c:v>24</c:v>
                </c:pt>
                <c:pt idx="17">
                  <c:v>24</c:v>
                </c:pt>
                <c:pt idx="18">
                  <c:v>24</c:v>
                </c:pt>
              </c:numCache>
            </c:numRef>
          </c:xVal>
          <c:yVal>
            <c:numRef>
              <c:f>'[高血圧緊急症20211009（重複含む過去のもの)-Dell-KH (version 1).xlsb のコピー のコピー.xlsx]腎生存率'!$IK$96:$IK$114</c:f>
              <c:numCache>
                <c:formatCode>General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0.92307692307692313</c:v>
                </c:pt>
                <c:pt idx="3">
                  <c:v>0.92307692307692313</c:v>
                </c:pt>
                <c:pt idx="4">
                  <c:v>0.92307692307692313</c:v>
                </c:pt>
                <c:pt idx="5">
                  <c:v>0.92307692307692313</c:v>
                </c:pt>
                <c:pt idx="6">
                  <c:v>0.83076923076923082</c:v>
                </c:pt>
                <c:pt idx="7">
                  <c:v>0.83076923076923082</c:v>
                </c:pt>
                <c:pt idx="8">
                  <c:v>0.7384615384615385</c:v>
                </c:pt>
                <c:pt idx="9">
                  <c:v>0.7384615384615385</c:v>
                </c:pt>
                <c:pt idx="10">
                  <c:v>0.7384615384615385</c:v>
                </c:pt>
                <c:pt idx="11">
                  <c:v>0.7384615384615385</c:v>
                </c:pt>
                <c:pt idx="12">
                  <c:v>0.61538461538461542</c:v>
                </c:pt>
                <c:pt idx="13">
                  <c:v>0.61538461538461542</c:v>
                </c:pt>
                <c:pt idx="14">
                  <c:v>0.61538461538461542</c:v>
                </c:pt>
                <c:pt idx="15">
                  <c:v>0.46153846153846156</c:v>
                </c:pt>
                <c:pt idx="16">
                  <c:v>0.46153846153846156</c:v>
                </c:pt>
                <c:pt idx="17">
                  <c:v>0.46153846153846156</c:v>
                </c:pt>
                <c:pt idx="18">
                  <c:v>0.46153846153846156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FA13-41E2-9D62-E2472BABD9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8908448"/>
        <c:axId val="258915112"/>
      </c:scatterChart>
      <c:valAx>
        <c:axId val="258908448"/>
        <c:scaling>
          <c:orientation val="minMax"/>
          <c:max val="24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2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n-US" altLang="ja-JP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Months</a:t>
                </a:r>
                <a:endParaRPr lang="ja-JP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0.45161144404217213"/>
              <c:y val="0.89761907475196145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noFill/>
          <a:ln w="28575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/>
          <a:lstStyle/>
          <a:p>
            <a:pPr>
              <a:defRPr sz="1100" b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258915112"/>
        <c:crosses val="autoZero"/>
        <c:crossBetween val="midCat"/>
        <c:majorUnit val="6"/>
      </c:valAx>
      <c:valAx>
        <c:axId val="258915112"/>
        <c:scaling>
          <c:orientation val="minMax"/>
          <c:max val="1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28575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/>
          <a:lstStyle/>
          <a:p>
            <a:pPr>
              <a:defRPr sz="1100" b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258908448"/>
        <c:crosses val="autoZero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589825514061319E-2"/>
          <c:y val="0.18155675134815744"/>
          <c:w val="0.79656377082572183"/>
          <c:h val="0.69663903992611975"/>
        </c:manualLayout>
      </c:layout>
      <c:scatterChart>
        <c:scatterStyle val="lineMarker"/>
        <c:varyColors val="0"/>
        <c:ser>
          <c:idx val="0"/>
          <c:order val="0"/>
          <c:tx>
            <c:strRef>
              <c:f>'[高血圧緊急症20211009（重複含む過去のもの)-Dell-KH (version 1).xlsb のコピー のコピー.xlsx]腎生存率'!$IE$95</c:f>
              <c:strCache>
                <c:ptCount val="1"/>
                <c:pt idx="0">
                  <c:v>生存率</c:v>
                </c:pt>
              </c:strCache>
            </c:strRef>
          </c:tx>
          <c:spPr>
            <a:ln w="19050">
              <a:solidFill>
                <a:srgbClr val="FF0000"/>
              </a:solidFill>
            </a:ln>
          </c:spPr>
          <c:marker>
            <c:symbol val="diamond"/>
            <c:size val="3"/>
            <c:spPr>
              <a:ln w="19050">
                <a:solidFill>
                  <a:srgbClr val="FF0000"/>
                </a:solidFill>
              </a:ln>
            </c:spPr>
          </c:marker>
          <c:xVal>
            <c:numRef>
              <c:f>'[高血圧緊急症20211009（重複含む過去のもの)-Dell-KH (version 1).xlsb のコピー のコピー.xlsx]腎生存率'!$ID$96:$ID$120</c:f>
              <c:numCache>
                <c:formatCode>General</c:formatCode>
                <c:ptCount val="25"/>
                <c:pt idx="0">
                  <c:v>0</c:v>
                </c:pt>
                <c:pt idx="1">
                  <c:v>0.5</c:v>
                </c:pt>
                <c:pt idx="2">
                  <c:v>0.5</c:v>
                </c:pt>
                <c:pt idx="3">
                  <c:v>1</c:v>
                </c:pt>
                <c:pt idx="4">
                  <c:v>1</c:v>
                </c:pt>
                <c:pt idx="5">
                  <c:v>2</c:v>
                </c:pt>
                <c:pt idx="6">
                  <c:v>2</c:v>
                </c:pt>
                <c:pt idx="7">
                  <c:v>6</c:v>
                </c:pt>
                <c:pt idx="8">
                  <c:v>6</c:v>
                </c:pt>
                <c:pt idx="9">
                  <c:v>12</c:v>
                </c:pt>
                <c:pt idx="10">
                  <c:v>12</c:v>
                </c:pt>
                <c:pt idx="11">
                  <c:v>12</c:v>
                </c:pt>
                <c:pt idx="12">
                  <c:v>12</c:v>
                </c:pt>
                <c:pt idx="13">
                  <c:v>12</c:v>
                </c:pt>
                <c:pt idx="14">
                  <c:v>12</c:v>
                </c:pt>
                <c:pt idx="15">
                  <c:v>24</c:v>
                </c:pt>
                <c:pt idx="16">
                  <c:v>24</c:v>
                </c:pt>
                <c:pt idx="17">
                  <c:v>24</c:v>
                </c:pt>
                <c:pt idx="18">
                  <c:v>24</c:v>
                </c:pt>
                <c:pt idx="19">
                  <c:v>24</c:v>
                </c:pt>
                <c:pt idx="20">
                  <c:v>24</c:v>
                </c:pt>
                <c:pt idx="21">
                  <c:v>24</c:v>
                </c:pt>
                <c:pt idx="22">
                  <c:v>24</c:v>
                </c:pt>
                <c:pt idx="23">
                  <c:v>24</c:v>
                </c:pt>
                <c:pt idx="24">
                  <c:v>24</c:v>
                </c:pt>
              </c:numCache>
            </c:numRef>
          </c:xVal>
          <c:yVal>
            <c:numRef>
              <c:f>'[高血圧緊急症20211009（重複含む過去のもの)-Dell-KH (version 1).xlsb のコピー のコピー.xlsx]腎生存率'!$IE$96:$IE$120</c:f>
              <c:numCache>
                <c:formatCode>General</c:formatCode>
                <c:ptCount val="2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0.93333333333333335</c:v>
                </c:pt>
                <c:pt idx="11">
                  <c:v>0.93333333333333335</c:v>
                </c:pt>
                <c:pt idx="12">
                  <c:v>0.93333333333333335</c:v>
                </c:pt>
                <c:pt idx="13">
                  <c:v>0.93333333333333335</c:v>
                </c:pt>
                <c:pt idx="14">
                  <c:v>0.93333333333333335</c:v>
                </c:pt>
                <c:pt idx="15">
                  <c:v>0.93333333333333335</c:v>
                </c:pt>
                <c:pt idx="16">
                  <c:v>0.93333333333333335</c:v>
                </c:pt>
                <c:pt idx="17">
                  <c:v>0.93333333333333335</c:v>
                </c:pt>
                <c:pt idx="18">
                  <c:v>0.93333333333333335</c:v>
                </c:pt>
                <c:pt idx="19">
                  <c:v>0.93333333333333335</c:v>
                </c:pt>
                <c:pt idx="20">
                  <c:v>0.93333333333333335</c:v>
                </c:pt>
                <c:pt idx="21">
                  <c:v>0.93333333333333335</c:v>
                </c:pt>
                <c:pt idx="22">
                  <c:v>0.93333333333333335</c:v>
                </c:pt>
                <c:pt idx="23">
                  <c:v>0.93333333333333335</c:v>
                </c:pt>
                <c:pt idx="24">
                  <c:v>0.93333333333333335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CD4-4432-AE3D-FB6079241C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8913936"/>
        <c:axId val="258907664"/>
      </c:scatterChart>
      <c:valAx>
        <c:axId val="258913936"/>
        <c:scaling>
          <c:orientation val="minMax"/>
          <c:max val="24"/>
          <c:min val="0"/>
        </c:scaling>
        <c:delete val="0"/>
        <c:axPos val="b"/>
        <c:numFmt formatCode="General" sourceLinked="1"/>
        <c:majorTickMark val="out"/>
        <c:minorTickMark val="none"/>
        <c:tickLblPos val="none"/>
        <c:crossAx val="258907664"/>
        <c:crosses val="autoZero"/>
        <c:crossBetween val="midCat"/>
        <c:majorUnit val="6"/>
      </c:valAx>
      <c:valAx>
        <c:axId val="258907664"/>
        <c:scaling>
          <c:orientation val="minMax"/>
          <c:max val="1"/>
          <c:min val="0"/>
        </c:scaling>
        <c:delete val="0"/>
        <c:axPos val="l"/>
        <c:numFmt formatCode="General" sourceLinked="1"/>
        <c:majorTickMark val="out"/>
        <c:minorTickMark val="none"/>
        <c:tickLblPos val="none"/>
        <c:crossAx val="258913936"/>
        <c:crosses val="autoZero"/>
        <c:crossBetween val="midCat"/>
        <c:majorUnit val="0.2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腎生存率!$AW$98</c:f>
              <c:strCache>
                <c:ptCount val="1"/>
                <c:pt idx="0">
                  <c:v>生存率</c:v>
                </c:pt>
              </c:strCache>
            </c:strRef>
          </c:tx>
          <c:spPr>
            <a:ln>
              <a:solidFill>
                <a:srgbClr val="DF6613"/>
              </a:solidFill>
            </a:ln>
          </c:spPr>
          <c:marker>
            <c:spPr>
              <a:ln>
                <a:solidFill>
                  <a:srgbClr val="DF6613"/>
                </a:solidFill>
              </a:ln>
            </c:spPr>
          </c:marker>
          <c:xVal>
            <c:numRef>
              <c:f>腎生存率!$AV$99:$AV$133</c:f>
              <c:numCache>
                <c:formatCode>General</c:formatCode>
                <c:ptCount val="3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6</c:v>
                </c:pt>
                <c:pt idx="6">
                  <c:v>6</c:v>
                </c:pt>
                <c:pt idx="7">
                  <c:v>6</c:v>
                </c:pt>
                <c:pt idx="8">
                  <c:v>6</c:v>
                </c:pt>
                <c:pt idx="9">
                  <c:v>8</c:v>
                </c:pt>
                <c:pt idx="10">
                  <c:v>8</c:v>
                </c:pt>
                <c:pt idx="11">
                  <c:v>10</c:v>
                </c:pt>
                <c:pt idx="12">
                  <c:v>12</c:v>
                </c:pt>
                <c:pt idx="13">
                  <c:v>12</c:v>
                </c:pt>
                <c:pt idx="14">
                  <c:v>12</c:v>
                </c:pt>
                <c:pt idx="15">
                  <c:v>12</c:v>
                </c:pt>
                <c:pt idx="16">
                  <c:v>12</c:v>
                </c:pt>
                <c:pt idx="17">
                  <c:v>12</c:v>
                </c:pt>
                <c:pt idx="18">
                  <c:v>12</c:v>
                </c:pt>
                <c:pt idx="19">
                  <c:v>12</c:v>
                </c:pt>
                <c:pt idx="20">
                  <c:v>12</c:v>
                </c:pt>
                <c:pt idx="21">
                  <c:v>12</c:v>
                </c:pt>
                <c:pt idx="22">
                  <c:v>15</c:v>
                </c:pt>
                <c:pt idx="23">
                  <c:v>15</c:v>
                </c:pt>
                <c:pt idx="24">
                  <c:v>24</c:v>
                </c:pt>
                <c:pt idx="25">
                  <c:v>24</c:v>
                </c:pt>
                <c:pt idx="26">
                  <c:v>24</c:v>
                </c:pt>
                <c:pt idx="27">
                  <c:v>24</c:v>
                </c:pt>
                <c:pt idx="28">
                  <c:v>24</c:v>
                </c:pt>
                <c:pt idx="29">
                  <c:v>24</c:v>
                </c:pt>
                <c:pt idx="30">
                  <c:v>24</c:v>
                </c:pt>
                <c:pt idx="31">
                  <c:v>24</c:v>
                </c:pt>
                <c:pt idx="32">
                  <c:v>24</c:v>
                </c:pt>
                <c:pt idx="33">
                  <c:v>24</c:v>
                </c:pt>
                <c:pt idx="34">
                  <c:v>24</c:v>
                </c:pt>
              </c:numCache>
            </c:numRef>
          </c:xVal>
          <c:yVal>
            <c:numRef>
              <c:f>腎生存率!$AW$99:$AW$133</c:f>
              <c:numCache>
                <c:formatCode>General</c:formatCode>
                <c:ptCount val="3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0.9642857142857143</c:v>
                </c:pt>
                <c:pt idx="4">
                  <c:v>0.9642857142857143</c:v>
                </c:pt>
                <c:pt idx="5">
                  <c:v>0.9642857142857143</c:v>
                </c:pt>
                <c:pt idx="6">
                  <c:v>0.9642857142857143</c:v>
                </c:pt>
                <c:pt idx="7">
                  <c:v>0.9642857142857143</c:v>
                </c:pt>
                <c:pt idx="8">
                  <c:v>0.9642857142857143</c:v>
                </c:pt>
                <c:pt idx="9">
                  <c:v>0.9642857142857143</c:v>
                </c:pt>
                <c:pt idx="10">
                  <c:v>0.92045454545454541</c:v>
                </c:pt>
                <c:pt idx="11">
                  <c:v>0.92045454545454541</c:v>
                </c:pt>
                <c:pt idx="12">
                  <c:v>0.92045454545454541</c:v>
                </c:pt>
                <c:pt idx="13">
                  <c:v>0.87443181818181814</c:v>
                </c:pt>
                <c:pt idx="14">
                  <c:v>0.87443181818181814</c:v>
                </c:pt>
                <c:pt idx="15">
                  <c:v>0.82840909090909087</c:v>
                </c:pt>
                <c:pt idx="16">
                  <c:v>0.82840909090909087</c:v>
                </c:pt>
                <c:pt idx="17">
                  <c:v>0.82840909090909087</c:v>
                </c:pt>
                <c:pt idx="18">
                  <c:v>0.82840909090909087</c:v>
                </c:pt>
                <c:pt idx="19">
                  <c:v>0.82840909090909087</c:v>
                </c:pt>
                <c:pt idx="20">
                  <c:v>0.82840909090909087</c:v>
                </c:pt>
                <c:pt idx="21">
                  <c:v>0.82840909090909087</c:v>
                </c:pt>
                <c:pt idx="22">
                  <c:v>0.82840909090909087</c:v>
                </c:pt>
                <c:pt idx="23">
                  <c:v>0.75937499999999991</c:v>
                </c:pt>
                <c:pt idx="24">
                  <c:v>0.75937499999999991</c:v>
                </c:pt>
                <c:pt idx="25">
                  <c:v>0.75937499999999991</c:v>
                </c:pt>
                <c:pt idx="26">
                  <c:v>0.75937499999999991</c:v>
                </c:pt>
                <c:pt idx="27">
                  <c:v>0.75937499999999991</c:v>
                </c:pt>
                <c:pt idx="28">
                  <c:v>0.75937499999999991</c:v>
                </c:pt>
                <c:pt idx="29">
                  <c:v>0.75937499999999991</c:v>
                </c:pt>
                <c:pt idx="30">
                  <c:v>0.75937499999999991</c:v>
                </c:pt>
                <c:pt idx="31">
                  <c:v>0.75937499999999991</c:v>
                </c:pt>
                <c:pt idx="32">
                  <c:v>0.75937499999999991</c:v>
                </c:pt>
                <c:pt idx="33">
                  <c:v>0.75937499999999991</c:v>
                </c:pt>
                <c:pt idx="34">
                  <c:v>0.75937499999999991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1AD-471F-AEC0-722CB8826C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8318008"/>
        <c:axId val="258318792"/>
      </c:scatterChart>
      <c:valAx>
        <c:axId val="258318008"/>
        <c:scaling>
          <c:orientation val="minMax"/>
          <c:max val="24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28575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/>
          <a:lstStyle/>
          <a:p>
            <a:pPr>
              <a:defRPr sz="1100" b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258318792"/>
        <c:crosses val="autoZero"/>
        <c:crossBetween val="midCat"/>
        <c:majorUnit val="6"/>
      </c:valAx>
      <c:valAx>
        <c:axId val="258318792"/>
        <c:scaling>
          <c:orientation val="minMax"/>
          <c:max val="1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28575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/>
          <a:lstStyle/>
          <a:p>
            <a:pPr>
              <a:defRPr sz="1100" b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258318008"/>
        <c:crosses val="autoZero"/>
        <c:crossBetween val="midCat"/>
        <c:majorUnit val="0.2"/>
      </c:valAx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66131407118731"/>
          <c:y val="5.8662577222963141E-2"/>
          <c:w val="0.78084047222153585"/>
          <c:h val="0.78675208363427473"/>
        </c:manualLayout>
      </c:layout>
      <c:scatterChart>
        <c:scatterStyle val="lineMarker"/>
        <c:varyColors val="0"/>
        <c:ser>
          <c:idx val="0"/>
          <c:order val="0"/>
          <c:tx>
            <c:strRef>
              <c:f>腎生存率!$BC$98</c:f>
              <c:strCache>
                <c:ptCount val="1"/>
                <c:pt idx="0">
                  <c:v>生存率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pPr>
              <a:ln>
                <a:solidFill>
                  <a:srgbClr val="0070C0"/>
                </a:solidFill>
              </a:ln>
            </c:spPr>
          </c:marker>
          <c:xVal>
            <c:numRef>
              <c:f>腎生存率!$BB$99:$BB$120</c:f>
              <c:numCache>
                <c:formatCode>General</c:formatCode>
                <c:ptCount val="22"/>
                <c:pt idx="0">
                  <c:v>0</c:v>
                </c:pt>
                <c:pt idx="1">
                  <c:v>0.5</c:v>
                </c:pt>
                <c:pt idx="2">
                  <c:v>0.5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12</c:v>
                </c:pt>
                <c:pt idx="7">
                  <c:v>12</c:v>
                </c:pt>
                <c:pt idx="8">
                  <c:v>12</c:v>
                </c:pt>
                <c:pt idx="9">
                  <c:v>12</c:v>
                </c:pt>
                <c:pt idx="10">
                  <c:v>18</c:v>
                </c:pt>
                <c:pt idx="11">
                  <c:v>20</c:v>
                </c:pt>
                <c:pt idx="12">
                  <c:v>20</c:v>
                </c:pt>
                <c:pt idx="13">
                  <c:v>24</c:v>
                </c:pt>
                <c:pt idx="14">
                  <c:v>24</c:v>
                </c:pt>
                <c:pt idx="15">
                  <c:v>24</c:v>
                </c:pt>
                <c:pt idx="16">
                  <c:v>24</c:v>
                </c:pt>
                <c:pt idx="17">
                  <c:v>24</c:v>
                </c:pt>
                <c:pt idx="18">
                  <c:v>24</c:v>
                </c:pt>
                <c:pt idx="19">
                  <c:v>24</c:v>
                </c:pt>
                <c:pt idx="20">
                  <c:v>24</c:v>
                </c:pt>
                <c:pt idx="21">
                  <c:v>24</c:v>
                </c:pt>
              </c:numCache>
            </c:numRef>
          </c:xVal>
          <c:yVal>
            <c:numRef>
              <c:f>腎生存率!$BC$99:$BC$120</c:f>
              <c:numCache>
                <c:formatCode>General</c:formatCode>
                <c:ptCount val="2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0.9</c:v>
                </c:pt>
                <c:pt idx="13">
                  <c:v>0.9</c:v>
                </c:pt>
                <c:pt idx="14">
                  <c:v>0.9</c:v>
                </c:pt>
                <c:pt idx="15">
                  <c:v>0.9</c:v>
                </c:pt>
                <c:pt idx="16">
                  <c:v>0.9</c:v>
                </c:pt>
                <c:pt idx="17">
                  <c:v>0.9</c:v>
                </c:pt>
                <c:pt idx="18">
                  <c:v>0.9</c:v>
                </c:pt>
                <c:pt idx="19">
                  <c:v>0.9</c:v>
                </c:pt>
                <c:pt idx="20">
                  <c:v>0.9</c:v>
                </c:pt>
                <c:pt idx="21">
                  <c:v>0.9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591-4393-87BB-653E4615BF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8319184"/>
        <c:axId val="258312520"/>
      </c:scatterChart>
      <c:valAx>
        <c:axId val="258319184"/>
        <c:scaling>
          <c:orientation val="minMax"/>
          <c:max val="24"/>
        </c:scaling>
        <c:delete val="0"/>
        <c:axPos val="b"/>
        <c:numFmt formatCode="General" sourceLinked="1"/>
        <c:majorTickMark val="out"/>
        <c:minorTickMark val="none"/>
        <c:tickLblPos val="none"/>
        <c:spPr>
          <a:noFill/>
          <a:ln w="9525" cap="flat" cmpd="sng" algn="ctr">
            <a:solidFill>
              <a:schemeClr val="dk1"/>
            </a:solidFill>
            <a:prstDash val="solid"/>
            <a:miter lim="800000"/>
          </a:ln>
          <a:effectLst/>
        </c:spPr>
        <c:crossAx val="258312520"/>
        <c:crosses val="autoZero"/>
        <c:crossBetween val="midCat"/>
        <c:majorUnit val="6"/>
      </c:valAx>
      <c:valAx>
        <c:axId val="258312520"/>
        <c:scaling>
          <c:orientation val="minMax"/>
          <c:max val="1"/>
          <c:min val="0"/>
        </c:scaling>
        <c:delete val="0"/>
        <c:axPos val="l"/>
        <c:numFmt formatCode="General" sourceLinked="1"/>
        <c:majorTickMark val="out"/>
        <c:minorTickMark val="none"/>
        <c:tickLblPos val="none"/>
        <c:spPr>
          <a:noFill/>
          <a:ln w="9525" cap="flat" cmpd="sng" algn="ctr">
            <a:solidFill>
              <a:schemeClr val="dk1"/>
            </a:solidFill>
            <a:prstDash val="solid"/>
            <a:miter lim="800000"/>
          </a:ln>
          <a:effectLst/>
        </c:spPr>
        <c:crossAx val="258319184"/>
        <c:crosses val="autoZero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</c:spPr>
  <c:txPr>
    <a:bodyPr/>
    <a:lstStyle/>
    <a:p>
      <a:pPr>
        <a:defRPr sz="1050"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腎生存率!$BI$112</c:f>
              <c:strCache>
                <c:ptCount val="1"/>
                <c:pt idx="0">
                  <c:v>生存率</c:v>
                </c:pt>
              </c:strCache>
            </c:strRef>
          </c:tx>
          <c:spPr>
            <a:ln>
              <a:solidFill>
                <a:srgbClr val="DF6613"/>
              </a:solidFill>
            </a:ln>
          </c:spPr>
          <c:marker>
            <c:spPr>
              <a:ln>
                <a:solidFill>
                  <a:srgbClr val="DF6613"/>
                </a:solidFill>
              </a:ln>
            </c:spPr>
          </c:marker>
          <c:xVal>
            <c:numRef>
              <c:f>腎生存率!$BH$113:$BH$161</c:f>
              <c:numCache>
                <c:formatCode>General</c:formatCode>
                <c:ptCount val="49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6</c:v>
                </c:pt>
                <c:pt idx="10">
                  <c:v>6</c:v>
                </c:pt>
                <c:pt idx="11">
                  <c:v>6</c:v>
                </c:pt>
                <c:pt idx="12">
                  <c:v>10</c:v>
                </c:pt>
                <c:pt idx="13">
                  <c:v>12</c:v>
                </c:pt>
                <c:pt idx="14">
                  <c:v>12</c:v>
                </c:pt>
                <c:pt idx="15">
                  <c:v>12</c:v>
                </c:pt>
                <c:pt idx="16">
                  <c:v>12</c:v>
                </c:pt>
                <c:pt idx="17">
                  <c:v>12</c:v>
                </c:pt>
                <c:pt idx="18">
                  <c:v>12</c:v>
                </c:pt>
                <c:pt idx="19">
                  <c:v>12</c:v>
                </c:pt>
                <c:pt idx="20">
                  <c:v>12</c:v>
                </c:pt>
                <c:pt idx="21">
                  <c:v>12</c:v>
                </c:pt>
                <c:pt idx="22">
                  <c:v>12</c:v>
                </c:pt>
                <c:pt idx="23">
                  <c:v>12</c:v>
                </c:pt>
                <c:pt idx="24">
                  <c:v>12</c:v>
                </c:pt>
                <c:pt idx="25">
                  <c:v>12</c:v>
                </c:pt>
                <c:pt idx="26">
                  <c:v>12</c:v>
                </c:pt>
                <c:pt idx="27">
                  <c:v>15</c:v>
                </c:pt>
                <c:pt idx="28">
                  <c:v>15</c:v>
                </c:pt>
                <c:pt idx="29">
                  <c:v>20</c:v>
                </c:pt>
                <c:pt idx="30">
                  <c:v>20</c:v>
                </c:pt>
                <c:pt idx="31">
                  <c:v>24</c:v>
                </c:pt>
                <c:pt idx="32">
                  <c:v>24</c:v>
                </c:pt>
                <c:pt idx="33">
                  <c:v>24</c:v>
                </c:pt>
                <c:pt idx="34">
                  <c:v>24</c:v>
                </c:pt>
                <c:pt idx="35">
                  <c:v>24</c:v>
                </c:pt>
                <c:pt idx="36">
                  <c:v>24</c:v>
                </c:pt>
                <c:pt idx="37">
                  <c:v>24</c:v>
                </c:pt>
                <c:pt idx="38">
                  <c:v>24</c:v>
                </c:pt>
                <c:pt idx="39">
                  <c:v>24</c:v>
                </c:pt>
                <c:pt idx="40">
                  <c:v>24</c:v>
                </c:pt>
                <c:pt idx="41">
                  <c:v>24</c:v>
                </c:pt>
                <c:pt idx="42">
                  <c:v>24</c:v>
                </c:pt>
                <c:pt idx="43">
                  <c:v>24</c:v>
                </c:pt>
                <c:pt idx="44">
                  <c:v>24</c:v>
                </c:pt>
                <c:pt idx="45">
                  <c:v>24</c:v>
                </c:pt>
                <c:pt idx="46">
                  <c:v>24</c:v>
                </c:pt>
                <c:pt idx="47">
                  <c:v>24</c:v>
                </c:pt>
                <c:pt idx="48">
                  <c:v>24</c:v>
                </c:pt>
              </c:numCache>
            </c:numRef>
          </c:xVal>
          <c:yVal>
            <c:numRef>
              <c:f>腎生存率!$BI$113:$BI$161</c:f>
              <c:numCache>
                <c:formatCode>General</c:formatCode>
                <c:ptCount val="4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0.97499999999999998</c:v>
                </c:pt>
                <c:pt idx="6">
                  <c:v>0.97499999999999998</c:v>
                </c:pt>
                <c:pt idx="7">
                  <c:v>0.97499999999999998</c:v>
                </c:pt>
                <c:pt idx="8">
                  <c:v>0.97499999999999998</c:v>
                </c:pt>
                <c:pt idx="9">
                  <c:v>0.97499999999999998</c:v>
                </c:pt>
                <c:pt idx="10">
                  <c:v>0.97499999999999998</c:v>
                </c:pt>
                <c:pt idx="11">
                  <c:v>0.97499999999999998</c:v>
                </c:pt>
                <c:pt idx="12">
                  <c:v>0.97499999999999998</c:v>
                </c:pt>
                <c:pt idx="13">
                  <c:v>0.97499999999999998</c:v>
                </c:pt>
                <c:pt idx="14">
                  <c:v>0.94453124999999993</c:v>
                </c:pt>
                <c:pt idx="15">
                  <c:v>0.94453124999999993</c:v>
                </c:pt>
                <c:pt idx="16">
                  <c:v>0.91406249999999989</c:v>
                </c:pt>
                <c:pt idx="17">
                  <c:v>0.91406249999999989</c:v>
                </c:pt>
                <c:pt idx="18">
                  <c:v>0.91406249999999989</c:v>
                </c:pt>
                <c:pt idx="19">
                  <c:v>0.91406249999999989</c:v>
                </c:pt>
                <c:pt idx="20">
                  <c:v>0.91406249999999989</c:v>
                </c:pt>
                <c:pt idx="21">
                  <c:v>0.91406249999999989</c:v>
                </c:pt>
                <c:pt idx="22">
                  <c:v>0.91406249999999989</c:v>
                </c:pt>
                <c:pt idx="23">
                  <c:v>0.91406249999999989</c:v>
                </c:pt>
                <c:pt idx="24">
                  <c:v>0.91406249999999989</c:v>
                </c:pt>
                <c:pt idx="25">
                  <c:v>0.91406249999999989</c:v>
                </c:pt>
                <c:pt idx="26">
                  <c:v>0.91406249999999989</c:v>
                </c:pt>
                <c:pt idx="27">
                  <c:v>0.91406249999999989</c:v>
                </c:pt>
                <c:pt idx="28">
                  <c:v>0.86835937499999993</c:v>
                </c:pt>
                <c:pt idx="29">
                  <c:v>0.86835937499999993</c:v>
                </c:pt>
                <c:pt idx="30">
                  <c:v>0.82265624999999998</c:v>
                </c:pt>
                <c:pt idx="31">
                  <c:v>0.82265624999999998</c:v>
                </c:pt>
                <c:pt idx="32">
                  <c:v>0.82265624999999998</c:v>
                </c:pt>
                <c:pt idx="33">
                  <c:v>0.82265624999999998</c:v>
                </c:pt>
                <c:pt idx="34">
                  <c:v>0.82265624999999998</c:v>
                </c:pt>
                <c:pt idx="35">
                  <c:v>0.82265624999999998</c:v>
                </c:pt>
                <c:pt idx="36">
                  <c:v>0.82265624999999998</c:v>
                </c:pt>
                <c:pt idx="37">
                  <c:v>0.82265624999999998</c:v>
                </c:pt>
                <c:pt idx="38">
                  <c:v>0.82265624999999998</c:v>
                </c:pt>
                <c:pt idx="39">
                  <c:v>0.82265624999999998</c:v>
                </c:pt>
                <c:pt idx="40">
                  <c:v>0.82265624999999998</c:v>
                </c:pt>
                <c:pt idx="41">
                  <c:v>0.82265624999999998</c:v>
                </c:pt>
                <c:pt idx="42">
                  <c:v>0.82265624999999998</c:v>
                </c:pt>
                <c:pt idx="43">
                  <c:v>0.82265624999999998</c:v>
                </c:pt>
                <c:pt idx="44">
                  <c:v>0.82265624999999998</c:v>
                </c:pt>
                <c:pt idx="45">
                  <c:v>0.82265624999999998</c:v>
                </c:pt>
                <c:pt idx="46">
                  <c:v>0.82265624999999998</c:v>
                </c:pt>
                <c:pt idx="47">
                  <c:v>0.82265624999999998</c:v>
                </c:pt>
                <c:pt idx="48">
                  <c:v>0.82265624999999998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19A-4AFE-B628-A33F3F15D1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8316440"/>
        <c:axId val="258317224"/>
      </c:scatterChart>
      <c:valAx>
        <c:axId val="258316440"/>
        <c:scaling>
          <c:orientation val="minMax"/>
          <c:max val="24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28575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/>
          <a:lstStyle/>
          <a:p>
            <a:pPr>
              <a:defRPr sz="1100" b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258317224"/>
        <c:crosses val="autoZero"/>
        <c:crossBetween val="midCat"/>
        <c:majorUnit val="6"/>
      </c:valAx>
      <c:valAx>
        <c:axId val="258317224"/>
        <c:scaling>
          <c:orientation val="minMax"/>
          <c:max val="1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28575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/>
          <a:lstStyle/>
          <a:p>
            <a:pPr>
              <a:defRPr sz="1050" b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258316440"/>
        <c:crosses val="autoZero"/>
        <c:crossBetween val="midCat"/>
        <c:majorUnit val="0.2"/>
      </c:valAx>
    </c:plotArea>
    <c:plotVisOnly val="1"/>
    <c:dispBlanksAs val="gap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0.77133</cdr:x>
      <cdr:y>0.21666</cdr:y>
    </cdr:from>
    <cdr:to>
      <cdr:x>0.99823</cdr:x>
      <cdr:y>0.34042</cdr:y>
    </cdr:to>
    <cdr:sp macro="" textlink="">
      <cdr:nvSpPr>
        <cdr:cNvPr id="2" name="テキスト ボックス 1"/>
        <cdr:cNvSpPr txBox="1"/>
      </cdr:nvSpPr>
      <cdr:spPr>
        <a:xfrm xmlns:a="http://schemas.openxmlformats.org/drawingml/2006/main">
          <a:off x="2193651" y="389849"/>
          <a:ext cx="645304" cy="2226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r"/>
          <a:r>
            <a:rPr lang="en-US" altLang="ja-JP" sz="1100" b="0" dirty="0">
              <a:latin typeface="Arial" panose="020B0604020202020204" pitchFamily="34" charset="0"/>
              <a:cs typeface="Arial" panose="020B0604020202020204" pitchFamily="34" charset="0"/>
            </a:rPr>
            <a:t>p=0.020</a:t>
          </a:r>
          <a:endParaRPr lang="ja-JP" altLang="en-US" sz="1100" b="0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0.96601</cdr:x>
      <cdr:y>0.20578</cdr:y>
    </cdr:from>
    <cdr:to>
      <cdr:x>0.97441</cdr:x>
      <cdr:y>0.38585</cdr:y>
    </cdr:to>
    <cdr:sp macro="" textlink="">
      <cdr:nvSpPr>
        <cdr:cNvPr id="3" name="右大かっこ 2">
          <a:extLst xmlns:a="http://schemas.openxmlformats.org/drawingml/2006/main">
            <a:ext uri="{FF2B5EF4-FFF2-40B4-BE49-F238E27FC236}">
              <a16:creationId xmlns:a16="http://schemas.microsoft.com/office/drawing/2014/main" id="{BEB730D7-31A2-D103-8873-494E5E9374E9}"/>
            </a:ext>
          </a:extLst>
        </cdr:cNvPr>
        <cdr:cNvSpPr/>
      </cdr:nvSpPr>
      <cdr:spPr>
        <a:xfrm xmlns:a="http://schemas.openxmlformats.org/drawingml/2006/main">
          <a:off x="2747319" y="370265"/>
          <a:ext cx="23890" cy="324000"/>
        </a:xfrm>
        <a:prstGeom xmlns:a="http://schemas.openxmlformats.org/drawingml/2006/main" prst="rightBracket">
          <a:avLst/>
        </a:prstGeom>
        <a:ln xmlns:a="http://schemas.openxmlformats.org/drawingml/2006/main" w="12700"/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GB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500" cy="501650"/>
          </a:xfrm>
          <a:prstGeom prst="rect">
            <a:avLst/>
          </a:prstGeom>
        </p:spPr>
        <p:txBody>
          <a:bodyPr vert="horz" lIns="91423" tIns="45711" rIns="91423" bIns="45711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2077" y="0"/>
            <a:ext cx="2984500" cy="501650"/>
          </a:xfrm>
          <a:prstGeom prst="rect">
            <a:avLst/>
          </a:prstGeom>
        </p:spPr>
        <p:txBody>
          <a:bodyPr vert="horz" lIns="91423" tIns="45711" rIns="91423" bIns="45711" rtlCol="0"/>
          <a:lstStyle>
            <a:lvl1pPr algn="r">
              <a:defRPr sz="1300"/>
            </a:lvl1pPr>
          </a:lstStyle>
          <a:p>
            <a:fld id="{27B81F5D-DD0C-6E4A-8BD1-F46378763BEC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0950"/>
            <a:ext cx="4510087" cy="33829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3" tIns="45711" rIns="91423" bIns="4571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980" y="4821241"/>
            <a:ext cx="5510212" cy="3944937"/>
          </a:xfrm>
          <a:prstGeom prst="rect">
            <a:avLst/>
          </a:prstGeom>
        </p:spPr>
        <p:txBody>
          <a:bodyPr vert="horz" lIns="91423" tIns="45711" rIns="91423" bIns="4571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517063"/>
            <a:ext cx="2984500" cy="501650"/>
          </a:xfrm>
          <a:prstGeom prst="rect">
            <a:avLst/>
          </a:prstGeom>
        </p:spPr>
        <p:txBody>
          <a:bodyPr vert="horz" lIns="91423" tIns="45711" rIns="91423" bIns="45711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2077" y="9517063"/>
            <a:ext cx="2984500" cy="501650"/>
          </a:xfrm>
          <a:prstGeom prst="rect">
            <a:avLst/>
          </a:prstGeom>
        </p:spPr>
        <p:txBody>
          <a:bodyPr vert="horz" lIns="91423" tIns="45711" rIns="91423" bIns="45711" rtlCol="0" anchor="b"/>
          <a:lstStyle>
            <a:lvl1pPr algn="r">
              <a:defRPr sz="1300"/>
            </a:lvl1pPr>
          </a:lstStyle>
          <a:p>
            <a:fld id="{1A01042D-D145-4040-ABDF-39C9725738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282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 baseline="0">
                <a:latin typeface="メイリオ" panose="020B0604030504040204" pitchFamily="34" charset="-128"/>
                <a:ea typeface="メイリオ" panose="020B0604030504040204" pitchFamily="34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 baseline="0">
                <a:latin typeface="メイリオ" panose="020B0604030504040204" pitchFamily="34" charset="-12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7131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1431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0743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各章タイト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03648" y="3212979"/>
            <a:ext cx="6400800" cy="1198984"/>
          </a:xfrm>
        </p:spPr>
        <p:txBody>
          <a:bodyPr>
            <a:normAutofit/>
          </a:bodyPr>
          <a:lstStyle>
            <a:lvl1pPr marL="0" indent="0" algn="ctr">
              <a:buNone/>
              <a:defRPr sz="4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dirty="0"/>
              <a:t>マスター サブタイトルの書式設定</a:t>
            </a:r>
          </a:p>
        </p:txBody>
      </p:sp>
      <p:sp>
        <p:nvSpPr>
          <p:cNvPr id="10" name="スライド番号プレースホルダー 11"/>
          <p:cNvSpPr>
            <a:spLocks noGrp="1"/>
          </p:cNvSpPr>
          <p:nvPr>
            <p:ph type="sldNum" sz="quarter" idx="18"/>
          </p:nvPr>
        </p:nvSpPr>
        <p:spPr>
          <a:xfrm>
            <a:off x="7046912" y="-27384"/>
            <a:ext cx="2133600" cy="365125"/>
          </a:xfrm>
          <a:prstGeom prst="rect">
            <a:avLst/>
          </a:prstGeom>
        </p:spPr>
        <p:txBody>
          <a:bodyPr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8E2CBB49-3A78-4EBA-9DA5-737B2706856F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5" name="タイトル 4"/>
          <p:cNvSpPr>
            <a:spLocks noGrp="1"/>
          </p:cNvSpPr>
          <p:nvPr>
            <p:ph type="title"/>
          </p:nvPr>
        </p:nvSpPr>
        <p:spPr>
          <a:xfrm>
            <a:off x="457200" y="1981200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CCFF00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8982352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序章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51520" y="980728"/>
            <a:ext cx="8640960" cy="576064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723900" indent="-723900" defTabSz="900113">
              <a:spcBef>
                <a:spcPts val="200"/>
              </a:spcBef>
              <a:spcAft>
                <a:spcPts val="400"/>
              </a:spcAft>
              <a:buNone/>
              <a:tabLst>
                <a:tab pos="723900" algn="l"/>
                <a:tab pos="1787525" algn="l"/>
              </a:tabLst>
              <a:defRPr sz="2000" baseline="0">
                <a:solidFill>
                  <a:schemeClr val="bg1"/>
                </a:solidFill>
                <a:latin typeface="ＭＳ Ｐゴシック" panose="020B0600070205080204" pitchFamily="50" charset="-128"/>
                <a:ea typeface="+mn-ea"/>
              </a:defRPr>
            </a:lvl1pPr>
            <a:lvl2pPr marL="720000" indent="-360000">
              <a:buNone/>
              <a:tabLst>
                <a:tab pos="1787525" algn="l"/>
              </a:tabLst>
              <a:defRPr sz="200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  <a:endParaRPr kumimoji="1" lang="en-US" altLang="ja-JP" dirty="0"/>
          </a:p>
          <a:p>
            <a:pPr lvl="1"/>
            <a:r>
              <a:rPr kumimoji="1" lang="ja-JP" altLang="en-US" dirty="0"/>
              <a:t>ああ</a:t>
            </a:r>
            <a:endParaRPr kumimoji="1" lang="en-US" altLang="ja-JP" dirty="0"/>
          </a:p>
        </p:txBody>
      </p:sp>
      <p:sp>
        <p:nvSpPr>
          <p:cNvPr id="8" name="テキスト プレースホルダー 3"/>
          <p:cNvSpPr>
            <a:spLocks noGrp="1"/>
          </p:cNvSpPr>
          <p:nvPr>
            <p:ph type="body" sz="quarter" idx="15" hasCustomPrompt="1"/>
          </p:nvPr>
        </p:nvSpPr>
        <p:spPr>
          <a:xfrm>
            <a:off x="162000" y="6021508"/>
            <a:ext cx="8820000" cy="818710"/>
          </a:xfrm>
        </p:spPr>
        <p:txBody>
          <a:bodyPr lIns="0" tIns="0" rIns="0" bIns="180000" anchor="b" anchorCtr="0">
            <a:noAutofit/>
          </a:bodyPr>
          <a:lstStyle>
            <a:lvl1pPr marL="531813" indent="-531813">
              <a:buNone/>
              <a:tabLst/>
              <a:defRPr sz="1100" baseline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marL="360363" indent="-360363">
              <a:spcBef>
                <a:spcPts val="0"/>
              </a:spcBef>
            </a:pPr>
            <a:r>
              <a:rPr lang="ja-JP" altLang="en-US" sz="1100" dirty="0"/>
              <a:t>マスターテキストの書式設定</a:t>
            </a:r>
            <a:endParaRPr lang="en-US" altLang="ja-JP" sz="1100" dirty="0"/>
          </a:p>
        </p:txBody>
      </p:sp>
      <p:sp>
        <p:nvSpPr>
          <p:cNvPr id="9" name="スライド番号プレースホルダー 11"/>
          <p:cNvSpPr>
            <a:spLocks noGrp="1"/>
          </p:cNvSpPr>
          <p:nvPr>
            <p:ph type="sldNum" sz="quarter" idx="18"/>
          </p:nvPr>
        </p:nvSpPr>
        <p:spPr>
          <a:xfrm>
            <a:off x="8382000" y="-27384"/>
            <a:ext cx="798512" cy="365125"/>
          </a:xfrm>
          <a:prstGeom prst="rect">
            <a:avLst/>
          </a:prstGeom>
        </p:spPr>
        <p:txBody>
          <a:bodyPr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8E2CBB49-3A78-4EBA-9DA5-737B2706856F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 23"/>
          <p:cNvSpPr txBox="1">
            <a:spLocks/>
          </p:cNvSpPr>
          <p:nvPr userDrawn="1"/>
        </p:nvSpPr>
        <p:spPr>
          <a:xfrm>
            <a:off x="5181600" y="0"/>
            <a:ext cx="3240360" cy="306000"/>
          </a:xfrm>
          <a:prstGeom prst="rect">
            <a:avLst/>
          </a:prstGeom>
        </p:spPr>
        <p:txBody>
          <a:bodyPr vert="horz" lIns="180000" tIns="5400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［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JSH2019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］</a:t>
            </a:r>
            <a:endParaRPr kumimoji="1" lang="ja-JP" altLang="en-US" sz="1250" b="0" i="0" u="none" strike="noStrike" kern="1200" cap="none" spc="0" normalizeH="0" baseline="0" noProof="0" dirty="0">
              <a:ln>
                <a:noFill/>
              </a:ln>
              <a:solidFill>
                <a:srgbClr val="9999FF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11" name="タイトル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prstGeom prst="rect">
            <a:avLst/>
          </a:prstGeom>
        </p:spPr>
        <p:txBody>
          <a:bodyPr vert="horz"/>
          <a:lstStyle>
            <a:lvl1pPr>
              <a:defRPr sz="3000">
                <a:solidFill>
                  <a:srgbClr val="CCFF00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729897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章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プレースホルダ 11"/>
          <p:cNvSpPr>
            <a:spLocks noGrp="1"/>
          </p:cNvSpPr>
          <p:nvPr>
            <p:ph type="body" sz="quarter" idx="19"/>
          </p:nvPr>
        </p:nvSpPr>
        <p:spPr>
          <a:xfrm>
            <a:off x="533400" y="1371600"/>
            <a:ext cx="8153400" cy="5105400"/>
          </a:xfr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6" name="スライド番号プレースホルダー 11"/>
          <p:cNvSpPr>
            <a:spLocks noGrp="1"/>
          </p:cNvSpPr>
          <p:nvPr>
            <p:ph type="sldNum" sz="quarter" idx="18"/>
          </p:nvPr>
        </p:nvSpPr>
        <p:spPr>
          <a:xfrm>
            <a:off x="8382000" y="-27384"/>
            <a:ext cx="798512" cy="365125"/>
          </a:xfrm>
          <a:prstGeom prst="rect">
            <a:avLst/>
          </a:prstGeom>
        </p:spPr>
        <p:txBody>
          <a:bodyPr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8E2CBB49-3A78-4EBA-9DA5-737B2706856F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5" name="テキスト プレースホルダ 23"/>
          <p:cNvSpPr txBox="1">
            <a:spLocks/>
          </p:cNvSpPr>
          <p:nvPr userDrawn="1"/>
        </p:nvSpPr>
        <p:spPr>
          <a:xfrm>
            <a:off x="5181600" y="0"/>
            <a:ext cx="3240360" cy="306000"/>
          </a:xfrm>
          <a:prstGeom prst="rect">
            <a:avLst/>
          </a:prstGeom>
        </p:spPr>
        <p:txBody>
          <a:bodyPr vert="horz" lIns="180000" tIns="5400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［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JSH2019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］</a:t>
            </a:r>
            <a:endParaRPr kumimoji="1" lang="ja-JP" altLang="en-US" sz="1250" b="0" i="0" u="none" strike="noStrike" kern="1200" cap="none" spc="0" normalizeH="0" baseline="0" noProof="0" dirty="0">
              <a:ln>
                <a:noFill/>
              </a:ln>
              <a:solidFill>
                <a:srgbClr val="9999FF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36693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章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プレースホルダ 11"/>
          <p:cNvSpPr>
            <a:spLocks noGrp="1"/>
          </p:cNvSpPr>
          <p:nvPr>
            <p:ph type="body" sz="quarter" idx="19"/>
          </p:nvPr>
        </p:nvSpPr>
        <p:spPr>
          <a:xfrm>
            <a:off x="533400" y="762000"/>
            <a:ext cx="8153400" cy="5715000"/>
          </a:xfrm>
        </p:spPr>
        <p:txBody>
          <a:bodyPr/>
          <a:lstStyle>
            <a:lvl1pPr marL="457200" indent="-4572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lvl1pPr>
            <a:lvl2pPr marL="914400" indent="-4572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lvl2pPr>
            <a:lvl3pPr marL="1371600" indent="-4572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lvl3pPr>
            <a:lvl4pPr marL="1828800" indent="-4572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lvl4pPr>
            <a:lvl5pPr marL="2286000" indent="-4572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スライド番号プレースホルダー 11"/>
          <p:cNvSpPr>
            <a:spLocks noGrp="1"/>
          </p:cNvSpPr>
          <p:nvPr>
            <p:ph type="sldNum" sz="quarter" idx="18"/>
          </p:nvPr>
        </p:nvSpPr>
        <p:spPr>
          <a:xfrm>
            <a:off x="8382000" y="-27384"/>
            <a:ext cx="798512" cy="365125"/>
          </a:xfrm>
          <a:prstGeom prst="rect">
            <a:avLst/>
          </a:prstGeom>
        </p:spPr>
        <p:txBody>
          <a:bodyPr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8E2CBB49-3A78-4EBA-9DA5-737B2706856F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7" name="テキスト プレースホルダ 23"/>
          <p:cNvSpPr txBox="1">
            <a:spLocks/>
          </p:cNvSpPr>
          <p:nvPr userDrawn="1"/>
        </p:nvSpPr>
        <p:spPr>
          <a:xfrm>
            <a:off x="5181600" y="0"/>
            <a:ext cx="3240360" cy="306000"/>
          </a:xfrm>
          <a:prstGeom prst="rect">
            <a:avLst/>
          </a:prstGeom>
        </p:spPr>
        <p:txBody>
          <a:bodyPr vert="horz" lIns="180000" tIns="5400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［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JSH2019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］</a:t>
            </a:r>
            <a:endParaRPr kumimoji="1" lang="ja-JP" altLang="en-US" sz="1250" b="0" i="0" u="none" strike="noStrike" kern="1200" cap="none" spc="0" normalizeH="0" baseline="0" noProof="0" dirty="0">
              <a:ln>
                <a:noFill/>
              </a:ln>
              <a:solidFill>
                <a:srgbClr val="9999FF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48696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 23"/>
          <p:cNvSpPr txBox="1">
            <a:spLocks/>
          </p:cNvSpPr>
          <p:nvPr userDrawn="1"/>
        </p:nvSpPr>
        <p:spPr>
          <a:xfrm>
            <a:off x="5181600" y="0"/>
            <a:ext cx="3240360" cy="306000"/>
          </a:xfrm>
          <a:prstGeom prst="rect">
            <a:avLst/>
          </a:prstGeom>
        </p:spPr>
        <p:txBody>
          <a:bodyPr vert="horz" lIns="180000" tIns="5400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［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JSH2019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］</a:t>
            </a:r>
            <a:endParaRPr kumimoji="1" lang="ja-JP" altLang="en-US" sz="1250" b="0" i="0" u="none" strike="noStrike" kern="1200" cap="none" spc="0" normalizeH="0" baseline="0" noProof="0" dirty="0">
              <a:ln>
                <a:noFill/>
              </a:ln>
              <a:solidFill>
                <a:srgbClr val="9999FF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41490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目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589640" cy="634082"/>
          </a:xfrm>
          <a:prstGeom prst="rect">
            <a:avLst/>
          </a:prstGeom>
        </p:spPr>
        <p:txBody>
          <a:bodyPr lIns="91440" tIns="45720" rIns="91440" bIns="4572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00"/>
                </a:solidFill>
              </a:defRPr>
            </a:lvl1pPr>
          </a:lstStyle>
          <a:p>
            <a:pPr defTabSz="914345"/>
            <a:endParaRPr lang="en-US" altLang="ja-JP" sz="3000" dirty="0">
              <a:solidFill>
                <a:srgbClr val="CCFF00"/>
              </a:solidFill>
              <a:latin typeface="+mj-ea"/>
              <a:ea typeface="+mj-ea"/>
            </a:endParaRPr>
          </a:p>
        </p:txBody>
      </p:sp>
      <p:sp>
        <p:nvSpPr>
          <p:cNvPr id="11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590465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defTabSz="900113">
              <a:spcBef>
                <a:spcPts val="0"/>
              </a:spcBef>
              <a:spcAft>
                <a:spcPts val="800"/>
              </a:spcAft>
              <a:buNone/>
              <a:tabLst/>
              <a:defRPr sz="2200">
                <a:solidFill>
                  <a:schemeClr val="bg1"/>
                </a:solidFill>
                <a:latin typeface="+mn-ea"/>
                <a:ea typeface="+mn-ea"/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スライド番号プレースホルダー 11"/>
          <p:cNvSpPr>
            <a:spLocks noGrp="1"/>
          </p:cNvSpPr>
          <p:nvPr>
            <p:ph type="sldNum" sz="quarter" idx="18"/>
          </p:nvPr>
        </p:nvSpPr>
        <p:spPr>
          <a:xfrm>
            <a:off x="7046912" y="-27384"/>
            <a:ext cx="2133600" cy="365125"/>
          </a:xfrm>
          <a:prstGeom prst="rect">
            <a:avLst/>
          </a:prstGeom>
        </p:spPr>
        <p:txBody>
          <a:bodyPr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8E2CBB49-3A78-4EBA-9DA5-737B2706856F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テキスト プレースホルダ 23"/>
          <p:cNvSpPr txBox="1">
            <a:spLocks/>
          </p:cNvSpPr>
          <p:nvPr userDrawn="1"/>
        </p:nvSpPr>
        <p:spPr>
          <a:xfrm>
            <a:off x="5181600" y="0"/>
            <a:ext cx="3240360" cy="306000"/>
          </a:xfrm>
          <a:prstGeom prst="rect">
            <a:avLst/>
          </a:prstGeom>
        </p:spPr>
        <p:txBody>
          <a:bodyPr vert="horz" lIns="180000" tIns="5400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［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JSH2019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］</a:t>
            </a:r>
            <a:endParaRPr kumimoji="1" lang="ja-JP" altLang="en-US" sz="1250" b="0" i="0" u="none" strike="noStrike" kern="1200" cap="none" spc="0" normalizeH="0" baseline="0" noProof="0" dirty="0">
              <a:ln>
                <a:noFill/>
              </a:ln>
              <a:solidFill>
                <a:srgbClr val="9999FF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57155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 baseline="0">
                <a:latin typeface="メイリオ" panose="020B0604030504040204" pitchFamily="34" charset="-128"/>
                <a:ea typeface="メイリオ" panose="020B0604030504040204" pitchFamily="34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 baseline="0">
                <a:latin typeface="メイリオ" panose="020B0604030504040204" pitchFamily="34" charset="-12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77018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メイリオ" panose="020B0604030504040204" pitchFamily="34" charset="-128"/>
                <a:ea typeface="メイリオ" panose="020B0604030504040204" pitchFamily="34" charset="-128"/>
              </a:defRPr>
            </a:lvl1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8173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メイリオ" panose="020B0604030504040204" pitchFamily="34" charset="-128"/>
                <a:ea typeface="メイリオ" panose="020B0604030504040204" pitchFamily="34" charset="-128"/>
              </a:defRPr>
            </a:lvl1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79234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8177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30779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15458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79108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3009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14011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92764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30029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8300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 baseline="0">
                <a:latin typeface="メイリオ" panose="020B0604030504040204" pitchFamily="34" charset="-128"/>
                <a:ea typeface="メイリオ" panose="020B0604030504040204" pitchFamily="34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 baseline="0">
                <a:latin typeface="メイリオ" panose="020B0604030504040204" pitchFamily="34" charset="-12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2665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84960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メイリオ" panose="020B0604030504040204" pitchFamily="34" charset="-128"/>
                <a:ea typeface="メイリオ" panose="020B0604030504040204" pitchFamily="34" charset="-128"/>
              </a:defRPr>
            </a:lvl1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7938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37666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11538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65126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85006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8617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72720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9035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06867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0322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6769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764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5498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9201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138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385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/>
              <a:t>レベル
第 </a:t>
            </a:r>
            <a:r>
              <a:rPr lang="en-US" altLang="ja-JP" dirty="0"/>
              <a:t>3 </a:t>
            </a:r>
            <a:r>
              <a:rPr lang="ja-JP" altLang="en-US"/>
              <a:t>レベル
第 </a:t>
            </a:r>
            <a:r>
              <a:rPr lang="en-US" altLang="ja-JP" dirty="0"/>
              <a:t>4 </a:t>
            </a:r>
            <a:r>
              <a:rPr lang="ja-JP" altLang="en-US"/>
              <a:t>レベル
第 </a:t>
            </a:r>
            <a:r>
              <a:rPr lang="en-US" altLang="ja-JP" dirty="0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1674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5000">
              <a:srgbClr val="000033"/>
            </a:gs>
            <a:gs pos="100000">
              <a:srgbClr val="282878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01234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9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bg1"/>
          </a:solidFill>
          <a:latin typeface="+mn-ea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bg1"/>
          </a:solidFill>
          <a:latin typeface="+mn-ea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bg1"/>
          </a:solidFill>
          <a:latin typeface="+mn-ea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bg1"/>
          </a:solidFill>
          <a:latin typeface="+mn-ea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bg1"/>
          </a:solidFill>
          <a:latin typeface="+mn-ea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/>
              <a:t>レベル
第 </a:t>
            </a:r>
            <a:r>
              <a:rPr lang="en-US" altLang="ja-JP" dirty="0"/>
              <a:t>3 </a:t>
            </a:r>
            <a:r>
              <a:rPr lang="ja-JP" altLang="en-US"/>
              <a:t>レベル
第 </a:t>
            </a:r>
            <a:r>
              <a:rPr lang="en-US" altLang="ja-JP" dirty="0"/>
              <a:t>4 </a:t>
            </a:r>
            <a:r>
              <a:rPr lang="ja-JP" altLang="en-US"/>
              <a:t>レベル
第 </a:t>
            </a:r>
            <a:r>
              <a:rPr lang="en-US" altLang="ja-JP" dirty="0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3174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n-ea"/>
          <a:ea typeface="+mn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kumimoji="1" sz="2800" kern="1200">
          <a:solidFill>
            <a:schemeClr val="tx1"/>
          </a:solidFill>
          <a:latin typeface="+mn-ea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0000" tIns="45720" rIns="91440" bIns="45720" rtlCol="0">
            <a:no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/>
              <a:t>レベル
第 </a:t>
            </a:r>
            <a:r>
              <a:rPr lang="en-US" altLang="ja-JP" dirty="0"/>
              <a:t>3 </a:t>
            </a:r>
            <a:r>
              <a:rPr lang="ja-JP" altLang="en-US"/>
              <a:t>レベル
第 </a:t>
            </a:r>
            <a:r>
              <a:rPr lang="en-US" altLang="ja-JP" dirty="0"/>
              <a:t>4 </a:t>
            </a:r>
            <a:r>
              <a:rPr lang="ja-JP" altLang="en-US"/>
              <a:t>レベル
第 </a:t>
            </a:r>
            <a:r>
              <a:rPr lang="en-US" altLang="ja-JP" dirty="0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E7700-9918-764F-A4AD-E25391B56DE2}" type="datetimeFigureOut">
              <a:rPr kumimoji="1" lang="ja-JP" altLang="en-US" smtClean="0"/>
              <a:t>2023/1/10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3585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 baseline="0">
          <a:solidFill>
            <a:schemeClr val="tx1"/>
          </a:solidFill>
          <a:latin typeface="メイリオ" panose="020B0604030504040204" pitchFamily="34" charset="-128"/>
          <a:ea typeface="メイリオ" panose="020B0604030504040204" pitchFamily="34" charset="-128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kumimoji="1" sz="2800" kern="1200" baseline="0">
          <a:solidFill>
            <a:schemeClr val="tx1"/>
          </a:solidFill>
          <a:latin typeface="メイリオ" panose="020B0604030504040204" pitchFamily="34" charset="-128"/>
          <a:ea typeface="メイリオ" panose="020B0604030504040204" pitchFamily="34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13" Type="http://schemas.openxmlformats.org/officeDocument/2006/relationships/chart" Target="../charts/chart12.xml"/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12" Type="http://schemas.openxmlformats.org/officeDocument/2006/relationships/chart" Target="../charts/chart11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5.xml"/><Relationship Id="rId11" Type="http://schemas.openxmlformats.org/officeDocument/2006/relationships/chart" Target="../charts/chart10.xml"/><Relationship Id="rId5" Type="http://schemas.openxmlformats.org/officeDocument/2006/relationships/chart" Target="../charts/chart4.xml"/><Relationship Id="rId15" Type="http://schemas.openxmlformats.org/officeDocument/2006/relationships/chart" Target="../charts/chart14.xml"/><Relationship Id="rId10" Type="http://schemas.openxmlformats.org/officeDocument/2006/relationships/chart" Target="../charts/chart9.xml"/><Relationship Id="rId4" Type="http://schemas.openxmlformats.org/officeDocument/2006/relationships/chart" Target="../charts/chart3.xml"/><Relationship Id="rId9" Type="http://schemas.openxmlformats.org/officeDocument/2006/relationships/chart" Target="../charts/chart8.xml"/><Relationship Id="rId14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EDCF35DB-5EF7-6629-1ADC-10BEDC0F578F}"/>
              </a:ext>
            </a:extLst>
          </p:cNvPr>
          <p:cNvGrpSpPr/>
          <p:nvPr/>
        </p:nvGrpSpPr>
        <p:grpSpPr>
          <a:xfrm>
            <a:off x="253990" y="710906"/>
            <a:ext cx="8912165" cy="2274267"/>
            <a:chOff x="253990" y="588992"/>
            <a:chExt cx="8912165" cy="2274267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1AF1AB56-CF8E-698B-551B-BF6539BDDAB7}"/>
                </a:ext>
              </a:extLst>
            </p:cNvPr>
            <p:cNvSpPr txBox="1"/>
            <p:nvPr/>
          </p:nvSpPr>
          <p:spPr>
            <a:xfrm>
              <a:off x="253990" y="662509"/>
              <a:ext cx="2293952" cy="27661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342900" indent="-342900">
                <a:lnSpc>
                  <a:spcPts val="1400"/>
                </a:lnSpc>
                <a:buAutoNum type="alphaUcParenR"/>
              </a:pPr>
              <a:r>
                <a:rPr kumimoji="1" lang="en-US" altLang="ja-JP" sz="1700" b="1" dirty="0">
                  <a:latin typeface="Arial" panose="020B0604020202020204" pitchFamily="34" charset="0"/>
                  <a:cs typeface="Arial" panose="020B0604020202020204" pitchFamily="34" charset="0"/>
                </a:rPr>
                <a:t>Initial eGFR </a:t>
              </a:r>
              <a:endParaRPr kumimoji="1" lang="en-US" altLang="ja-JP" sz="14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06E66AA6-730E-1513-793E-D598B78F81E9}"/>
                </a:ext>
              </a:extLst>
            </p:cNvPr>
            <p:cNvSpPr txBox="1"/>
            <p:nvPr/>
          </p:nvSpPr>
          <p:spPr>
            <a:xfrm>
              <a:off x="1787528" y="2399240"/>
              <a:ext cx="904519" cy="330857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l"/>
              <a:r>
                <a:rPr kumimoji="1" lang="en-US" altLang="ja-JP" sz="1200" b="1" dirty="0">
                  <a:latin typeface="Arial" panose="020B0604020202020204" pitchFamily="34" charset="0"/>
                  <a:ea typeface="メイリオ" panose="020B0604030504040204" pitchFamily="34" charset="-128"/>
                  <a:cs typeface="Arial" panose="020B0604020202020204" pitchFamily="34" charset="0"/>
                </a:rPr>
                <a:t>Months</a:t>
              </a:r>
              <a:endParaRPr kumimoji="1" lang="ja-JP" altLang="en-US" sz="1200" b="1" dirty="0">
                <a:latin typeface="Arial" panose="020B0604020202020204" pitchFamily="34" charset="0"/>
                <a:ea typeface="メイリオ" panose="020B060403050404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FC9AF77-42F4-7AAB-6259-0ADEDB62E37F}"/>
                </a:ext>
              </a:extLst>
            </p:cNvPr>
            <p:cNvSpPr txBox="1"/>
            <p:nvPr/>
          </p:nvSpPr>
          <p:spPr>
            <a:xfrm>
              <a:off x="6201154" y="651218"/>
              <a:ext cx="2716665" cy="2795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ts val="1400"/>
                </a:lnSpc>
              </a:pPr>
              <a:r>
                <a:rPr kumimoji="1" lang="en-US" altLang="ja-JP" sz="1700" b="1" dirty="0">
                  <a:latin typeface="Arial" panose="020B0604020202020204" pitchFamily="34" charset="0"/>
                  <a:cs typeface="Arial" panose="020B0604020202020204" pitchFamily="34" charset="0"/>
                </a:rPr>
                <a:t>C) Initial aldosterone </a:t>
              </a:r>
            </a:p>
          </p:txBody>
        </p:sp>
        <p:grpSp>
          <p:nvGrpSpPr>
            <p:cNvPr id="8" name="グループ化 7">
              <a:extLst>
                <a:ext uri="{FF2B5EF4-FFF2-40B4-BE49-F238E27FC236}">
                  <a16:creationId xmlns:a16="http://schemas.microsoft.com/office/drawing/2014/main" id="{F6E043DA-DB93-EED1-6332-B0408263FD03}"/>
                </a:ext>
              </a:extLst>
            </p:cNvPr>
            <p:cNvGrpSpPr/>
            <p:nvPr/>
          </p:nvGrpSpPr>
          <p:grpSpPr>
            <a:xfrm>
              <a:off x="5895806" y="659490"/>
              <a:ext cx="3270349" cy="2203769"/>
              <a:chOff x="5895806" y="557895"/>
              <a:chExt cx="3270349" cy="2203769"/>
            </a:xfrm>
          </p:grpSpPr>
          <p:graphicFrame>
            <p:nvGraphicFramePr>
              <p:cNvPr id="3" name="グラフ 2">
                <a:extLst>
                  <a:ext uri="{FF2B5EF4-FFF2-40B4-BE49-F238E27FC236}">
                    <a16:creationId xmlns:a16="http://schemas.microsoft.com/office/drawing/2014/main" id="{D8A5CBB1-034C-0028-72E0-757AE8D71FC0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521294876"/>
                  </p:ext>
                </p:extLst>
              </p:nvPr>
            </p:nvGraphicFramePr>
            <p:xfrm>
              <a:off x="6439187" y="557895"/>
              <a:ext cx="2517186" cy="191778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graphicFrame>
            <p:nvGraphicFramePr>
              <p:cNvPr id="6" name="グラフ 5">
                <a:extLst>
                  <a:ext uri="{FF2B5EF4-FFF2-40B4-BE49-F238E27FC236}">
                    <a16:creationId xmlns:a16="http://schemas.microsoft.com/office/drawing/2014/main" id="{0E3D7DDE-6529-BFAC-65D4-BD8F4ED1FA89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417708211"/>
                  </p:ext>
                </p:extLst>
              </p:nvPr>
            </p:nvGraphicFramePr>
            <p:xfrm>
              <a:off x="5895806" y="713587"/>
              <a:ext cx="3132000" cy="2048077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7" name="テキスト ボックス 1">
                <a:extLst>
                  <a:ext uri="{FF2B5EF4-FFF2-40B4-BE49-F238E27FC236}">
                    <a16:creationId xmlns:a16="http://schemas.microsoft.com/office/drawing/2014/main" id="{A16C6C60-735C-C452-5CFC-90613EB0751A}"/>
                  </a:ext>
                </a:extLst>
              </p:cNvPr>
              <p:cNvSpPr txBox="1"/>
              <p:nvPr/>
            </p:nvSpPr>
            <p:spPr>
              <a:xfrm>
                <a:off x="8453891" y="1073989"/>
                <a:ext cx="712264" cy="274839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ja-JP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p=0.747</a:t>
                </a:r>
                <a:endParaRPr lang="ja-JP" altLang="en-US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テキスト ボックス 1">
                <a:extLst>
                  <a:ext uri="{FF2B5EF4-FFF2-40B4-BE49-F238E27FC236}">
                    <a16:creationId xmlns:a16="http://schemas.microsoft.com/office/drawing/2014/main" id="{3A252823-3546-DA4A-EF45-D117709DFBB3}"/>
                  </a:ext>
                </a:extLst>
              </p:cNvPr>
              <p:cNvSpPr txBox="1"/>
              <p:nvPr/>
            </p:nvSpPr>
            <p:spPr>
              <a:xfrm>
                <a:off x="7340208" y="1047945"/>
                <a:ext cx="1184938" cy="373950"/>
              </a:xfrm>
              <a:prstGeom prst="rect">
                <a:avLst/>
              </a:prstGeom>
            </p:spPr>
            <p:txBody>
              <a:bodyPr wrap="non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ja-JP" sz="1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Ald≥250 </a:t>
                </a:r>
                <a:r>
                  <a:rPr lang="en-US" altLang="ja-JP" sz="12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pg</a:t>
                </a:r>
                <a:r>
                  <a:rPr lang="en-US" altLang="ja-JP" sz="1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/mL</a:t>
                </a:r>
              </a:p>
            </p:txBody>
          </p:sp>
          <p:sp>
            <p:nvSpPr>
              <p:cNvPr id="13" name="テキスト ボックス 1">
                <a:extLst>
                  <a:ext uri="{FF2B5EF4-FFF2-40B4-BE49-F238E27FC236}">
                    <a16:creationId xmlns:a16="http://schemas.microsoft.com/office/drawing/2014/main" id="{E7B25D56-4D14-71C3-CCF2-CC0169FD7866}"/>
                  </a:ext>
                </a:extLst>
              </p:cNvPr>
              <p:cNvSpPr txBox="1"/>
              <p:nvPr/>
            </p:nvSpPr>
            <p:spPr>
              <a:xfrm>
                <a:off x="8035876" y="705818"/>
                <a:ext cx="1017095" cy="358025"/>
              </a:xfrm>
              <a:prstGeom prst="rect">
                <a:avLst/>
              </a:prstGeom>
            </p:spPr>
            <p:txBody>
              <a:bodyPr wrap="non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12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Ald</a:t>
                </a:r>
                <a:r>
                  <a:rPr lang="en-US" altLang="ja-JP" sz="12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&lt;250 </a:t>
                </a:r>
                <a:r>
                  <a:rPr lang="en-US" altLang="ja-JP" sz="12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pg</a:t>
                </a:r>
                <a:r>
                  <a:rPr lang="en-US" altLang="ja-JP" sz="12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/mL</a:t>
                </a:r>
              </a:p>
            </p:txBody>
          </p:sp>
          <p:sp>
            <p:nvSpPr>
              <p:cNvPr id="88" name="テキスト ボックス 87">
                <a:extLst>
                  <a:ext uri="{FF2B5EF4-FFF2-40B4-BE49-F238E27FC236}">
                    <a16:creationId xmlns:a16="http://schemas.microsoft.com/office/drawing/2014/main" id="{9EAAFB64-08F6-73BB-2906-C4BB1EA916F5}"/>
                  </a:ext>
                </a:extLst>
              </p:cNvPr>
              <p:cNvSpPr txBox="1"/>
              <p:nvPr/>
            </p:nvSpPr>
            <p:spPr>
              <a:xfrm rot="16200000">
                <a:off x="5791547" y="1448598"/>
                <a:ext cx="98999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200" dirty="0">
                    <a:solidFill>
                      <a:prstClr val="black"/>
                    </a:solidFill>
                    <a:latin typeface="Arial" panose="020B0604020202020204" pitchFamily="34" charset="0"/>
                    <a:ea typeface="メイリオ" panose="020B0604030504040204" pitchFamily="50" charset="-128"/>
                    <a:cs typeface="Arial" panose="020B0604020202020204" pitchFamily="34" charset="0"/>
                  </a:rPr>
                  <a:t>(probability)</a:t>
                </a:r>
                <a:endParaRPr kumimoji="1" lang="ja-JP" altLang="en-US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メイリオ" panose="020B0604030504040204" pitchFamily="50" charset="-128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4" name="グループ化 23">
              <a:extLst>
                <a:ext uri="{FF2B5EF4-FFF2-40B4-BE49-F238E27FC236}">
                  <a16:creationId xmlns:a16="http://schemas.microsoft.com/office/drawing/2014/main" id="{AE290C88-E01A-FDA3-DEB0-6BA920AB835A}"/>
                </a:ext>
              </a:extLst>
            </p:cNvPr>
            <p:cNvGrpSpPr/>
            <p:nvPr/>
          </p:nvGrpSpPr>
          <p:grpSpPr>
            <a:xfrm>
              <a:off x="257235" y="750097"/>
              <a:ext cx="3055623" cy="1839432"/>
              <a:chOff x="257235" y="648502"/>
              <a:chExt cx="3055623" cy="1839432"/>
            </a:xfrm>
          </p:grpSpPr>
          <p:sp>
            <p:nvSpPr>
              <p:cNvPr id="78" name="テキスト ボックス 77">
                <a:extLst>
                  <a:ext uri="{FF2B5EF4-FFF2-40B4-BE49-F238E27FC236}">
                    <a16:creationId xmlns:a16="http://schemas.microsoft.com/office/drawing/2014/main" id="{39FDB7E3-2556-08FB-9450-E87E416EDCF7}"/>
                  </a:ext>
                </a:extLst>
              </p:cNvPr>
              <p:cNvSpPr txBox="1"/>
              <p:nvPr/>
            </p:nvSpPr>
            <p:spPr>
              <a:xfrm rot="16200000">
                <a:off x="-382773" y="1371093"/>
                <a:ext cx="161856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Renal survival</a:t>
                </a:r>
                <a:endParaRPr kumimoji="1" lang="ja-JP" alt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aphicFrame>
            <p:nvGraphicFramePr>
              <p:cNvPr id="2" name="グラフ 1">
                <a:extLst>
                  <a:ext uri="{FF2B5EF4-FFF2-40B4-BE49-F238E27FC236}">
                    <a16:creationId xmlns:a16="http://schemas.microsoft.com/office/drawing/2014/main" id="{E28ED44A-FE29-DB02-483F-3C6F24064CD9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18223032"/>
                  </p:ext>
                </p:extLst>
              </p:nvPr>
            </p:nvGraphicFramePr>
            <p:xfrm>
              <a:off x="779253" y="648502"/>
              <a:ext cx="2520000" cy="172331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graphicFrame>
            <p:nvGraphicFramePr>
              <p:cNvPr id="18" name="グラフ 17">
                <a:extLst>
                  <a:ext uri="{FF2B5EF4-FFF2-40B4-BE49-F238E27FC236}">
                    <a16:creationId xmlns:a16="http://schemas.microsoft.com/office/drawing/2014/main" id="{75F5F38C-A389-BD59-43CE-7F8D194B81E9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644994307"/>
                  </p:ext>
                </p:extLst>
              </p:nvPr>
            </p:nvGraphicFramePr>
            <p:xfrm>
              <a:off x="468858" y="688617"/>
              <a:ext cx="2844000" cy="1799317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sp>
            <p:nvSpPr>
              <p:cNvPr id="20" name="テキスト ボックス 19">
                <a:extLst>
                  <a:ext uri="{FF2B5EF4-FFF2-40B4-BE49-F238E27FC236}">
                    <a16:creationId xmlns:a16="http://schemas.microsoft.com/office/drawing/2014/main" id="{B4E4BDE3-7607-FAB6-0DC7-FA405AC4D55C}"/>
                  </a:ext>
                </a:extLst>
              </p:cNvPr>
              <p:cNvSpPr txBox="1"/>
              <p:nvPr/>
            </p:nvSpPr>
            <p:spPr>
              <a:xfrm>
                <a:off x="2036995" y="711863"/>
                <a:ext cx="125066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2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メイリオ" panose="020B0604030504040204" pitchFamily="50" charset="-128"/>
                    <a:cs typeface="Arial" panose="020B0604020202020204" pitchFamily="34" charset="0"/>
                  </a:rPr>
                  <a:t>Initial eGFR≥15</a:t>
                </a:r>
                <a:endParaRPr kumimoji="1" lang="ja-JP" altLang="en-US" sz="120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メイリオ" panose="020B0604030504040204" pitchFamily="50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21" name="テキスト ボックス 20">
                <a:extLst>
                  <a:ext uri="{FF2B5EF4-FFF2-40B4-BE49-F238E27FC236}">
                    <a16:creationId xmlns:a16="http://schemas.microsoft.com/office/drawing/2014/main" id="{FCB6BD78-778F-F68F-86E0-1EFDE5BEB026}"/>
                  </a:ext>
                </a:extLst>
              </p:cNvPr>
              <p:cNvSpPr txBox="1"/>
              <p:nvPr/>
            </p:nvSpPr>
            <p:spPr>
              <a:xfrm>
                <a:off x="1928706" y="1378925"/>
                <a:ext cx="125547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2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メイリオ" panose="020B0604030504040204" pitchFamily="50" charset="-128"/>
                    <a:cs typeface="Arial" panose="020B0604020202020204" pitchFamily="34" charset="0"/>
                  </a:rPr>
                  <a:t>Initial eGFR&lt;15</a:t>
                </a:r>
                <a:endParaRPr kumimoji="1" lang="ja-JP" altLang="en-US" sz="120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メイリオ" panose="020B0604030504040204" pitchFamily="50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09D64A90-1E18-2ECF-539B-1CA4AAAF85B7}"/>
                  </a:ext>
                </a:extLst>
              </p:cNvPr>
              <p:cNvSpPr txBox="1"/>
              <p:nvPr/>
            </p:nvSpPr>
            <p:spPr>
              <a:xfrm>
                <a:off x="974152" y="1705633"/>
                <a:ext cx="2182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kumimoji="1" lang="en-US" altLang="ja-JP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メイリオ" panose="020B0604030504040204" pitchFamily="50" charset="-128"/>
                    <a:cs typeface="Arial" panose="020B0604020202020204" pitchFamily="34" charset="0"/>
                  </a:rPr>
                  <a:t>Odds ratio: 7.56 (1.19-48.03</a:t>
                </a:r>
                <a:r>
                  <a:rPr kumimoji="1" lang="en-US" altLang="ja-JP" sz="1200" dirty="0">
                    <a:solidFill>
                      <a:prstClr val="black">
                        <a:lumMod val="95000"/>
                        <a:lumOff val="5000"/>
                      </a:prst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Fisher’s test: p=0.036</a:t>
                </a:r>
              </a:p>
            </p:txBody>
          </p:sp>
          <p:sp>
            <p:nvSpPr>
              <p:cNvPr id="89" name="テキスト ボックス 88">
                <a:extLst>
                  <a:ext uri="{FF2B5EF4-FFF2-40B4-BE49-F238E27FC236}">
                    <a16:creationId xmlns:a16="http://schemas.microsoft.com/office/drawing/2014/main" id="{22BBD421-BCCF-6F8D-1C0C-E41B2B4D05E2}"/>
                  </a:ext>
                </a:extLst>
              </p:cNvPr>
              <p:cNvSpPr txBox="1"/>
              <p:nvPr/>
            </p:nvSpPr>
            <p:spPr>
              <a:xfrm rot="16200000">
                <a:off x="71960" y="1410993"/>
                <a:ext cx="98999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200" dirty="0">
                    <a:solidFill>
                      <a:prstClr val="black"/>
                    </a:solidFill>
                    <a:latin typeface="Arial" panose="020B0604020202020204" pitchFamily="34" charset="0"/>
                    <a:ea typeface="メイリオ" panose="020B0604030504040204" pitchFamily="50" charset="-128"/>
                    <a:cs typeface="Arial" panose="020B0604020202020204" pitchFamily="34" charset="0"/>
                  </a:rPr>
                  <a:t>(probability)</a:t>
                </a:r>
                <a:endParaRPr kumimoji="1" lang="ja-JP" altLang="en-US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メイリオ" panose="020B0604030504040204" pitchFamily="50" charset="-128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3720C926-2E01-FD6F-F089-301B27C0DE01}"/>
                </a:ext>
              </a:extLst>
            </p:cNvPr>
            <p:cNvGrpSpPr/>
            <p:nvPr/>
          </p:nvGrpSpPr>
          <p:grpSpPr>
            <a:xfrm>
              <a:off x="3269851" y="588992"/>
              <a:ext cx="3102467" cy="2095470"/>
              <a:chOff x="3269851" y="487397"/>
              <a:chExt cx="3102467" cy="2095470"/>
            </a:xfrm>
          </p:grpSpPr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ED7963A8-72D0-E34E-15F9-6A0A64352EA5}"/>
                  </a:ext>
                </a:extLst>
              </p:cNvPr>
              <p:cNvSpPr txBox="1"/>
              <p:nvPr/>
            </p:nvSpPr>
            <p:spPr>
              <a:xfrm>
                <a:off x="3439067" y="557895"/>
                <a:ext cx="2287998" cy="27661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>
                  <a:lnSpc>
                    <a:spcPts val="1400"/>
                  </a:lnSpc>
                </a:pPr>
                <a:r>
                  <a:rPr kumimoji="1" lang="en-US" altLang="ja-JP" sz="1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B) Initial urine-P/Cr </a:t>
                </a:r>
              </a:p>
            </p:txBody>
          </p:sp>
          <p:graphicFrame>
            <p:nvGraphicFramePr>
              <p:cNvPr id="69" name="グラフ 68">
                <a:extLst>
                  <a:ext uri="{FF2B5EF4-FFF2-40B4-BE49-F238E27FC236}">
                    <a16:creationId xmlns:a16="http://schemas.microsoft.com/office/drawing/2014/main" id="{3BC959C6-C594-52BB-C048-9C23D69E357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84332685"/>
                  </p:ext>
                </p:extLst>
              </p:nvPr>
            </p:nvGraphicFramePr>
            <p:xfrm>
              <a:off x="3409413" y="497876"/>
              <a:ext cx="2827632" cy="208499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6"/>
              </a:graphicData>
            </a:graphic>
          </p:graphicFrame>
          <p:graphicFrame>
            <p:nvGraphicFramePr>
              <p:cNvPr id="68" name="グラフ 67">
                <a:extLst>
                  <a:ext uri="{FF2B5EF4-FFF2-40B4-BE49-F238E27FC236}">
                    <a16:creationId xmlns:a16="http://schemas.microsoft.com/office/drawing/2014/main" id="{5FA62D5F-F674-5889-62A9-7FEE90E41382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070142497"/>
                  </p:ext>
                </p:extLst>
              </p:nvPr>
            </p:nvGraphicFramePr>
            <p:xfrm>
              <a:off x="3553518" y="487397"/>
              <a:ext cx="2818800" cy="19440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7"/>
              </a:graphicData>
            </a:graphic>
          </p:graphicFrame>
          <p:sp>
            <p:nvSpPr>
              <p:cNvPr id="70" name="テキスト ボックス 1">
                <a:extLst>
                  <a:ext uri="{FF2B5EF4-FFF2-40B4-BE49-F238E27FC236}">
                    <a16:creationId xmlns:a16="http://schemas.microsoft.com/office/drawing/2014/main" id="{2A5CA52D-2D60-5D43-8B86-0ECFE5ADFF95}"/>
                  </a:ext>
                </a:extLst>
              </p:cNvPr>
              <p:cNvSpPr txBox="1"/>
              <p:nvPr/>
            </p:nvSpPr>
            <p:spPr>
              <a:xfrm>
                <a:off x="5533339" y="1083955"/>
                <a:ext cx="563394" cy="265859"/>
              </a:xfrm>
              <a:prstGeom prst="rect">
                <a:avLst/>
              </a:prstGeom>
            </p:spPr>
            <p:txBody>
              <a:bodyPr wrap="non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ja-JP" dirty="0">
                    <a:latin typeface="Arial" panose="020B0604020202020204" pitchFamily="34" charset="0"/>
                    <a:cs typeface="Arial" panose="020B0604020202020204" pitchFamily="34" charset="0"/>
                  </a:rPr>
                  <a:t>p=0.001</a:t>
                </a:r>
                <a:endParaRPr lang="ja-JP" alt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テキスト ボックス 70">
                <a:extLst>
                  <a:ext uri="{FF2B5EF4-FFF2-40B4-BE49-F238E27FC236}">
                    <a16:creationId xmlns:a16="http://schemas.microsoft.com/office/drawing/2014/main" id="{86031920-5E98-BD6E-0504-71F991A44561}"/>
                  </a:ext>
                </a:extLst>
              </p:cNvPr>
              <p:cNvSpPr txBox="1"/>
              <p:nvPr/>
            </p:nvSpPr>
            <p:spPr>
              <a:xfrm>
                <a:off x="3818545" y="1741186"/>
                <a:ext cx="232842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Odds ratio: 13.75 (1.39-136.39) Fisher’s test: p=0.016</a:t>
                </a:r>
              </a:p>
            </p:txBody>
          </p:sp>
          <p:sp>
            <p:nvSpPr>
              <p:cNvPr id="72" name="テキスト ボックス 1">
                <a:extLst>
                  <a:ext uri="{FF2B5EF4-FFF2-40B4-BE49-F238E27FC236}">
                    <a16:creationId xmlns:a16="http://schemas.microsoft.com/office/drawing/2014/main" id="{3EAEFC62-7D3A-C005-9AAC-7CE6EBADB36E}"/>
                  </a:ext>
                </a:extLst>
              </p:cNvPr>
              <p:cNvSpPr txBox="1"/>
              <p:nvPr/>
            </p:nvSpPr>
            <p:spPr>
              <a:xfrm>
                <a:off x="4258291" y="1357705"/>
                <a:ext cx="1573425" cy="363281"/>
              </a:xfrm>
              <a:prstGeom prst="rect">
                <a:avLst/>
              </a:prstGeom>
            </p:spPr>
            <p:txBody>
              <a:bodyPr wrap="non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ja-JP" sz="1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u-P/Cre≥3.5 g/</a:t>
                </a:r>
                <a:r>
                  <a:rPr lang="en-US" altLang="ja-JP" sz="12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gCr</a:t>
                </a:r>
                <a:r>
                  <a:rPr lang="en-US" altLang="ja-JP" sz="1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  <p:sp>
            <p:nvSpPr>
              <p:cNvPr id="73" name="テキスト ボックス 1">
                <a:extLst>
                  <a:ext uri="{FF2B5EF4-FFF2-40B4-BE49-F238E27FC236}">
                    <a16:creationId xmlns:a16="http://schemas.microsoft.com/office/drawing/2014/main" id="{AC1916E3-03E4-FDD4-E589-559AF69A89A0}"/>
                  </a:ext>
                </a:extLst>
              </p:cNvPr>
              <p:cNvSpPr txBox="1"/>
              <p:nvPr/>
            </p:nvSpPr>
            <p:spPr>
              <a:xfrm>
                <a:off x="4883291" y="677891"/>
                <a:ext cx="1161420" cy="363281"/>
              </a:xfrm>
              <a:prstGeom prst="rect">
                <a:avLst/>
              </a:prstGeom>
            </p:spPr>
            <p:txBody>
              <a:bodyPr wrap="non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ja-JP" sz="12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u-P/Cre&lt;3.5 g/</a:t>
                </a:r>
                <a:r>
                  <a:rPr lang="en-US" altLang="ja-JP" sz="12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gCr</a:t>
                </a:r>
                <a:r>
                  <a:rPr lang="en-US" altLang="ja-JP" sz="12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  <p:sp>
            <p:nvSpPr>
              <p:cNvPr id="17" name="右大かっこ 16">
                <a:extLst>
                  <a:ext uri="{FF2B5EF4-FFF2-40B4-BE49-F238E27FC236}">
                    <a16:creationId xmlns:a16="http://schemas.microsoft.com/office/drawing/2014/main" id="{4CD9F757-DD97-774E-1047-CD22D55BC615}"/>
                  </a:ext>
                </a:extLst>
              </p:cNvPr>
              <p:cNvSpPr/>
              <p:nvPr/>
            </p:nvSpPr>
            <p:spPr>
              <a:xfrm>
                <a:off x="6102257" y="975590"/>
                <a:ext cx="36549" cy="576000"/>
              </a:xfrm>
              <a:prstGeom prst="rightBracket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/>
              </a:p>
            </p:txBody>
          </p:sp>
          <p:sp>
            <p:nvSpPr>
              <p:cNvPr id="91" name="テキスト ボックス 90">
                <a:extLst>
                  <a:ext uri="{FF2B5EF4-FFF2-40B4-BE49-F238E27FC236}">
                    <a16:creationId xmlns:a16="http://schemas.microsoft.com/office/drawing/2014/main" id="{08D9DCF6-4F38-D075-5583-52618DE0100E}"/>
                  </a:ext>
                </a:extLst>
              </p:cNvPr>
              <p:cNvSpPr txBox="1"/>
              <p:nvPr/>
            </p:nvSpPr>
            <p:spPr>
              <a:xfrm rot="16200000">
                <a:off x="2913354" y="1387253"/>
                <a:ext cx="98999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200" dirty="0">
                    <a:solidFill>
                      <a:prstClr val="black"/>
                    </a:solidFill>
                    <a:latin typeface="Arial" panose="020B0604020202020204" pitchFamily="34" charset="0"/>
                    <a:ea typeface="メイリオ" panose="020B0604030504040204" pitchFamily="50" charset="-128"/>
                    <a:cs typeface="Arial" panose="020B0604020202020204" pitchFamily="34" charset="0"/>
                  </a:rPr>
                  <a:t>(probability)</a:t>
                </a:r>
                <a:endParaRPr kumimoji="1" lang="ja-JP" altLang="en-US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メイリオ" panose="020B0604030504040204" pitchFamily="50" charset="-128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83D51AE1-2A70-EB9A-9D24-9900E8D209F5}"/>
              </a:ext>
            </a:extLst>
          </p:cNvPr>
          <p:cNvGrpSpPr/>
          <p:nvPr/>
        </p:nvGrpSpPr>
        <p:grpSpPr>
          <a:xfrm>
            <a:off x="222746" y="4610231"/>
            <a:ext cx="8762092" cy="2203386"/>
            <a:chOff x="222746" y="4535728"/>
            <a:chExt cx="8762092" cy="2203386"/>
          </a:xfrm>
        </p:grpSpPr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2B5B261F-640A-31F1-84A2-D58A1C84B49A}"/>
                </a:ext>
              </a:extLst>
            </p:cNvPr>
            <p:cNvSpPr txBox="1"/>
            <p:nvPr/>
          </p:nvSpPr>
          <p:spPr>
            <a:xfrm>
              <a:off x="6210869" y="4615739"/>
              <a:ext cx="1651294" cy="35017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r>
                <a:rPr kumimoji="1" lang="en-US" altLang="ja-JP" sz="1700" b="1" dirty="0">
                  <a:latin typeface="Arial" panose="020B0604020202020204" pitchFamily="34" charset="0"/>
                  <a:ea typeface="メイリオ" panose="020B0604030504040204" pitchFamily="34" charset="-128"/>
                  <a:cs typeface="Arial" panose="020B0604020202020204" pitchFamily="34" charset="0"/>
                </a:rPr>
                <a:t>G) Diuretics</a:t>
              </a:r>
              <a:endParaRPr kumimoji="1" lang="ja-JP" altLang="en-US" sz="1700" b="1" dirty="0">
                <a:highlight>
                  <a:srgbClr val="FFFF00"/>
                </a:highlight>
                <a:latin typeface="Arial" panose="020B0604020202020204" pitchFamily="34" charset="0"/>
                <a:ea typeface="メイリオ" panose="020B060403050404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BC24F767-C404-E716-E750-541B826A9B38}"/>
                </a:ext>
              </a:extLst>
            </p:cNvPr>
            <p:cNvSpPr txBox="1"/>
            <p:nvPr/>
          </p:nvSpPr>
          <p:spPr>
            <a:xfrm>
              <a:off x="263499" y="4580295"/>
              <a:ext cx="1581147" cy="279274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r>
                <a:rPr kumimoji="1" lang="en-US" altLang="ja-JP" sz="1700" b="1" dirty="0">
                  <a:latin typeface="Arial" panose="020B0604020202020204" pitchFamily="34" charset="0"/>
                  <a:ea typeface="メイリオ" panose="020B0604030504040204" pitchFamily="34" charset="-128"/>
                  <a:cs typeface="Arial" panose="020B0604020202020204" pitchFamily="34" charset="0"/>
                </a:rPr>
                <a:t>E) </a:t>
              </a:r>
              <a:r>
                <a:rPr kumimoji="1" lang="el-GR" altLang="ja-JP" sz="1700" b="1" dirty="0">
                  <a:latin typeface="Arial" panose="020B0604020202020204" pitchFamily="34" charset="0"/>
                  <a:ea typeface="メイリオ" panose="020B0604030504040204" pitchFamily="34" charset="-128"/>
                  <a:cs typeface="Arial" panose="020B0604020202020204" pitchFamily="34" charset="0"/>
                </a:rPr>
                <a:t>β</a:t>
              </a:r>
              <a:r>
                <a:rPr kumimoji="1" lang="en-US" altLang="ja-JP" sz="1700" b="1" dirty="0">
                  <a:latin typeface="Arial" panose="020B0604020202020204" pitchFamily="34" charset="0"/>
                  <a:ea typeface="メイリオ" panose="020B0604030504040204" pitchFamily="34" charset="-128"/>
                  <a:cs typeface="Arial" panose="020B0604020202020204" pitchFamily="34" charset="0"/>
                </a:rPr>
                <a:t> blockers</a:t>
              </a:r>
              <a:endParaRPr kumimoji="1" lang="ja-JP" altLang="en-US" sz="1700" b="1" dirty="0">
                <a:highlight>
                  <a:srgbClr val="FFFF00"/>
                </a:highlight>
                <a:latin typeface="Arial" panose="020B0604020202020204" pitchFamily="34" charset="0"/>
                <a:ea typeface="メイリオ" panose="020B060403050404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4DFDE303-EF79-6009-3B18-AAB1CEDD23B4}"/>
                </a:ext>
              </a:extLst>
            </p:cNvPr>
            <p:cNvSpPr txBox="1"/>
            <p:nvPr/>
          </p:nvSpPr>
          <p:spPr>
            <a:xfrm rot="16200000">
              <a:off x="-432703" y="5417036"/>
              <a:ext cx="16494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Renal survival</a:t>
              </a:r>
              <a:endParaRPr kumimoji="1" lang="ja-JP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5248D8DC-A8A5-1A5B-5F79-E8A610885F0F}"/>
                </a:ext>
              </a:extLst>
            </p:cNvPr>
            <p:cNvSpPr txBox="1"/>
            <p:nvPr/>
          </p:nvSpPr>
          <p:spPr>
            <a:xfrm rot="16200000">
              <a:off x="94798" y="5574578"/>
              <a:ext cx="834437" cy="2182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Arial" panose="020B0604020202020204" pitchFamily="34" charset="0"/>
                  <a:cs typeface="Arial" panose="020B0604020202020204" pitchFamily="34" charset="0"/>
                </a:rPr>
                <a:t>(probability)</a:t>
              </a:r>
              <a:endParaRPr kumimoji="1" lang="ja-JP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6" name="グループ化 85">
              <a:extLst>
                <a:ext uri="{FF2B5EF4-FFF2-40B4-BE49-F238E27FC236}">
                  <a16:creationId xmlns:a16="http://schemas.microsoft.com/office/drawing/2014/main" id="{5AE7560D-7EE5-8BD3-41A5-ADC0782D630E}"/>
                </a:ext>
              </a:extLst>
            </p:cNvPr>
            <p:cNvGrpSpPr/>
            <p:nvPr/>
          </p:nvGrpSpPr>
          <p:grpSpPr>
            <a:xfrm>
              <a:off x="555604" y="4726970"/>
              <a:ext cx="2764875" cy="1967897"/>
              <a:chOff x="365960" y="4693105"/>
              <a:chExt cx="2764875" cy="1967897"/>
            </a:xfrm>
          </p:grpSpPr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EDC74924-61B1-2FD1-C6B1-CD0AE2252DE2}"/>
                  </a:ext>
                </a:extLst>
              </p:cNvPr>
              <p:cNvSpPr txBox="1"/>
              <p:nvPr/>
            </p:nvSpPr>
            <p:spPr>
              <a:xfrm>
                <a:off x="1464231" y="6367117"/>
                <a:ext cx="822756" cy="29388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/>
                <a:r>
                  <a:rPr kumimoji="1" lang="en-US" altLang="ja-JP" sz="1200" b="1" dirty="0">
                    <a:latin typeface="Arial" panose="020B0604020202020204" pitchFamily="34" charset="0"/>
                    <a:ea typeface="メイリオ" panose="020B0604030504040204" pitchFamily="34" charset="-128"/>
                    <a:cs typeface="Arial" panose="020B0604020202020204" pitchFamily="34" charset="0"/>
                  </a:rPr>
                  <a:t>Months</a:t>
                </a:r>
                <a:endParaRPr kumimoji="1" lang="ja-JP" altLang="en-US" sz="1200" b="1" dirty="0">
                  <a:latin typeface="Arial" panose="020B0604020202020204" pitchFamily="34" charset="0"/>
                  <a:ea typeface="メイリオ" panose="020B0604030504040204" pitchFamily="34" charset="-128"/>
                  <a:cs typeface="Arial" panose="020B0604020202020204" pitchFamily="34" charset="0"/>
                </a:endParaRPr>
              </a:p>
            </p:txBody>
          </p:sp>
          <p:graphicFrame>
            <p:nvGraphicFramePr>
              <p:cNvPr id="40" name="グラフ 39">
                <a:extLst>
                  <a:ext uri="{FF2B5EF4-FFF2-40B4-BE49-F238E27FC236}">
                    <a16:creationId xmlns:a16="http://schemas.microsoft.com/office/drawing/2014/main" id="{D9A0B792-2800-66C5-17E9-C6C565E9D8DD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80973964"/>
                  </p:ext>
                </p:extLst>
              </p:nvPr>
            </p:nvGraphicFramePr>
            <p:xfrm>
              <a:off x="365960" y="4793189"/>
              <a:ext cx="2666532" cy="177602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8"/>
              </a:graphicData>
            </a:graphic>
          </p:graphicFrame>
          <p:graphicFrame>
            <p:nvGraphicFramePr>
              <p:cNvPr id="41" name="グラフ 40">
                <a:extLst>
                  <a:ext uri="{FF2B5EF4-FFF2-40B4-BE49-F238E27FC236}">
                    <a16:creationId xmlns:a16="http://schemas.microsoft.com/office/drawing/2014/main" id="{555AEF2F-7BDC-C39D-1FBE-9A59F58B028F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102577429"/>
                  </p:ext>
                </p:extLst>
              </p:nvPr>
            </p:nvGraphicFramePr>
            <p:xfrm>
              <a:off x="500290" y="4856474"/>
              <a:ext cx="2630545" cy="164945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9"/>
              </a:graphicData>
            </a:graphic>
          </p:graphicFrame>
          <p:sp>
            <p:nvSpPr>
              <p:cNvPr id="42" name="テキスト ボックス 1">
                <a:extLst>
                  <a:ext uri="{FF2B5EF4-FFF2-40B4-BE49-F238E27FC236}">
                    <a16:creationId xmlns:a16="http://schemas.microsoft.com/office/drawing/2014/main" id="{E0A83D35-E0B9-FC5D-3D12-26AA402B8582}"/>
                  </a:ext>
                </a:extLst>
              </p:cNvPr>
              <p:cNvSpPr txBox="1"/>
              <p:nvPr/>
            </p:nvSpPr>
            <p:spPr>
              <a:xfrm>
                <a:off x="1735854" y="5228521"/>
                <a:ext cx="1119469" cy="303282"/>
              </a:xfrm>
              <a:prstGeom prst="rect">
                <a:avLst/>
              </a:prstGeom>
            </p:spPr>
            <p:txBody>
              <a:bodyPr wrap="non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l-GR" altLang="ja-JP" sz="1200" dirty="0">
                    <a:solidFill>
                      <a:srgbClr val="DF6613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β</a:t>
                </a:r>
                <a:r>
                  <a:rPr lang="en-US" altLang="ja-JP" sz="1200" dirty="0">
                    <a:solidFill>
                      <a:srgbClr val="DF6613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-Blockers(-)</a:t>
                </a:r>
              </a:p>
            </p:txBody>
          </p:sp>
          <p:sp>
            <p:nvSpPr>
              <p:cNvPr id="43" name="テキスト ボックス 1">
                <a:extLst>
                  <a:ext uri="{FF2B5EF4-FFF2-40B4-BE49-F238E27FC236}">
                    <a16:creationId xmlns:a16="http://schemas.microsoft.com/office/drawing/2014/main" id="{B07B23E5-0576-D713-9EC2-7C332D097E76}"/>
                  </a:ext>
                </a:extLst>
              </p:cNvPr>
              <p:cNvSpPr txBox="1"/>
              <p:nvPr/>
            </p:nvSpPr>
            <p:spPr>
              <a:xfrm>
                <a:off x="1749896" y="4693105"/>
                <a:ext cx="1216804" cy="230784"/>
              </a:xfrm>
              <a:prstGeom prst="rect">
                <a:avLst/>
              </a:prstGeom>
            </p:spPr>
            <p:txBody>
              <a:bodyPr wrap="non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l-GR" altLang="ja-JP" sz="1200" dirty="0">
                    <a:solidFill>
                      <a:srgbClr val="3B87CD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β</a:t>
                </a:r>
                <a:r>
                  <a:rPr lang="en-US" altLang="ja-JP" sz="1200" dirty="0">
                    <a:solidFill>
                      <a:srgbClr val="3B87CD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-Blockers(+)</a:t>
                </a:r>
              </a:p>
            </p:txBody>
          </p:sp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D4E6C314-D088-2048-ABA8-0F818048D015}"/>
                  </a:ext>
                </a:extLst>
              </p:cNvPr>
              <p:cNvSpPr txBox="1"/>
              <p:nvPr/>
            </p:nvSpPr>
            <p:spPr>
              <a:xfrm>
                <a:off x="2226610" y="5036721"/>
                <a:ext cx="581250" cy="230783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l"/>
                <a:r>
                  <a:rPr kumimoji="1" lang="en-US" altLang="ja-JP" sz="1100" dirty="0">
                    <a:latin typeface="Arial" panose="020B0604020202020204" pitchFamily="34" charset="0"/>
                    <a:ea typeface="メイリオ" panose="020B0604030504040204" pitchFamily="34" charset="-128"/>
                    <a:cs typeface="Arial" panose="020B0604020202020204" pitchFamily="34" charset="0"/>
                  </a:rPr>
                  <a:t>p=0.189</a:t>
                </a:r>
                <a:endParaRPr kumimoji="1" lang="ja-JP" altLang="en-US" sz="1100" dirty="0">
                  <a:latin typeface="Arial" panose="020B0604020202020204" pitchFamily="34" charset="0"/>
                  <a:ea typeface="メイリオ" panose="020B060403050404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39" name="右大かっこ 38">
                <a:extLst>
                  <a:ext uri="{FF2B5EF4-FFF2-40B4-BE49-F238E27FC236}">
                    <a16:creationId xmlns:a16="http://schemas.microsoft.com/office/drawing/2014/main" id="{615B127E-D16D-6828-D365-DCD9D17C5477}"/>
                  </a:ext>
                </a:extLst>
              </p:cNvPr>
              <p:cNvSpPr/>
              <p:nvPr/>
            </p:nvSpPr>
            <p:spPr>
              <a:xfrm>
                <a:off x="2865828" y="5091485"/>
                <a:ext cx="28370" cy="144000"/>
              </a:xfrm>
              <a:prstGeom prst="rightBracket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/>
              </a:p>
            </p:txBody>
          </p:sp>
        </p:grp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615D9C6E-F833-117B-4549-1C6CA5013BFC}"/>
                </a:ext>
              </a:extLst>
            </p:cNvPr>
            <p:cNvSpPr txBox="1"/>
            <p:nvPr/>
          </p:nvSpPr>
          <p:spPr>
            <a:xfrm>
              <a:off x="3421554" y="4535728"/>
              <a:ext cx="1971180" cy="435554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r>
                <a:rPr kumimoji="1" lang="en-US" altLang="ja-JP" sz="1700" b="1" dirty="0">
                  <a:latin typeface="Arial" panose="020B0604020202020204" pitchFamily="34" charset="0"/>
                  <a:ea typeface="メイリオ" panose="020B0604030504040204" pitchFamily="34" charset="-128"/>
                  <a:cs typeface="Arial" panose="020B0604020202020204" pitchFamily="34" charset="0"/>
                </a:rPr>
                <a:t>F) </a:t>
              </a:r>
              <a:r>
                <a:rPr kumimoji="1" lang="el-GR" altLang="ja-JP" sz="1700" b="1" dirty="0">
                  <a:latin typeface="Arial" panose="020B0604020202020204" pitchFamily="34" charset="0"/>
                  <a:ea typeface="メイリオ" panose="020B0604030504040204" pitchFamily="34" charset="-128"/>
                  <a:cs typeface="Arial" panose="020B0604020202020204" pitchFamily="34" charset="0"/>
                </a:rPr>
                <a:t>α</a:t>
              </a:r>
              <a:r>
                <a:rPr kumimoji="1" lang="en-US" altLang="ja-JP" sz="1700" b="1" dirty="0">
                  <a:latin typeface="Arial" panose="020B0604020202020204" pitchFamily="34" charset="0"/>
                  <a:ea typeface="メイリオ" panose="020B0604030504040204" pitchFamily="34" charset="-128"/>
                  <a:cs typeface="Arial" panose="020B0604020202020204" pitchFamily="34" charset="0"/>
                </a:rPr>
                <a:t> blockers</a:t>
              </a:r>
              <a:endParaRPr kumimoji="1" lang="ja-JP" altLang="en-US" sz="1700" b="1" dirty="0">
                <a:highlight>
                  <a:srgbClr val="FFFF00"/>
                </a:highlight>
                <a:latin typeface="Arial" panose="020B0604020202020204" pitchFamily="34" charset="0"/>
                <a:ea typeface="メイリオ" panose="020B060403050404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EEDA6B79-E742-8560-2A9B-6030C86037E7}"/>
                </a:ext>
              </a:extLst>
            </p:cNvPr>
            <p:cNvSpPr txBox="1"/>
            <p:nvPr/>
          </p:nvSpPr>
          <p:spPr>
            <a:xfrm rot="16200000">
              <a:off x="2975986" y="5614121"/>
              <a:ext cx="813608" cy="2140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Arial" panose="020B0604020202020204" pitchFamily="34" charset="0"/>
                  <a:cs typeface="Arial" panose="020B0604020202020204" pitchFamily="34" charset="0"/>
                </a:rPr>
                <a:t>(probability)</a:t>
              </a:r>
              <a:endParaRPr kumimoji="1" lang="ja-JP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5" name="グループ化 84">
              <a:extLst>
                <a:ext uri="{FF2B5EF4-FFF2-40B4-BE49-F238E27FC236}">
                  <a16:creationId xmlns:a16="http://schemas.microsoft.com/office/drawing/2014/main" id="{B2C89891-9409-ED39-24A0-CD3710FC1D98}"/>
                </a:ext>
              </a:extLst>
            </p:cNvPr>
            <p:cNvGrpSpPr/>
            <p:nvPr/>
          </p:nvGrpSpPr>
          <p:grpSpPr>
            <a:xfrm>
              <a:off x="3428922" y="4823480"/>
              <a:ext cx="2811721" cy="1915634"/>
              <a:chOff x="3232505" y="4843799"/>
              <a:chExt cx="2811721" cy="1915634"/>
            </a:xfrm>
          </p:grpSpPr>
          <p:grpSp>
            <p:nvGrpSpPr>
              <p:cNvPr id="52" name="グループ化 51">
                <a:extLst>
                  <a:ext uri="{FF2B5EF4-FFF2-40B4-BE49-F238E27FC236}">
                    <a16:creationId xmlns:a16="http://schemas.microsoft.com/office/drawing/2014/main" id="{9EAE4697-9B29-D1F0-594B-6C08897BF29F}"/>
                  </a:ext>
                </a:extLst>
              </p:cNvPr>
              <p:cNvGrpSpPr/>
              <p:nvPr/>
            </p:nvGrpSpPr>
            <p:grpSpPr>
              <a:xfrm>
                <a:off x="3232505" y="4843799"/>
                <a:ext cx="2811721" cy="1915634"/>
                <a:chOff x="3257689" y="4117155"/>
                <a:chExt cx="3160899" cy="2455424"/>
              </a:xfrm>
            </p:grpSpPr>
            <p:graphicFrame>
              <p:nvGraphicFramePr>
                <p:cNvPr id="55" name="グラフ 54">
                  <a:extLst>
                    <a:ext uri="{FF2B5EF4-FFF2-40B4-BE49-F238E27FC236}">
                      <a16:creationId xmlns:a16="http://schemas.microsoft.com/office/drawing/2014/main" id="{C95B1A79-24DB-8E4E-03AC-26D80DC69070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2729771708"/>
                    </p:ext>
                  </p:extLst>
                </p:nvPr>
              </p:nvGraphicFramePr>
              <p:xfrm>
                <a:off x="3257689" y="4117155"/>
                <a:ext cx="2994833" cy="2307204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10"/>
                </a:graphicData>
              </a:graphic>
            </p:graphicFrame>
            <p:graphicFrame>
              <p:nvGraphicFramePr>
                <p:cNvPr id="56" name="グラフ 55">
                  <a:extLst>
                    <a:ext uri="{FF2B5EF4-FFF2-40B4-BE49-F238E27FC236}">
                      <a16:creationId xmlns:a16="http://schemas.microsoft.com/office/drawing/2014/main" id="{83BEAE3C-64E4-0224-8A8E-EE021FD11DB2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389156267"/>
                    </p:ext>
                  </p:extLst>
                </p:nvPr>
              </p:nvGraphicFramePr>
              <p:xfrm>
                <a:off x="3531030" y="4136169"/>
                <a:ext cx="2626542" cy="2059115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11"/>
                </a:graphicData>
              </a:graphic>
            </p:graphicFrame>
            <p:sp>
              <p:nvSpPr>
                <p:cNvPr id="57" name="テキスト ボックス 1">
                  <a:extLst>
                    <a:ext uri="{FF2B5EF4-FFF2-40B4-BE49-F238E27FC236}">
                      <a16:creationId xmlns:a16="http://schemas.microsoft.com/office/drawing/2014/main" id="{E7793993-6EBA-51C3-999F-044E689C82A9}"/>
                    </a:ext>
                  </a:extLst>
                </p:cNvPr>
                <p:cNvSpPr txBox="1"/>
                <p:nvPr/>
              </p:nvSpPr>
              <p:spPr>
                <a:xfrm>
                  <a:off x="5099494" y="4199864"/>
                  <a:ext cx="1319094" cy="359183"/>
                </a:xfrm>
                <a:prstGeom prst="rect">
                  <a:avLst/>
                </a:prstGeom>
              </p:spPr>
              <p:txBody>
                <a:bodyPr wrap="none" rtlCol="0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l-GR" altLang="ja-JP" sz="1200" dirty="0">
                      <a:solidFill>
                        <a:srgbClr val="DF6613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α</a:t>
                  </a:r>
                  <a:r>
                    <a:rPr lang="en-US" altLang="ja-JP" sz="1200" dirty="0">
                      <a:solidFill>
                        <a:srgbClr val="DF6613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-Blockers(-)</a:t>
                  </a:r>
                </a:p>
              </p:txBody>
            </p:sp>
            <p:sp>
              <p:nvSpPr>
                <p:cNvPr id="58" name="テキスト ボックス 1">
                  <a:extLst>
                    <a:ext uri="{FF2B5EF4-FFF2-40B4-BE49-F238E27FC236}">
                      <a16:creationId xmlns:a16="http://schemas.microsoft.com/office/drawing/2014/main" id="{874FB4ED-A56B-AF9F-B733-63FF9A3B804B}"/>
                    </a:ext>
                  </a:extLst>
                </p:cNvPr>
                <p:cNvSpPr txBox="1"/>
                <p:nvPr/>
              </p:nvSpPr>
              <p:spPr>
                <a:xfrm>
                  <a:off x="4267291" y="4709295"/>
                  <a:ext cx="1306761" cy="359183"/>
                </a:xfrm>
                <a:prstGeom prst="rect">
                  <a:avLst/>
                </a:prstGeom>
              </p:spPr>
              <p:txBody>
                <a:bodyPr wrap="none" rtlCol="0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l-GR" altLang="ja-JP" sz="1200" dirty="0">
                      <a:solidFill>
                        <a:srgbClr val="3B87CD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α</a:t>
                  </a:r>
                  <a:r>
                    <a:rPr lang="en-US" altLang="ja-JP" sz="1200" dirty="0">
                      <a:solidFill>
                        <a:srgbClr val="3B87CD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-Blockers(+)</a:t>
                  </a:r>
                </a:p>
              </p:txBody>
            </p:sp>
            <p:sp>
              <p:nvSpPr>
                <p:cNvPr id="59" name="テキスト ボックス 58">
                  <a:extLst>
                    <a:ext uri="{FF2B5EF4-FFF2-40B4-BE49-F238E27FC236}">
                      <a16:creationId xmlns:a16="http://schemas.microsoft.com/office/drawing/2014/main" id="{80FFE841-E505-B15A-BB7E-F93B5C1BC8DB}"/>
                    </a:ext>
                  </a:extLst>
                </p:cNvPr>
                <p:cNvSpPr txBox="1"/>
                <p:nvPr/>
              </p:nvSpPr>
              <p:spPr>
                <a:xfrm>
                  <a:off x="5503516" y="4714907"/>
                  <a:ext cx="620330" cy="334974"/>
                </a:xfrm>
                <a:prstGeom prst="rect">
                  <a:avLst/>
                </a:prstGeom>
                <a:noFill/>
              </p:spPr>
              <p:txBody>
                <a:bodyPr wrap="none" rtlCol="0">
                  <a:noAutofit/>
                </a:bodyPr>
                <a:lstStyle/>
                <a:p>
                  <a:pPr algn="l"/>
                  <a:r>
                    <a:rPr kumimoji="1" lang="en-US" altLang="ja-JP" sz="1100" dirty="0">
                      <a:latin typeface="Arial" panose="020B0604020202020204" pitchFamily="34" charset="0"/>
                      <a:ea typeface="メイリオ" panose="020B0604030504040204" pitchFamily="34" charset="-128"/>
                      <a:cs typeface="Arial" panose="020B0604020202020204" pitchFamily="34" charset="0"/>
                    </a:rPr>
                    <a:t>p=0.606</a:t>
                  </a:r>
                  <a:endParaRPr kumimoji="1" lang="ja-JP" altLang="en-US" sz="1100" dirty="0">
                    <a:latin typeface="Arial" panose="020B0604020202020204" pitchFamily="34" charset="0"/>
                    <a:ea typeface="メイリオ" panose="020B0604030504040204" pitchFamily="3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1" name="テキスト ボックス 60">
                  <a:extLst>
                    <a:ext uri="{FF2B5EF4-FFF2-40B4-BE49-F238E27FC236}">
                      <a16:creationId xmlns:a16="http://schemas.microsoft.com/office/drawing/2014/main" id="{C7410F63-3738-12F7-283D-C68AE2372586}"/>
                    </a:ext>
                  </a:extLst>
                </p:cNvPr>
                <p:cNvSpPr txBox="1"/>
                <p:nvPr/>
              </p:nvSpPr>
              <p:spPr>
                <a:xfrm>
                  <a:off x="4505545" y="6192509"/>
                  <a:ext cx="1016848" cy="380070"/>
                </a:xfrm>
                <a:prstGeom prst="rect">
                  <a:avLst/>
                </a:prstGeom>
                <a:noFill/>
              </p:spPr>
              <p:txBody>
                <a:bodyPr wrap="none" rtlCol="0">
                  <a:noAutofit/>
                </a:bodyPr>
                <a:lstStyle/>
                <a:p>
                  <a:pPr algn="l"/>
                  <a:r>
                    <a:rPr kumimoji="1" lang="en-US" altLang="ja-JP" sz="1200" b="1" dirty="0">
                      <a:latin typeface="Arial" panose="020B0604020202020204" pitchFamily="34" charset="0"/>
                      <a:ea typeface="メイリオ" panose="020B0604030504040204" pitchFamily="34" charset="-128"/>
                      <a:cs typeface="Arial" panose="020B0604020202020204" pitchFamily="34" charset="0"/>
                    </a:rPr>
                    <a:t>Months</a:t>
                  </a:r>
                  <a:endParaRPr kumimoji="1" lang="ja-JP" altLang="en-US" sz="1200" b="1" dirty="0">
                    <a:latin typeface="Arial" panose="020B0604020202020204" pitchFamily="34" charset="0"/>
                    <a:ea typeface="メイリオ" panose="020B0604030504040204" pitchFamily="34" charset="-128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51" name="右大かっこ 50">
                <a:extLst>
                  <a:ext uri="{FF2B5EF4-FFF2-40B4-BE49-F238E27FC236}">
                    <a16:creationId xmlns:a16="http://schemas.microsoft.com/office/drawing/2014/main" id="{495C7613-2587-BD94-2AD7-112A8B6F4DD5}"/>
                  </a:ext>
                </a:extLst>
              </p:cNvPr>
              <p:cNvSpPr/>
              <p:nvPr/>
            </p:nvSpPr>
            <p:spPr>
              <a:xfrm>
                <a:off x="5725743" y="5232972"/>
                <a:ext cx="27814" cy="89247"/>
              </a:xfrm>
              <a:prstGeom prst="rightBracket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/>
              </a:p>
            </p:txBody>
          </p:sp>
        </p:grpSp>
        <p:sp>
          <p:nvSpPr>
            <p:cNvPr id="79" name="テキスト ボックス 78">
              <a:extLst>
                <a:ext uri="{FF2B5EF4-FFF2-40B4-BE49-F238E27FC236}">
                  <a16:creationId xmlns:a16="http://schemas.microsoft.com/office/drawing/2014/main" id="{C9535D80-2CC7-2FC4-683C-831705504B37}"/>
                </a:ext>
              </a:extLst>
            </p:cNvPr>
            <p:cNvSpPr txBox="1"/>
            <p:nvPr/>
          </p:nvSpPr>
          <p:spPr>
            <a:xfrm rot="16200000">
              <a:off x="5526787" y="5410255"/>
              <a:ext cx="13845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200" dirty="0">
                  <a:latin typeface="Arial" panose="020B0604020202020204" pitchFamily="34" charset="0"/>
                  <a:cs typeface="Arial" panose="020B0604020202020204" pitchFamily="34" charset="0"/>
                </a:rPr>
                <a:t>(probability)</a:t>
              </a:r>
              <a:endParaRPr kumimoji="1" lang="ja-JP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テキスト ボックス 1">
              <a:extLst>
                <a:ext uri="{FF2B5EF4-FFF2-40B4-BE49-F238E27FC236}">
                  <a16:creationId xmlns:a16="http://schemas.microsoft.com/office/drawing/2014/main" id="{522C1194-F1B1-6AD0-BEB9-B58369740B0A}"/>
                </a:ext>
              </a:extLst>
            </p:cNvPr>
            <p:cNvSpPr txBox="1"/>
            <p:nvPr/>
          </p:nvSpPr>
          <p:spPr>
            <a:xfrm>
              <a:off x="7383683" y="5210514"/>
              <a:ext cx="996894" cy="286000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sz="1200" dirty="0">
                  <a:solidFill>
                    <a:srgbClr val="DF661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Diuretics(-)</a:t>
              </a:r>
            </a:p>
          </p:txBody>
        </p:sp>
        <p:sp>
          <p:nvSpPr>
            <p:cNvPr id="66" name="テキスト ボックス 1">
              <a:extLst>
                <a:ext uri="{FF2B5EF4-FFF2-40B4-BE49-F238E27FC236}">
                  <a16:creationId xmlns:a16="http://schemas.microsoft.com/office/drawing/2014/main" id="{8D8F69A2-A7A0-8965-1269-D8A056CDAD5C}"/>
                </a:ext>
              </a:extLst>
            </p:cNvPr>
            <p:cNvSpPr txBox="1"/>
            <p:nvPr/>
          </p:nvSpPr>
          <p:spPr>
            <a:xfrm>
              <a:off x="7820673" y="4911727"/>
              <a:ext cx="996894" cy="273769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sz="1200" dirty="0">
                  <a:solidFill>
                    <a:srgbClr val="3B87C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Diuretics(+)</a:t>
              </a: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ECB69151-7AA0-46D5-D30E-4963A6FF041A}"/>
                </a:ext>
              </a:extLst>
            </p:cNvPr>
            <p:cNvSpPr txBox="1"/>
            <p:nvPr/>
          </p:nvSpPr>
          <p:spPr>
            <a:xfrm>
              <a:off x="8296609" y="5338849"/>
              <a:ext cx="688229" cy="21262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l"/>
              <a:r>
                <a:rPr kumimoji="1" lang="en-US" altLang="ja-JP" sz="1100" dirty="0">
                  <a:latin typeface="Arial" panose="020B0604020202020204" pitchFamily="34" charset="0"/>
                  <a:ea typeface="メイリオ" panose="020B0604030504040204" pitchFamily="34" charset="-128"/>
                  <a:cs typeface="Arial" panose="020B0604020202020204" pitchFamily="34" charset="0"/>
                </a:rPr>
                <a:t>p=0.826</a:t>
              </a:r>
              <a:endParaRPr kumimoji="1" lang="ja-JP" altLang="en-US" sz="1100" dirty="0">
                <a:latin typeface="Arial" panose="020B0604020202020204" pitchFamily="34" charset="0"/>
                <a:ea typeface="メイリオ" panose="020B0604030504040204" pitchFamily="34" charset="-128"/>
                <a:cs typeface="Arial" panose="020B0604020202020204" pitchFamily="34" charset="0"/>
              </a:endParaRPr>
            </a:p>
          </p:txBody>
        </p:sp>
        <p:graphicFrame>
          <p:nvGraphicFramePr>
            <p:cNvPr id="75" name="グラフ 74">
              <a:extLst>
                <a:ext uri="{FF2B5EF4-FFF2-40B4-BE49-F238E27FC236}">
                  <a16:creationId xmlns:a16="http://schemas.microsoft.com/office/drawing/2014/main" id="{A1495996-DA80-25C4-F0D4-C6BE471FD7A9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352322582"/>
                </p:ext>
              </p:extLst>
            </p:nvPr>
          </p:nvGraphicFramePr>
          <p:xfrm>
            <a:off x="6227328" y="4878472"/>
            <a:ext cx="2624017" cy="172867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2"/>
            </a:graphicData>
          </a:graphic>
        </p:graphicFrame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id="{9E52D185-E61D-F79C-CAA7-AE0510821CE2}"/>
                </a:ext>
              </a:extLst>
            </p:cNvPr>
            <p:cNvSpPr txBox="1"/>
            <p:nvPr/>
          </p:nvSpPr>
          <p:spPr>
            <a:xfrm>
              <a:off x="7240863" y="6438784"/>
              <a:ext cx="929433" cy="289689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kumimoji="1" lang="en-US" altLang="ja-JP" sz="1200" b="1" dirty="0">
                  <a:latin typeface="Arial" panose="020B0604020202020204" pitchFamily="34" charset="0"/>
                  <a:ea typeface="メイリオ" panose="020B0604030504040204" pitchFamily="34" charset="-128"/>
                  <a:cs typeface="Arial" panose="020B0604020202020204" pitchFamily="34" charset="0"/>
                </a:rPr>
                <a:t>Months</a:t>
              </a:r>
              <a:endParaRPr kumimoji="1" lang="ja-JP" altLang="en-US" sz="1200" b="1" dirty="0">
                <a:latin typeface="Arial" panose="020B0604020202020204" pitchFamily="34" charset="0"/>
                <a:ea typeface="メイリオ" panose="020B060403050404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80" name="右大かっこ 79">
              <a:extLst>
                <a:ext uri="{FF2B5EF4-FFF2-40B4-BE49-F238E27FC236}">
                  <a16:creationId xmlns:a16="http://schemas.microsoft.com/office/drawing/2014/main" id="{299D4254-5932-3899-7182-29152A261C14}"/>
                </a:ext>
              </a:extLst>
            </p:cNvPr>
            <p:cNvSpPr/>
            <p:nvPr/>
          </p:nvSpPr>
          <p:spPr>
            <a:xfrm>
              <a:off x="8690564" y="5230813"/>
              <a:ext cx="45719" cy="123937"/>
            </a:xfrm>
            <a:prstGeom prst="rightBracket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  <p:graphicFrame>
          <p:nvGraphicFramePr>
            <p:cNvPr id="76" name="グラフ 75">
              <a:extLst>
                <a:ext uri="{FF2B5EF4-FFF2-40B4-BE49-F238E27FC236}">
                  <a16:creationId xmlns:a16="http://schemas.microsoft.com/office/drawing/2014/main" id="{0ABA9DBF-2E70-4C36-12CA-1302B7CB8C35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204102422"/>
                </p:ext>
              </p:extLst>
            </p:nvPr>
          </p:nvGraphicFramePr>
          <p:xfrm>
            <a:off x="6326558" y="4920597"/>
            <a:ext cx="2448000" cy="163547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3"/>
            </a:graphicData>
          </a:graphic>
        </p:graphicFrame>
      </p:grp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5CDD3F87-0100-5EAE-A419-29BC6CB4008A}"/>
              </a:ext>
            </a:extLst>
          </p:cNvPr>
          <p:cNvGrpSpPr/>
          <p:nvPr/>
        </p:nvGrpSpPr>
        <p:grpSpPr>
          <a:xfrm>
            <a:off x="250104" y="2793810"/>
            <a:ext cx="3574902" cy="1974876"/>
            <a:chOff x="250104" y="2692215"/>
            <a:chExt cx="3574902" cy="1974876"/>
          </a:xfrm>
        </p:grpSpPr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C296661B-530A-0995-129E-B3213709FAD9}"/>
                </a:ext>
              </a:extLst>
            </p:cNvPr>
            <p:cNvSpPr txBox="1"/>
            <p:nvPr/>
          </p:nvSpPr>
          <p:spPr>
            <a:xfrm>
              <a:off x="250104" y="2692215"/>
              <a:ext cx="2256029" cy="2795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ts val="1400"/>
                </a:lnSpc>
              </a:pPr>
              <a:r>
                <a:rPr kumimoji="1" lang="en-US" altLang="ja-JP" b="1" dirty="0">
                  <a:latin typeface="Arial" panose="020B0604020202020204" pitchFamily="34" charset="0"/>
                  <a:cs typeface="Arial" panose="020B0604020202020204" pitchFamily="34" charset="0"/>
                </a:rPr>
                <a:t>D) Follow-up SBP </a:t>
              </a:r>
            </a:p>
          </p:txBody>
        </p:sp>
        <p:grpSp>
          <p:nvGrpSpPr>
            <p:cNvPr id="16" name="グループ化 15"/>
            <p:cNvGrpSpPr/>
            <p:nvPr/>
          </p:nvGrpSpPr>
          <p:grpSpPr>
            <a:xfrm>
              <a:off x="250180" y="2794451"/>
              <a:ext cx="3574826" cy="1872640"/>
              <a:chOff x="250180" y="2692856"/>
              <a:chExt cx="3574826" cy="1872640"/>
            </a:xfrm>
          </p:grpSpPr>
          <p:graphicFrame>
            <p:nvGraphicFramePr>
              <p:cNvPr id="34" name="グラフ 33">
                <a:extLst>
                  <a:ext uri="{FF2B5EF4-FFF2-40B4-BE49-F238E27FC236}">
                    <a16:creationId xmlns:a16="http://schemas.microsoft.com/office/drawing/2014/main" id="{1A038C4C-0733-C325-744A-EF6EDAED80DB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729125370"/>
                  </p:ext>
                </p:extLst>
              </p:nvPr>
            </p:nvGraphicFramePr>
            <p:xfrm>
              <a:off x="578496" y="2740267"/>
              <a:ext cx="2754000" cy="17280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4"/>
              </a:graphicData>
            </a:graphic>
          </p:graphicFrame>
          <p:sp>
            <p:nvSpPr>
              <p:cNvPr id="26" name="テキスト ボックス 1">
                <a:extLst>
                  <a:ext uri="{FF2B5EF4-FFF2-40B4-BE49-F238E27FC236}">
                    <a16:creationId xmlns:a16="http://schemas.microsoft.com/office/drawing/2014/main" id="{02231DFE-93F4-5AB3-98A4-8E514EFE01F7}"/>
                  </a:ext>
                </a:extLst>
              </p:cNvPr>
              <p:cNvSpPr txBox="1"/>
              <p:nvPr/>
            </p:nvSpPr>
            <p:spPr>
              <a:xfrm>
                <a:off x="3092161" y="2977177"/>
                <a:ext cx="732845" cy="216000"/>
              </a:xfrm>
              <a:prstGeom prst="rect">
                <a:avLst/>
              </a:prstGeom>
            </p:spPr>
            <p:txBody>
              <a:bodyPr wrap="none" rtlCol="0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メイリオ" panose="020B0604030504040204" pitchFamily="50" charset="-128"/>
                    <a:cs typeface="Arial" panose="020B0604020202020204" pitchFamily="34" charset="0"/>
                  </a:rPr>
                  <a:t>p=0.194</a:t>
                </a:r>
                <a:endParaRPr kumimoji="0" lang="ja-JP" alt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メイリオ" panose="020B0604030504040204" pitchFamily="50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28" name="テキスト ボックス 1">
                <a:extLst>
                  <a:ext uri="{FF2B5EF4-FFF2-40B4-BE49-F238E27FC236}">
                    <a16:creationId xmlns:a16="http://schemas.microsoft.com/office/drawing/2014/main" id="{8956A961-1391-AEFF-BB27-1AE692870204}"/>
                  </a:ext>
                </a:extLst>
              </p:cNvPr>
              <p:cNvSpPr txBox="1"/>
              <p:nvPr/>
            </p:nvSpPr>
            <p:spPr>
              <a:xfrm>
                <a:off x="2027865" y="2740267"/>
                <a:ext cx="1448736" cy="318392"/>
              </a:xfrm>
              <a:prstGeom prst="rect">
                <a:avLst/>
              </a:prstGeom>
            </p:spPr>
            <p:txBody>
              <a:bodyPr wrap="non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12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メイリオ" panose="020B0604030504040204" pitchFamily="50" charset="-128"/>
                    <a:cs typeface="Arial" panose="020B0604020202020204" pitchFamily="34" charset="0"/>
                  </a:rPr>
                  <a:t>SBP&lt;135 mmHg</a:t>
                </a:r>
              </a:p>
            </p:txBody>
          </p:sp>
          <p:sp>
            <p:nvSpPr>
              <p:cNvPr id="29" name="テキスト ボックス 1">
                <a:extLst>
                  <a:ext uri="{FF2B5EF4-FFF2-40B4-BE49-F238E27FC236}">
                    <a16:creationId xmlns:a16="http://schemas.microsoft.com/office/drawing/2014/main" id="{B8BCEF1E-1E50-88F9-294A-D1CBD2FF7AC1}"/>
                  </a:ext>
                </a:extLst>
              </p:cNvPr>
              <p:cNvSpPr txBox="1"/>
              <p:nvPr/>
            </p:nvSpPr>
            <p:spPr>
              <a:xfrm>
                <a:off x="1948480" y="3199855"/>
                <a:ext cx="1371999" cy="265640"/>
              </a:xfrm>
              <a:prstGeom prst="rect">
                <a:avLst/>
              </a:prstGeom>
            </p:spPr>
            <p:txBody>
              <a:bodyPr wrap="non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12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メイリオ" panose="020B0604030504040204" pitchFamily="50" charset="-128"/>
                    <a:cs typeface="Arial" panose="020B0604020202020204" pitchFamily="34" charset="0"/>
                  </a:rPr>
                  <a:t>SBP≥135 mmHg </a:t>
                </a:r>
              </a:p>
            </p:txBody>
          </p:sp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EB119D60-53A4-20E4-46DE-7D559167CB95}"/>
                  </a:ext>
                </a:extLst>
              </p:cNvPr>
              <p:cNvSpPr txBox="1"/>
              <p:nvPr/>
            </p:nvSpPr>
            <p:spPr>
              <a:xfrm rot="16200000">
                <a:off x="77063" y="3356613"/>
                <a:ext cx="98999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200" dirty="0">
                    <a:solidFill>
                      <a:prstClr val="black"/>
                    </a:solidFill>
                    <a:latin typeface="Arial" panose="020B0604020202020204" pitchFamily="34" charset="0"/>
                    <a:ea typeface="メイリオ" panose="020B0604030504040204" pitchFamily="50" charset="-128"/>
                    <a:cs typeface="Arial" panose="020B0604020202020204" pitchFamily="34" charset="0"/>
                  </a:rPr>
                  <a:t>(probability)</a:t>
                </a:r>
                <a:endParaRPr kumimoji="1" lang="ja-JP" altLang="en-US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メイリオ" panose="020B0604030504040204" pitchFamily="50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5" name="テキスト ボックス 4">
                <a:extLst>
                  <a:ext uri="{FF2B5EF4-FFF2-40B4-BE49-F238E27FC236}">
                    <a16:creationId xmlns:a16="http://schemas.microsoft.com/office/drawing/2014/main" id="{9BD03C6F-A8FD-811E-C065-72E52E4FC590}"/>
                  </a:ext>
                </a:extLst>
              </p:cNvPr>
              <p:cNvSpPr txBox="1"/>
              <p:nvPr/>
            </p:nvSpPr>
            <p:spPr>
              <a:xfrm>
                <a:off x="1744099" y="4288497"/>
                <a:ext cx="70180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Months</a:t>
                </a:r>
              </a:p>
            </p:txBody>
          </p:sp>
          <p:sp>
            <p:nvSpPr>
              <p:cNvPr id="23" name="右大かっこ 22">
                <a:extLst>
                  <a:ext uri="{FF2B5EF4-FFF2-40B4-BE49-F238E27FC236}">
                    <a16:creationId xmlns:a16="http://schemas.microsoft.com/office/drawing/2014/main" id="{D0368B72-AE84-5DFB-F970-BC14B071088B}"/>
                  </a:ext>
                </a:extLst>
              </p:cNvPr>
              <p:cNvSpPr/>
              <p:nvPr/>
            </p:nvSpPr>
            <p:spPr>
              <a:xfrm>
                <a:off x="3139415" y="3000117"/>
                <a:ext cx="25511" cy="216000"/>
              </a:xfrm>
              <a:prstGeom prst="rightBracket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/>
              </a:p>
            </p:txBody>
          </p:sp>
          <p:sp>
            <p:nvSpPr>
              <p:cNvPr id="53" name="テキスト ボックス 52">
                <a:extLst>
                  <a:ext uri="{FF2B5EF4-FFF2-40B4-BE49-F238E27FC236}">
                    <a16:creationId xmlns:a16="http://schemas.microsoft.com/office/drawing/2014/main" id="{60369077-3577-5D4E-1794-04B85678F49F}"/>
                  </a:ext>
                </a:extLst>
              </p:cNvPr>
              <p:cNvSpPr txBox="1"/>
              <p:nvPr/>
            </p:nvSpPr>
            <p:spPr>
              <a:xfrm rot="16200000">
                <a:off x="-403258" y="3346294"/>
                <a:ext cx="164543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Renal survival</a:t>
                </a:r>
                <a:endParaRPr kumimoji="1" lang="ja-JP" alt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aphicFrame>
            <p:nvGraphicFramePr>
              <p:cNvPr id="33" name="グラフ 32">
                <a:extLst>
                  <a:ext uri="{FF2B5EF4-FFF2-40B4-BE49-F238E27FC236}">
                    <a16:creationId xmlns:a16="http://schemas.microsoft.com/office/drawing/2014/main" id="{307BAE33-CC99-962D-2DD7-D89B15961B08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756918008"/>
                  </p:ext>
                </p:extLst>
              </p:nvPr>
            </p:nvGraphicFramePr>
            <p:xfrm>
              <a:off x="589436" y="2762483"/>
              <a:ext cx="2757821" cy="16920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5"/>
              </a:graphicData>
            </a:graphic>
          </p:graphicFrame>
        </p:grpSp>
      </p:grp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47207604-890D-F0C8-3B7E-D4066B798C24}"/>
              </a:ext>
            </a:extLst>
          </p:cNvPr>
          <p:cNvSpPr txBox="1"/>
          <p:nvPr/>
        </p:nvSpPr>
        <p:spPr>
          <a:xfrm>
            <a:off x="37579" y="57241"/>
            <a:ext cx="88725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Fig. S2. Renal survival probabilities during 24-month follow-up.</a:t>
            </a:r>
            <a:endParaRPr kumimoji="1" lang="ja-JP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4558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1" id="{226F9FF3-CED0-4D41-B018-398F945DF69E}" vid="{AE209321-88C0-3A42-BC75-4CFB390C4042}"/>
    </a:ext>
  </a:extLst>
</a:theme>
</file>

<file path=ppt/theme/theme2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>
        <a:spAutoFit/>
      </a:bodyPr>
      <a:lstStyle>
        <a:defPPr>
          <a:defRPr b="1" dirty="0" smtClean="0">
            <a:latin typeface="+mj-ea"/>
          </a:defRPr>
        </a:defPPr>
      </a:lstStyle>
    </a:spDef>
  </a:objectDefaults>
  <a:extraClrSchemeLst/>
</a:theme>
</file>

<file path=ppt/theme/theme3.xml><?xml version="1.0" encoding="utf-8"?>
<a:theme xmlns:a="http://schemas.openxmlformats.org/drawingml/2006/main" name="1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noAutofit/>
      </a:bodyPr>
      <a:lstStyle>
        <a:defPPr algn="l">
          <a:defRPr kumimoji="1" sz="2800" dirty="0" smtClean="0">
            <a:latin typeface="メイリオ" panose="020B0604030504040204" pitchFamily="34" charset="-128"/>
            <a:ea typeface="メイリオ" panose="020B0604030504040204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プレゼンテーション1" id="{226F9FF3-CED0-4D41-B018-398F945DF69E}" vid="{AE209321-88C0-3A42-BC75-4CFB390C4042}"/>
    </a:ext>
  </a:extLst>
</a:theme>
</file>

<file path=ppt/theme/theme4.xml><?xml version="1.0" encoding="utf-8"?>
<a:theme xmlns:a="http://schemas.openxmlformats.org/drawingml/2006/main" name="2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noAutofit/>
      </a:bodyPr>
      <a:lstStyle>
        <a:defPPr algn="l">
          <a:defRPr kumimoji="1" b="1" dirty="0" smtClean="0">
            <a:latin typeface="メイリオ" panose="020B0604030504040204" pitchFamily="34" charset="-128"/>
            <a:ea typeface="メイリオ" panose="020B0604030504040204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プレゼンテーション4" id="{A3C62ABB-6C7F-8F4C-88BA-F14ED44321CB}" vid="{D6C2E97C-8BBD-CD45-8B79-8AB18E489C3D}"/>
    </a:ext>
  </a:extLst>
</a:theme>
</file>

<file path=ppt/theme/theme5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テーマ</Template>
  <TotalTime>46397</TotalTime>
  <Words>180</Words>
  <Application>Microsoft Macintosh PowerPoint</Application>
  <PresentationFormat>画面に合わせる (4:3)</PresentationFormat>
  <Paragraphs>48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4</vt:i4>
      </vt:variant>
      <vt:variant>
        <vt:lpstr>スライド タイトル</vt:lpstr>
      </vt:variant>
      <vt:variant>
        <vt:i4>1</vt:i4>
      </vt:variant>
    </vt:vector>
  </HeadingPairs>
  <TitlesOfParts>
    <vt:vector size="11" baseType="lpstr">
      <vt:lpstr>ＭＳ Ｐゴシック</vt:lpstr>
      <vt:lpstr>メイリオ</vt:lpstr>
      <vt:lpstr>游ゴシック</vt:lpstr>
      <vt:lpstr>Arial</vt:lpstr>
      <vt:lpstr>Calibri</vt:lpstr>
      <vt:lpstr>Century Gothic</vt:lpstr>
      <vt:lpstr>Office テーマ</vt:lpstr>
      <vt:lpstr>デザインの設定</vt:lpstr>
      <vt:lpstr>1_Office テーマ</vt:lpstr>
      <vt:lpstr>2_Office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高血圧緊急症患者の臨床的特徴</dc:title>
  <dc:creator>慶太 遠藤</dc:creator>
  <cp:lastModifiedBy>慶太 遠藤</cp:lastModifiedBy>
  <cp:revision>394</cp:revision>
  <cp:lastPrinted>2023-01-09T10:37:55Z</cp:lastPrinted>
  <dcterms:created xsi:type="dcterms:W3CDTF">2020-10-27T04:57:36Z</dcterms:created>
  <dcterms:modified xsi:type="dcterms:W3CDTF">2023-01-10T06:09:04Z</dcterms:modified>
</cp:coreProperties>
</file>