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3"/>
  </p:notesMasterIdLst>
  <p:sldIdLst>
    <p:sldId id="336" r:id="rId5"/>
    <p:sldId id="329" r:id="rId6"/>
    <p:sldId id="335" r:id="rId7"/>
    <p:sldId id="332" r:id="rId8"/>
    <p:sldId id="333" r:id="rId9"/>
    <p:sldId id="328" r:id="rId10"/>
    <p:sldId id="330" r:id="rId11"/>
    <p:sldId id="331" r:id="rId1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362" autoAdjust="0"/>
  </p:normalViewPr>
  <p:slideViewPr>
    <p:cSldViewPr snapToGrid="0">
      <p:cViewPr>
        <p:scale>
          <a:sx n="60" d="100"/>
          <a:sy n="60" d="100"/>
        </p:scale>
        <p:origin x="2742" y="24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de Masayuki" userId="369d5537707d8dfa" providerId="LiveId" clId="{1AB09AFD-56AD-4CC4-8621-ADF1AD407BBE}"/>
    <pc:docChg chg="modSld">
      <pc:chgData name="Nishide Masayuki" userId="369d5537707d8dfa" providerId="LiveId" clId="{1AB09AFD-56AD-4CC4-8621-ADF1AD407BBE}" dt="2023-01-11T03:36:42.847" v="1" actId="20577"/>
      <pc:docMkLst>
        <pc:docMk/>
      </pc:docMkLst>
      <pc:sldChg chg="modSp mod">
        <pc:chgData name="Nishide Masayuki" userId="369d5537707d8dfa" providerId="LiveId" clId="{1AB09AFD-56AD-4CC4-8621-ADF1AD407BBE}" dt="2023-01-11T03:36:42.847" v="1" actId="20577"/>
        <pc:sldMkLst>
          <pc:docMk/>
          <pc:sldMk cId="822156011" sldId="333"/>
        </pc:sldMkLst>
        <pc:spChg chg="mod">
          <ac:chgData name="Nishide Masayuki" userId="369d5537707d8dfa" providerId="LiveId" clId="{1AB09AFD-56AD-4CC4-8621-ADF1AD407BBE}" dt="2023-01-11T03:36:42.847" v="1" actId="20577"/>
          <ac:spMkLst>
            <pc:docMk/>
            <pc:sldMk cId="822156011" sldId="333"/>
            <ac:spMk id="4" creationId="{ED86CE6D-8A65-48FA-BF2F-FDD92B28210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A15551BB-F853-4CBA-902B-594835868546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C067DDD2-5DFB-4908-ACE0-24AEC0E1FB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081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3908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1pPr>
    <a:lvl2pPr marL="341954" algn="l" defTabSz="683908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2pPr>
    <a:lvl3pPr marL="683908" algn="l" defTabSz="683908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3pPr>
    <a:lvl4pPr marL="1025861" algn="l" defTabSz="683908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4pPr>
    <a:lvl5pPr marL="1367814" algn="l" defTabSz="683908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5pPr>
    <a:lvl6pPr marL="1709768" algn="l" defTabSz="683908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6pPr>
    <a:lvl7pPr marL="2051722" algn="l" defTabSz="683908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7pPr>
    <a:lvl8pPr marL="2393675" algn="l" defTabSz="683908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8pPr>
    <a:lvl9pPr marL="2735629" algn="l" defTabSz="683908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7DDD2-5DFB-4908-ACE0-24AEC0E1FBF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53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7DDD2-5DFB-4908-ACE0-24AEC0E1FBFF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832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7DDD2-5DFB-4908-ACE0-24AEC0E1FBFF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525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7DDD2-5DFB-4908-ACE0-24AEC0E1FBFF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53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7DDD2-5DFB-4908-ACE0-24AEC0E1FBFF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519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7DDD2-5DFB-4908-ACE0-24AEC0E1FBFF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254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234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2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69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244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62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07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10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98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934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338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21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C3DF0-E879-4A21-8F89-43EB0C7EDE4B}" type="datetimeFigureOut">
              <a:rPr kumimoji="1" lang="ja-JP" altLang="en-US" smtClean="0"/>
              <a:pPr/>
              <a:t>2023/1/11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13455-A64C-4BB1-BE66-479D82AB6F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17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E2FC704C-59F1-46D6-B872-DF7A6F7ABD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62" y="1151288"/>
            <a:ext cx="5663675" cy="5328366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5D905B8-382E-24B0-070D-008C256C7C1F}"/>
              </a:ext>
            </a:extLst>
          </p:cNvPr>
          <p:cNvSpPr txBox="1"/>
          <p:nvPr/>
        </p:nvSpPr>
        <p:spPr>
          <a:xfrm>
            <a:off x="0" y="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68126"/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</a:p>
          <a:p>
            <a:pPr defTabSz="768126"/>
            <a:r>
              <a:rPr lang="en-US" altLang="ja-JP" sz="1200" b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Characteristics of eight patients with microscopic polyangiitis and seven healthy donors recruited for CITE-seq and </a:t>
            </a:r>
            <a:r>
              <a:rPr lang="en-US" altLang="ja-JP" sz="1200" b="1" dirty="0" err="1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CyTOF</a:t>
            </a:r>
            <a:r>
              <a:rPr lang="en-US" altLang="ja-JP" sz="1200" b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.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39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テキスト ボックス 622"/>
          <p:cNvSpPr txBox="1"/>
          <p:nvPr/>
        </p:nvSpPr>
        <p:spPr>
          <a:xfrm>
            <a:off x="573519" y="1177269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768126">
              <a:defRPr/>
            </a:pPr>
            <a:r>
              <a:rPr lang="en-US" altLang="ja-JP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0" lang="ja-JP" altLang="en-US" sz="12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4" name="テキスト ボックス 623"/>
          <p:cNvSpPr txBox="1"/>
          <p:nvPr/>
        </p:nvSpPr>
        <p:spPr>
          <a:xfrm>
            <a:off x="4245859" y="1177269"/>
            <a:ext cx="279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768126">
              <a:defRPr/>
            </a:pPr>
            <a:r>
              <a:rPr lang="en-US" altLang="ja-JP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0" lang="ja-JP" altLang="en-US" sz="12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4C41F36-660B-F48F-DD61-A4402C09454D}"/>
              </a:ext>
            </a:extLst>
          </p:cNvPr>
          <p:cNvSpPr txBox="1"/>
          <p:nvPr/>
        </p:nvSpPr>
        <p:spPr>
          <a:xfrm>
            <a:off x="0" y="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68126"/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</a:p>
          <a:p>
            <a:pPr defTabSz="768126"/>
            <a:r>
              <a:rPr lang="en-US" altLang="ja-JP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Pseudo-bulk differential expressed genes (DEG) analysis in PBMCs derived from patients with MPA and healthy donors.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29E7119D-173B-4BCD-AAD8-D302F8B03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695" y="1544417"/>
            <a:ext cx="3145809" cy="548687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0E0E7B78-77EC-4CC8-967C-085918831E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7844" y="1544417"/>
            <a:ext cx="1591194" cy="2926334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9136C05-2A7E-A6FE-9C28-955C785C7981}"/>
              </a:ext>
            </a:extLst>
          </p:cNvPr>
          <p:cNvSpPr txBox="1"/>
          <p:nvPr/>
        </p:nvSpPr>
        <p:spPr>
          <a:xfrm>
            <a:off x="0" y="7393585"/>
            <a:ext cx="6858001" cy="1148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ja-JP" sz="1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(a) 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The top 100 genes significantly upregulated in PBMCs derived from patients with MPA compared to healthy donors. </a:t>
            </a:r>
            <a:r>
              <a:rPr lang="en-US" altLang="ja-JP" sz="1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(b) 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 list of the genes related to </a:t>
            </a:r>
            <a:r>
              <a:rPr lang="en-US" altLang="ja-JP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CD14</a:t>
            </a:r>
            <a:r>
              <a:rPr lang="en-US" altLang="ja-JP" sz="120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+</a:t>
            </a:r>
            <a:r>
              <a:rPr lang="en-US" altLang="ja-JP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monocyte signature genes and interferon signature genes.</a:t>
            </a:r>
            <a:endParaRPr lang="ja-JP" altLang="ja-JP" sz="1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875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A4C2B80-8D0E-4473-9D0F-D605AFBC60A8}"/>
              </a:ext>
            </a:extLst>
          </p:cNvPr>
          <p:cNvSpPr txBox="1"/>
          <p:nvPr/>
        </p:nvSpPr>
        <p:spPr>
          <a:xfrm>
            <a:off x="0" y="0"/>
            <a:ext cx="5133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68126"/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</a:p>
          <a:p>
            <a:pPr defTabSz="768126"/>
            <a:r>
              <a:rPr lang="en-US" altLang="ja-JP" sz="1200" b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Clinical course of patients MPA-1 and MPA-5.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F2A6D59-36B6-4B4E-9B5B-676D6F4D9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51" y="782326"/>
            <a:ext cx="4919898" cy="468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11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4C41F36-660B-F48F-DD61-A4402C09454D}"/>
              </a:ext>
            </a:extLst>
          </p:cNvPr>
          <p:cNvSpPr txBox="1"/>
          <p:nvPr/>
        </p:nvSpPr>
        <p:spPr>
          <a:xfrm>
            <a:off x="-1" y="0"/>
            <a:ext cx="685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68126"/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</a:p>
          <a:p>
            <a:pPr defTabSz="768126"/>
            <a:r>
              <a:rPr lang="en-US" altLang="ja-JP" sz="1200" b="1" kern="1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Characteristics of 43 patients with microscopic polyangiitis recruited for assessing clinical parameters</a:t>
            </a:r>
            <a:r>
              <a:rPr lang="en-US" altLang="ja-JP" sz="1200" b="1" kern="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.</a:t>
            </a:r>
            <a:endParaRPr lang="ja-JP" altLang="ja-JP" sz="1200" b="1" kern="100" dirty="0">
              <a:effectLst/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6B9A14A7-E884-4B42-A5DF-368008F12B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54" y="1175357"/>
            <a:ext cx="6687892" cy="554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624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86CE6D-8A65-48FA-BF2F-FDD92B28210C}"/>
              </a:ext>
            </a:extLst>
          </p:cNvPr>
          <p:cNvSpPr txBox="1"/>
          <p:nvPr/>
        </p:nvSpPr>
        <p:spPr>
          <a:xfrm>
            <a:off x="0" y="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68126"/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altLang="ja-JP" sz="1200" b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</a:p>
          <a:p>
            <a:pPr defTabSz="768126"/>
            <a:r>
              <a:rPr lang="en-US" altLang="ja-JP" sz="1200" b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Correlation between the percentage of monocytes and representative clinical parameters, and between serum </a:t>
            </a:r>
            <a:r>
              <a:rPr lang="en-US" altLang="ja-JP" sz="1200" b="1" kern="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IFN-α concentrations and representative clinical parameters.</a:t>
            </a:r>
            <a:endParaRPr lang="ja-JP" altLang="en-US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48B9492-1F40-4713-8C1C-0E066D86DC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581" y="1138796"/>
            <a:ext cx="4852837" cy="314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156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テキスト ボックス 227"/>
          <p:cNvSpPr txBox="1"/>
          <p:nvPr/>
        </p:nvSpPr>
        <p:spPr>
          <a:xfrm>
            <a:off x="0" y="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68126"/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</a:p>
          <a:p>
            <a:pPr defTabSz="768126"/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L</a:t>
            </a:r>
            <a:r>
              <a:rPr lang="en-US" altLang="ja-JP" sz="1200" b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ist of Total-seq C antibodies for CITE-seq.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0AD93C4-335B-4F97-96ED-DBA7BA46CD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9999" y="1068064"/>
            <a:ext cx="3158002" cy="5438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078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テキスト ボックス 227"/>
          <p:cNvSpPr txBox="1"/>
          <p:nvPr/>
        </p:nvSpPr>
        <p:spPr>
          <a:xfrm>
            <a:off x="0" y="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68126"/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</a:p>
          <a:p>
            <a:pPr defTabSz="768126"/>
            <a:r>
              <a:rPr lang="en-US" altLang="ja-JP" sz="1200" b="1" kern="1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Sequence information of each study participant.</a:t>
            </a:r>
            <a:endParaRPr lang="ja-JP" altLang="ja-JP" sz="1200" b="1" kern="100" dirty="0">
              <a:effectLst/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A766BE33-DED6-4239-9375-336116A236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85" y="702114"/>
            <a:ext cx="6709029" cy="58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666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テキスト ボックス 227"/>
          <p:cNvSpPr txBox="1"/>
          <p:nvPr/>
        </p:nvSpPr>
        <p:spPr>
          <a:xfrm>
            <a:off x="0" y="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68126"/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</a:p>
          <a:p>
            <a:pPr defTabSz="768126"/>
            <a:r>
              <a:rPr lang="en-US" altLang="ja-JP" sz="1200" b="1" dirty="0">
                <a:solidFill>
                  <a:prstClr val="black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L</a:t>
            </a:r>
            <a:r>
              <a:rPr lang="en-US" altLang="ja-JP" sz="1200" b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ist of heavy metal-conjugated antibodies for </a:t>
            </a:r>
            <a:r>
              <a:rPr lang="en-US" altLang="ja-JP" sz="1200" b="1" dirty="0" err="1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CyTOF</a:t>
            </a:r>
            <a:r>
              <a:rPr lang="en-US" altLang="ja-JP" sz="1200" b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.</a:t>
            </a:r>
            <a:r>
              <a:rPr lang="ja-JP" alt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2CE088A-1690-4799-BAA7-C429995F6D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567" y="846470"/>
            <a:ext cx="5797798" cy="45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160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e65dca-7248-4d1d-b92a-1790c4c9bd3f">
      <Terms xmlns="http://schemas.microsoft.com/office/infopath/2007/PartnerControls"/>
    </lcf76f155ced4ddcb4097134ff3c332f>
    <TaxCatchAll xmlns="1158f175-1311-4240-a950-9a5689c6e65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21D59EB3EEB9149AED8792752CBF595" ma:contentTypeVersion="16" ma:contentTypeDescription="新しいドキュメントを作成します。" ma:contentTypeScope="" ma:versionID="6552b599350c842801300031271b4f17">
  <xsd:schema xmlns:xsd="http://www.w3.org/2001/XMLSchema" xmlns:xs="http://www.w3.org/2001/XMLSchema" xmlns:p="http://schemas.microsoft.com/office/2006/metadata/properties" xmlns:ns2="73e65dca-7248-4d1d-b92a-1790c4c9bd3f" xmlns:ns3="1158f175-1311-4240-a950-9a5689c6e655" targetNamespace="http://schemas.microsoft.com/office/2006/metadata/properties" ma:root="true" ma:fieldsID="37f231e5d2f7f7169767b4c6aff63897" ns2:_="" ns3:_="">
    <xsd:import namespace="73e65dca-7248-4d1d-b92a-1790c4c9bd3f"/>
    <xsd:import namespace="1158f175-1311-4240-a950-9a5689c6e6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e65dca-7248-4d1d-b92a-1790c4c9bd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af9aa791-966a-4665-84b5-28410665cd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58f175-1311-4240-a950-9a5689c6e655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0617ef3b-0051-422a-84bb-15c98a87a145}" ma:internalName="TaxCatchAll" ma:showField="CatchAllData" ma:web="1158f175-1311-4240-a950-9a5689c6e6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6CCFBE-B231-48FA-B665-D5D1A8B170B9}">
  <ds:schemaRefs>
    <ds:schemaRef ds:uri="http://schemas.microsoft.com/office/2006/metadata/properties"/>
    <ds:schemaRef ds:uri="http://schemas.microsoft.com/office/infopath/2007/PartnerControls"/>
    <ds:schemaRef ds:uri="73e65dca-7248-4d1d-b92a-1790c4c9bd3f"/>
    <ds:schemaRef ds:uri="1158f175-1311-4240-a950-9a5689c6e655"/>
  </ds:schemaRefs>
</ds:datastoreItem>
</file>

<file path=customXml/itemProps2.xml><?xml version="1.0" encoding="utf-8"?>
<ds:datastoreItem xmlns:ds="http://schemas.openxmlformats.org/officeDocument/2006/customXml" ds:itemID="{EBDE5241-4564-453A-8979-81779E764A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975BA3-9FD4-46AE-9A40-B3EAD754D0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e65dca-7248-4d1d-b92a-1790c4c9bd3f"/>
    <ds:schemaRef ds:uri="1158f175-1311-4240-a950-9a5689c6e6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15400</TotalTime>
  <Words>182</Words>
  <Application>Microsoft Office PowerPoint</Application>
  <PresentationFormat>A4 210 x 297 mm</PresentationFormat>
  <Paragraphs>25</Paragraphs>
  <Slides>8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游明朝</vt:lpstr>
      <vt:lpstr>Arial</vt:lpstr>
      <vt:lpstr>Calibri</vt:lpstr>
      <vt:lpstr>Calibri Light</vt:lpstr>
      <vt:lpstr>Times New Roman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</dc:creator>
  <cp:lastModifiedBy>Nishimura,Kei 西村桂(創薬薬理研究部イムノロジー3G)</cp:lastModifiedBy>
  <cp:revision>683</cp:revision>
  <cp:lastPrinted>2022-10-18T10:00:39Z</cp:lastPrinted>
  <dcterms:created xsi:type="dcterms:W3CDTF">2015-03-04T05:11:52Z</dcterms:created>
  <dcterms:modified xsi:type="dcterms:W3CDTF">2023-01-11T10:17:31Z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0x010100821D59EB3EEB9149AED8792752CBF595</vt:lpwstr>
  </property>
  <property fmtid="{D5CDD505-2E9C-101B-9397-08002B2CF9AE}" pid="3" name="MediaServiceImageTags">
    <vt:lpwstr/>
  </property>
</Properties>
</file>