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sldIdLst>
    <p:sldId id="328" r:id="rId5"/>
    <p:sldId id="330" r:id="rId6"/>
    <p:sldId id="331" r:id="rId7"/>
    <p:sldId id="332" r:id="rId8"/>
    <p:sldId id="340" r:id="rId9"/>
    <p:sldId id="341" r:id="rId10"/>
    <p:sldId id="337" r:id="rId11"/>
    <p:sldId id="342" r:id="rId1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62D2F-3185-47DF-BB71-DFD4BDFE0EAF}" v="175" dt="2022-12-26T08:58:11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0" autoAdjust="0"/>
  </p:normalViewPr>
  <p:slideViewPr>
    <p:cSldViewPr snapToGrid="0">
      <p:cViewPr varScale="1">
        <p:scale>
          <a:sx n="119" d="100"/>
          <a:sy n="119" d="100"/>
        </p:scale>
        <p:origin x="102" y="11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A15551BB-F853-4CBA-902B-594835868546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067DDD2-5DFB-4908-ACE0-24AEC0E1FB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08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1pPr>
    <a:lvl2pPr marL="341954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2pPr>
    <a:lvl3pPr marL="683908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3pPr>
    <a:lvl4pPr marL="1025861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4pPr>
    <a:lvl5pPr marL="1367814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5pPr>
    <a:lvl6pPr marL="1709768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6pPr>
    <a:lvl7pPr marL="2051722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7pPr>
    <a:lvl8pPr marL="2393675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8pPr>
    <a:lvl9pPr marL="2735629" algn="l" defTabSz="683908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5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51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81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40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07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8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DDD2-5DFB-4908-ACE0-24AEC0E1FBF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52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23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6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24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62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07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0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9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93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33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21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3DF0-E879-4A21-8F89-43EB0C7EDE4B}" type="datetimeFigureOut">
              <a:rPr kumimoji="1" lang="ja-JP" altLang="en-US" smtClean="0"/>
              <a:pPr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3455-A64C-4BB1-BE66-479D82AB6F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1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4090989-73AF-416B-BDC9-031D1812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21" y="459357"/>
            <a:ext cx="3584759" cy="28775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19C145-C33B-452F-9F22-9C310758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1" y="3605968"/>
            <a:ext cx="6163590" cy="391397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16EADC-6A4D-25D0-4A9D-9B79EEFD809F}"/>
              </a:ext>
            </a:extLst>
          </p:cNvPr>
          <p:cNvSpPr txBox="1"/>
          <p:nvPr/>
        </p:nvSpPr>
        <p:spPr>
          <a:xfrm>
            <a:off x="0" y="7670058"/>
            <a:ext cx="6858000" cy="114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CITE-seq data of 109,350 PBMCs derived from 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15 total participants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including healthy donors (n = 7) and patients with MPA (n = 8). Each cellular cluster was annotated with reference mapping.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Individual UMAP plots of PBMCs derived from each study participant.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B09615-66C8-5B41-5E2E-874537E067BC}"/>
              </a:ext>
            </a:extLst>
          </p:cNvPr>
          <p:cNvSpPr txBox="1"/>
          <p:nvPr/>
        </p:nvSpPr>
        <p:spPr>
          <a:xfrm>
            <a:off x="12824" y="3671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5E9A5B-84EB-0B20-C31D-E4B6A214BA36}"/>
              </a:ext>
            </a:extLst>
          </p:cNvPr>
          <p:cNvSpPr txBox="1"/>
          <p:nvPr/>
        </p:nvSpPr>
        <p:spPr>
          <a:xfrm>
            <a:off x="12824" y="346746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BEEA42-796D-B9A5-CF68-1E94C7D0B06C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1. UMAP plots of PBMCs derived from each study participant.</a:t>
            </a:r>
          </a:p>
        </p:txBody>
      </p:sp>
    </p:spTree>
    <p:extLst>
      <p:ext uri="{BB962C8B-B14F-4D97-AF65-F5344CB8AC3E}">
        <p14:creationId xmlns:p14="http://schemas.microsoft.com/office/powerpoint/2010/main" val="419307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448992-2EB7-00DC-9A97-6C2BA8286ECB}"/>
              </a:ext>
            </a:extLst>
          </p:cNvPr>
          <p:cNvSpPr txBox="1"/>
          <p:nvPr/>
        </p:nvSpPr>
        <p:spPr>
          <a:xfrm>
            <a:off x="12824" y="3671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4B9CC-5F1C-4582-8EF6-C14CBB564B16}"/>
              </a:ext>
            </a:extLst>
          </p:cNvPr>
          <p:cNvSpPr txBox="1"/>
          <p:nvPr/>
        </p:nvSpPr>
        <p:spPr>
          <a:xfrm>
            <a:off x="41501" y="4814500"/>
            <a:ext cx="21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31935B-3741-421E-83AA-8ECFE9A4A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" r="-1"/>
          <a:stretch/>
        </p:blipFill>
        <p:spPr>
          <a:xfrm>
            <a:off x="420308" y="367148"/>
            <a:ext cx="4238176" cy="19752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4D3B77A-A8C6-4633-84A3-3B9EA66F6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4" y="2432572"/>
            <a:ext cx="6433457" cy="208623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3E1655-468A-4082-993C-9801E0756A09}"/>
              </a:ext>
            </a:extLst>
          </p:cNvPr>
          <p:cNvSpPr txBox="1"/>
          <p:nvPr/>
        </p:nvSpPr>
        <p:spPr>
          <a:xfrm>
            <a:off x="8015" y="243277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28B034-6717-4867-BC97-EFE11D67411C}"/>
              </a:ext>
            </a:extLst>
          </p:cNvPr>
          <p:cNvSpPr txBox="1"/>
          <p:nvPr/>
        </p:nvSpPr>
        <p:spPr>
          <a:xfrm>
            <a:off x="4485053" y="5483817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357B9CD-EF90-40B7-B2D9-2C6A84EAFCE8}"/>
              </a:ext>
            </a:extLst>
          </p:cNvPr>
          <p:cNvCxnSpPr>
            <a:cxnSpLocks/>
          </p:cNvCxnSpPr>
          <p:nvPr/>
        </p:nvCxnSpPr>
        <p:spPr>
          <a:xfrm>
            <a:off x="4526633" y="5640166"/>
            <a:ext cx="15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6F2BB3-35FC-48E9-BDD9-CFB45AC088E7}"/>
              </a:ext>
            </a:extLst>
          </p:cNvPr>
          <p:cNvSpPr txBox="1"/>
          <p:nvPr/>
        </p:nvSpPr>
        <p:spPr>
          <a:xfrm>
            <a:off x="2137426" y="6168729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D55F641-FF0C-4A2A-8B3F-1420E4E97D9F}"/>
              </a:ext>
            </a:extLst>
          </p:cNvPr>
          <p:cNvCxnSpPr>
            <a:cxnSpLocks/>
          </p:cNvCxnSpPr>
          <p:nvPr/>
        </p:nvCxnSpPr>
        <p:spPr>
          <a:xfrm>
            <a:off x="2179006" y="6325078"/>
            <a:ext cx="15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3FE8D57-CC5C-436B-8598-14658BCCCB4E}"/>
              </a:ext>
            </a:extLst>
          </p:cNvPr>
          <p:cNvSpPr txBox="1"/>
          <p:nvPr/>
        </p:nvSpPr>
        <p:spPr>
          <a:xfrm>
            <a:off x="1829162" y="5327468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E4A821E-432C-47CD-B2E8-CBC3BC05AEC5}"/>
              </a:ext>
            </a:extLst>
          </p:cNvPr>
          <p:cNvCxnSpPr>
            <a:cxnSpLocks/>
          </p:cNvCxnSpPr>
          <p:nvPr/>
        </p:nvCxnSpPr>
        <p:spPr>
          <a:xfrm>
            <a:off x="1870742" y="5483817"/>
            <a:ext cx="15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3534BC8C-DB0D-478D-B5F1-32EF20E72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03" b="1"/>
          <a:stretch/>
        </p:blipFill>
        <p:spPr>
          <a:xfrm>
            <a:off x="1346053" y="5448118"/>
            <a:ext cx="1549393" cy="189284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389C97A-65FB-40AE-A644-3FE01E6D03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170"/>
          <a:stretch/>
        </p:blipFill>
        <p:spPr>
          <a:xfrm>
            <a:off x="2723462" y="5443666"/>
            <a:ext cx="1511506" cy="202956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A46265C-88C1-40F8-A9D9-2957034CC2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170"/>
          <a:stretch/>
        </p:blipFill>
        <p:spPr>
          <a:xfrm>
            <a:off x="4023294" y="5443665"/>
            <a:ext cx="1560948" cy="202956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19C3DA6-9DEE-4FB6-A718-CBD23823AA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121"/>
          <a:stretch/>
        </p:blipFill>
        <p:spPr>
          <a:xfrm>
            <a:off x="5463540" y="5443665"/>
            <a:ext cx="1284516" cy="186954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12F6DF7-27CD-4D95-BC6A-A79E8C866C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574"/>
          <a:stretch/>
        </p:blipFill>
        <p:spPr>
          <a:xfrm>
            <a:off x="-58731" y="5448118"/>
            <a:ext cx="1553616" cy="195947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26072F5-3CE0-4D23-BAAC-2D89A7BA28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90" t="2432" r="6763" b="84027"/>
          <a:stretch/>
        </p:blipFill>
        <p:spPr>
          <a:xfrm>
            <a:off x="5962479" y="4881188"/>
            <a:ext cx="561563" cy="37147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286D26-D651-82FC-E48F-D468E36D7CD1}"/>
              </a:ext>
            </a:extLst>
          </p:cNvPr>
          <p:cNvSpPr txBox="1"/>
          <p:nvPr/>
        </p:nvSpPr>
        <p:spPr>
          <a:xfrm>
            <a:off x="-4196" y="7443295"/>
            <a:ext cx="6858001" cy="2256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CITE-seq data of 737,794 PBMCs derived from healthy donors (n = 7) and patients with MPA (n = 8). Each cellular cluster was manually annotated based on surface marker expression. The color-coded columns indicate cell types.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Individual UMAP plots of PBMCs derived from each study participant. Each cellular cluster was manually annotated based on surface marker expression.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(c)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Percentage of each cellular subpopulation relative to the total number of PBMCs. Values are means with SEMs, *</a:t>
            </a:r>
            <a:r>
              <a:rPr lang="en-US" altLang="ja-JP" sz="1200" i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&lt; 0.05, **</a:t>
            </a:r>
            <a:r>
              <a:rPr lang="en-US" altLang="ja-JP" sz="1200" i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&lt; 0.01, ***</a:t>
            </a:r>
            <a:r>
              <a:rPr lang="en-US" altLang="ja-JP" sz="1200" i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&lt; 0.001, using a Mann-Whitney U test.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9EEC1D-A475-BB33-8498-4A491AD0203F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2. </a:t>
            </a:r>
            <a:r>
              <a:rPr lang="en-US" altLang="ja-JP" sz="1200" b="1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CyTOF</a:t>
            </a:r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analysis of PBMCs derived from each study participant. </a:t>
            </a:r>
          </a:p>
        </p:txBody>
      </p:sp>
    </p:spTree>
    <p:extLst>
      <p:ext uri="{BB962C8B-B14F-4D97-AF65-F5344CB8AC3E}">
        <p14:creationId xmlns:p14="http://schemas.microsoft.com/office/powerpoint/2010/main" val="6594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テキスト ボックス 227"/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3. UMAP plots of monocytes derived from each study participant.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EAD769-61A0-4996-94C0-29AAC111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1" y="690629"/>
            <a:ext cx="6169687" cy="3353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708857C-3B1F-4391-805E-203B023E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50" y="4370262"/>
            <a:ext cx="5547841" cy="32616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91C7F4-BEDD-950C-45DA-A2160D7E18A1}"/>
              </a:ext>
            </a:extLst>
          </p:cNvPr>
          <p:cNvSpPr txBox="1"/>
          <p:nvPr/>
        </p:nvSpPr>
        <p:spPr>
          <a:xfrm>
            <a:off x="0" y="7989422"/>
            <a:ext cx="6858001" cy="114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the monocyte subpopulations in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each study participant.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Six cellular clusters were identified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as shown in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Fig. 2a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Violin plots showing the scaled expression of representative cellular indexing of transcriptomes and epitopes (CITE) proteins that characterize each cellular cluster. 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379AF1-C916-FD6B-4F29-0244735DB5EE}"/>
              </a:ext>
            </a:extLst>
          </p:cNvPr>
          <p:cNvSpPr txBox="1"/>
          <p:nvPr/>
        </p:nvSpPr>
        <p:spPr>
          <a:xfrm>
            <a:off x="12824" y="3671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DDABB4-E37B-10A9-BC32-8687B094265B}"/>
              </a:ext>
            </a:extLst>
          </p:cNvPr>
          <p:cNvSpPr txBox="1"/>
          <p:nvPr/>
        </p:nvSpPr>
        <p:spPr>
          <a:xfrm>
            <a:off x="8015" y="428187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3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DFF8A56-FACA-4021-95A6-2A1445B5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0" y="4558872"/>
            <a:ext cx="5480779" cy="24751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A9A8CD-8E5D-43BD-A88C-21B591302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16" y="745507"/>
            <a:ext cx="6047756" cy="32494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3EC827-7EBC-A8F7-18A6-0532F5555AEF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4. UMAP plots of CD8+ T cells derived from each study participant. 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1EC79F-0D47-88BD-7273-6A2D1996E4F8}"/>
              </a:ext>
            </a:extLst>
          </p:cNvPr>
          <p:cNvSpPr txBox="1"/>
          <p:nvPr/>
        </p:nvSpPr>
        <p:spPr>
          <a:xfrm>
            <a:off x="12824" y="3671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080A52-C66D-D620-B097-8BDC21868A44}"/>
              </a:ext>
            </a:extLst>
          </p:cNvPr>
          <p:cNvSpPr txBox="1"/>
          <p:nvPr/>
        </p:nvSpPr>
        <p:spPr>
          <a:xfrm>
            <a:off x="8015" y="428187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41459B-21D2-A46B-A2D9-4F112448C5AD}"/>
              </a:ext>
            </a:extLst>
          </p:cNvPr>
          <p:cNvSpPr txBox="1"/>
          <p:nvPr/>
        </p:nvSpPr>
        <p:spPr>
          <a:xfrm>
            <a:off x="8015" y="7186462"/>
            <a:ext cx="6858001" cy="114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the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subpopulations in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each study participant.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Five cellular clusters were identified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as shown in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Fig. 2e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Violin plots showing the scaled expression of representative cellular indexing of transcriptomes and epitopes (CITE) proteins that characterize each cellular cluster. 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25195F-A236-4B48-A4AB-F9395B80B4B6}"/>
              </a:ext>
            </a:extLst>
          </p:cNvPr>
          <p:cNvSpPr txBox="1"/>
          <p:nvPr/>
        </p:nvSpPr>
        <p:spPr>
          <a:xfrm>
            <a:off x="2416701" y="43390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27B801-7464-47F1-95E9-246867738694}"/>
              </a:ext>
            </a:extLst>
          </p:cNvPr>
          <p:cNvSpPr txBox="1"/>
          <p:nvPr/>
        </p:nvSpPr>
        <p:spPr>
          <a:xfrm>
            <a:off x="109851" y="330210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314207-1F91-4010-95D8-1DE94367BC01}"/>
              </a:ext>
            </a:extLst>
          </p:cNvPr>
          <p:cNvSpPr txBox="1"/>
          <p:nvPr/>
        </p:nvSpPr>
        <p:spPr>
          <a:xfrm>
            <a:off x="114660" y="4405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41F529-087D-477D-837A-49D632F37933}"/>
              </a:ext>
            </a:extLst>
          </p:cNvPr>
          <p:cNvSpPr txBox="1"/>
          <p:nvPr/>
        </p:nvSpPr>
        <p:spPr>
          <a:xfrm>
            <a:off x="4182255" y="4405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68274FED-9637-4998-AC3F-9AB7F24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6" y="3495677"/>
            <a:ext cx="6596444" cy="153632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39E74E5-BE65-4736-9DD6-AE605F75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5" y="707793"/>
            <a:ext cx="2426418" cy="235935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C228BA2-6EDE-49C0-B22F-2676A25D2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733" y="705527"/>
            <a:ext cx="1950889" cy="235935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2C817CF-808B-43DA-9854-92AFBF6F0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431" y="703261"/>
            <a:ext cx="2688569" cy="273734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63E17D-1246-97F6-536F-AC855B64127D}"/>
              </a:ext>
            </a:extLst>
          </p:cNvPr>
          <p:cNvSpPr txBox="1"/>
          <p:nvPr/>
        </p:nvSpPr>
        <p:spPr>
          <a:xfrm>
            <a:off x="0" y="5622358"/>
            <a:ext cx="6858001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CyTOF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data of monocytes derived from a total of 15 study participants including healthy donors (n = 7) and patients with MPA (n = 8). Each cellular cluster was manually annotated based on surface marker expression.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Neighborhood graph of monocytes based on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Cydar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differential abundance testing. Nodes represent neighborhoods from the monocyte population. Colors indicate log</a:t>
            </a:r>
            <a:r>
              <a:rPr lang="en-US" altLang="ja-JP" sz="12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-fold differences between patients with MPA and healthy donors. 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Neighborhoods that increased in patients with MPA are shown in red. Neighborhoods decreased in patients with MPA are shown in blue.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(c)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Beeswarm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and box plots showing the distribution of log</a:t>
            </a:r>
            <a:r>
              <a:rPr lang="en-US" altLang="ja-JP" sz="1200" kern="1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-fold differences in neighborhoods in different cell type clusters. Colors are represented similarly to </a:t>
            </a:r>
            <a:r>
              <a:rPr lang="en-US" altLang="ja-JP" sz="1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 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(d)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Feature plots of surface proteins based on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Cydar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analysis of monocytes. Each dot represents a hypersphere from the monocyte population. The average expression level of each protein on the cells included in each hypersphere was calculated.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06FA64-D83C-68E3-0C6C-298B52BFBE95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5. </a:t>
            </a:r>
            <a:r>
              <a:rPr lang="en-US" altLang="ja-JP" sz="1200" b="1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Cydar</a:t>
            </a:r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analysis on monocyte subsets of </a:t>
            </a:r>
            <a:r>
              <a:rPr lang="en-US" altLang="ja-JP" sz="1200" b="1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CyTOF</a:t>
            </a:r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data.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739355-71F5-4606-8922-4AEBE6F2E286}"/>
              </a:ext>
            </a:extLst>
          </p:cNvPr>
          <p:cNvSpPr txBox="1"/>
          <p:nvPr/>
        </p:nvSpPr>
        <p:spPr>
          <a:xfrm>
            <a:off x="2445152" y="43532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B73D93-CCCA-43E3-A6F8-18480026885F}"/>
              </a:ext>
            </a:extLst>
          </p:cNvPr>
          <p:cNvSpPr txBox="1"/>
          <p:nvPr/>
        </p:nvSpPr>
        <p:spPr>
          <a:xfrm>
            <a:off x="154293" y="319356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5F131D-BA6A-4803-87A5-30246F95F1CA}"/>
              </a:ext>
            </a:extLst>
          </p:cNvPr>
          <p:cNvSpPr txBox="1"/>
          <p:nvPr/>
        </p:nvSpPr>
        <p:spPr>
          <a:xfrm>
            <a:off x="159102" y="4415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0300A3-EDA0-41EB-A816-42FAF364C62A}"/>
              </a:ext>
            </a:extLst>
          </p:cNvPr>
          <p:cNvSpPr txBox="1"/>
          <p:nvPr/>
        </p:nvSpPr>
        <p:spPr>
          <a:xfrm>
            <a:off x="4286051" y="43532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138EF1-00A0-48EF-933F-9384F1D0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8" y="712325"/>
            <a:ext cx="2402032" cy="23532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429E8B-E4D4-42D4-97E2-CF36B286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12" y="742808"/>
            <a:ext cx="2017951" cy="232277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F6391F6-FB9D-4B3D-B133-BB5FDDC4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265" y="742808"/>
            <a:ext cx="2572735" cy="264589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E6344AA-C0C0-4D06-89DD-0D817C3A3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17" y="3598552"/>
            <a:ext cx="6291617" cy="15363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53F6AA-3760-9DE3-D3F1-B77B280C9A3D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6. </a:t>
            </a:r>
            <a:r>
              <a:rPr lang="en-US" altLang="ja-JP" sz="1200" b="1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Cydar</a:t>
            </a:r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analysis on CD8+ T cell subsets of </a:t>
            </a:r>
            <a:r>
              <a:rPr lang="en-US" altLang="ja-JP" sz="1200" b="1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CyTOF</a:t>
            </a:r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data.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288AAB-E25D-85DF-D6F2-551C8613737F}"/>
              </a:ext>
            </a:extLst>
          </p:cNvPr>
          <p:cNvSpPr txBox="1"/>
          <p:nvPr/>
        </p:nvSpPr>
        <p:spPr>
          <a:xfrm>
            <a:off x="-12214" y="5344728"/>
            <a:ext cx="6858001" cy="4472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UMAP plots showing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CyTOF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data of 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cells derived from a total of 15 study participants including healthy donors (n = 7) and patients with MPA (n = 8). Each cellular cluster was manually annotated based on surface marker expression.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(b)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Neighborhood graph of 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cells based on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Cydar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differential abundance testing. Nodes represent neighborhoods from the 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 population. Colors indicate log</a:t>
            </a:r>
            <a:r>
              <a:rPr lang="en-US" altLang="ja-JP" sz="12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-fold differences between patients with MPA and healthy donors. 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Neighborhoods that increased in patients with MPA are shown in red. Neighborhoods decreased in patients with MPA are shown in blue.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(c)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Beeswarm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and box plots showing the distribution of log</a:t>
            </a:r>
            <a:r>
              <a:rPr lang="en-US" altLang="ja-JP" sz="1200" kern="1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-fold differences in neighborhoods in different cell type clusters. Colors are represented similarly to </a:t>
            </a:r>
            <a:r>
              <a:rPr lang="en-US" altLang="ja-JP" sz="1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(b)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  </a:t>
            </a:r>
            <a:r>
              <a:rPr lang="en-US" altLang="ja-JP" sz="12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(d)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Feature plots of surface proteins based on </a:t>
            </a:r>
            <a:r>
              <a:rPr lang="en-US" altLang="ja-JP" sz="12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Cydar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analysis of 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cells. Each dot represents a hypersphere from the CD8</a:t>
            </a:r>
            <a:r>
              <a:rPr lang="en-US" altLang="ja-JP" sz="1200" kern="100" baseline="30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T cell population. The average expression level of each protein on the cells included in each hypersphere was calculated.</a:t>
            </a:r>
            <a:r>
              <a:rPr lang="en-US" altLang="ja-JP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CD45RA and CD57 are surface proteins. GZMB and PRF1 are intracellular cytokines. GZMB: Granzyme B, PRF1: Perforin1.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>
            <a:extLst>
              <a:ext uri="{FF2B5EF4-FFF2-40B4-BE49-F238E27FC236}">
                <a16:creationId xmlns:a16="http://schemas.microsoft.com/office/drawing/2014/main" id="{332D56C9-9B7C-4E1C-AE64-1F8E91A9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2" y="252613"/>
            <a:ext cx="2694666" cy="239593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7D75A6E-9742-44D1-8710-3CCFE0569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617" y="240420"/>
            <a:ext cx="2700762" cy="240812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9B3E5E97-651B-4A5A-A5C3-703631075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19" y="2581450"/>
            <a:ext cx="2755631" cy="237155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4054BFA7-BFA1-46AC-AFD0-BCF1B7C36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231" y="2544871"/>
            <a:ext cx="2749534" cy="2408129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09FEA034-BC21-49F7-A95A-A6E29BE43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56" y="4904191"/>
            <a:ext cx="3609145" cy="237764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9EF918-5527-40AB-859D-87FB7A321C15}"/>
              </a:ext>
            </a:extLst>
          </p:cNvPr>
          <p:cNvSpPr/>
          <p:nvPr/>
        </p:nvSpPr>
        <p:spPr>
          <a:xfrm>
            <a:off x="2647783" y="779228"/>
            <a:ext cx="190800" cy="146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C1EB47-4767-429A-A33F-79F2ACD0A001}"/>
              </a:ext>
            </a:extLst>
          </p:cNvPr>
          <p:cNvSpPr/>
          <p:nvPr/>
        </p:nvSpPr>
        <p:spPr>
          <a:xfrm>
            <a:off x="5323198" y="811032"/>
            <a:ext cx="201600" cy="14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B2C533-EEA8-481C-82C0-AFD09CF984C0}"/>
              </a:ext>
            </a:extLst>
          </p:cNvPr>
          <p:cNvSpPr/>
          <p:nvPr/>
        </p:nvSpPr>
        <p:spPr>
          <a:xfrm>
            <a:off x="2625464" y="3127423"/>
            <a:ext cx="208800" cy="146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0AB6FE-4B37-4D4F-8681-6474DA726434}"/>
              </a:ext>
            </a:extLst>
          </p:cNvPr>
          <p:cNvSpPr/>
          <p:nvPr/>
        </p:nvSpPr>
        <p:spPr>
          <a:xfrm>
            <a:off x="5359198" y="3109490"/>
            <a:ext cx="180000" cy="15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05FE95-44AD-4AD9-9527-270AAFCAEC9D}"/>
              </a:ext>
            </a:extLst>
          </p:cNvPr>
          <p:cNvSpPr/>
          <p:nvPr/>
        </p:nvSpPr>
        <p:spPr>
          <a:xfrm>
            <a:off x="2600668" y="5411183"/>
            <a:ext cx="216000" cy="149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3A6917-EF5F-A716-BA8C-A77290A3B62E}"/>
              </a:ext>
            </a:extLst>
          </p:cNvPr>
          <p:cNvSpPr txBox="1"/>
          <p:nvPr/>
        </p:nvSpPr>
        <p:spPr>
          <a:xfrm>
            <a:off x="-1" y="0"/>
            <a:ext cx="685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7. Heatmaps of interferon signature genes in each subset of PBMC.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18E16F-DBFA-8C7C-CA85-695308A8E138}"/>
              </a:ext>
            </a:extLst>
          </p:cNvPr>
          <p:cNvSpPr txBox="1"/>
          <p:nvPr/>
        </p:nvSpPr>
        <p:spPr>
          <a:xfrm>
            <a:off x="0" y="7363366"/>
            <a:ext cx="6858001" cy="1517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Heatmap showing the scaled expression of interferon signature genes (ISGs) in B cells, monocytes, CD4+ T cells, CD8+ T cells, and natural killer (NK) cells at the single-cell level. Each column represents a patient with MPA.</a:t>
            </a:r>
            <a:r>
              <a:rPr lang="en-US" altLang="ja-JP" sz="12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Log</a:t>
            </a:r>
            <a:r>
              <a:rPr lang="en-US" altLang="ja-JP" sz="1200" kern="100" baseline="-250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-fold difference in the average expression of each ISG between MPA-MONO (MPA-1 and MPA-2) and MPA-ISG (MPA-3, MPA-4, and MPA-5) is shown.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583A78CA-F639-4779-BAD3-34B02808F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29678"/>
              </p:ext>
            </p:extLst>
          </p:nvPr>
        </p:nvGraphicFramePr>
        <p:xfrm>
          <a:off x="3092806" y="781818"/>
          <a:ext cx="204787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2048140" imgH="1879000" progId="Prism8.Document">
                  <p:embed/>
                </p:oleObj>
              </mc:Choice>
              <mc:Fallback>
                <p:oleObj name="Prism 8" r:id="rId3" imgW="2048140" imgH="1879000" progId="Prism8.Document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583A78CA-F639-4779-BAD3-34B02808F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2806" y="781818"/>
                        <a:ext cx="204787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54625212-F9B3-45B2-82F7-78D6423EE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18" y="781818"/>
            <a:ext cx="1996440" cy="19964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4B75BC-AF2A-4CA6-B1AB-0DF17E31C8E2}"/>
              </a:ext>
            </a:extLst>
          </p:cNvPr>
          <p:cNvSpPr txBox="1"/>
          <p:nvPr/>
        </p:nvSpPr>
        <p:spPr>
          <a:xfrm>
            <a:off x="3793089" y="78181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 = 0.52</a:t>
            </a:r>
          </a:p>
          <a:p>
            <a:r>
              <a:rPr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= 0.049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AD1187-2516-45F0-A4C2-DA753138C951}"/>
              </a:ext>
            </a:extLst>
          </p:cNvPr>
          <p:cNvSpPr txBox="1"/>
          <p:nvPr/>
        </p:nvSpPr>
        <p:spPr>
          <a:xfrm>
            <a:off x="1364513" y="781818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 = 0.71</a:t>
            </a:r>
          </a:p>
          <a:p>
            <a:r>
              <a:rPr lang="en-US" altLang="ja-JP" sz="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 = 0.0067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1DEE8D-5800-4DF5-8780-BF089399B5AF}"/>
              </a:ext>
            </a:extLst>
          </p:cNvPr>
          <p:cNvSpPr txBox="1"/>
          <p:nvPr/>
        </p:nvSpPr>
        <p:spPr>
          <a:xfrm>
            <a:off x="758652" y="5048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6E91D2-2014-4F7E-82BB-EBD0D4414609}"/>
              </a:ext>
            </a:extLst>
          </p:cNvPr>
          <p:cNvSpPr txBox="1"/>
          <p:nvPr/>
        </p:nvSpPr>
        <p:spPr>
          <a:xfrm>
            <a:off x="3100821" y="50481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8126"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ja-JP" alt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2E94B7-53D4-B9FD-FC98-CF37F01B6AEC}"/>
              </a:ext>
            </a:extLst>
          </p:cNvPr>
          <p:cNvSpPr txBox="1"/>
          <p:nvPr/>
        </p:nvSpPr>
        <p:spPr>
          <a:xfrm>
            <a:off x="-1" y="0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126"/>
            <a:r>
              <a:rPr lang="en-US" altLang="ja-JP" sz="1200" b="1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Extended Data Fig. 8. Correlation between clinical parameters and CITE-seq-based gene signature scores.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08F45E-2A56-02FA-02B7-26331F2C3D86}"/>
              </a:ext>
            </a:extLst>
          </p:cNvPr>
          <p:cNvSpPr txBox="1"/>
          <p:nvPr/>
        </p:nvSpPr>
        <p:spPr>
          <a:xfrm>
            <a:off x="0" y="2848211"/>
            <a:ext cx="6858001" cy="1517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1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(a)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Correlation between monocyte ratio in the blood cell count relative to the number of PBMCs and CD14</a:t>
            </a:r>
            <a:r>
              <a:rPr lang="en-US" altLang="ja-JP" sz="12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monocyte signature scores.</a:t>
            </a:r>
            <a:r>
              <a:rPr lang="en-US" altLang="ja-JP" sz="1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(b)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Correlation between serum </a:t>
            </a:r>
            <a:r>
              <a:rPr lang="en-US" altLang="ja-JP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IFN-α concentrations and interferon signature gene scores. Each signature score was calculated based on CITE-seq data as shown in </a:t>
            </a:r>
            <a:r>
              <a:rPr lang="en-US" altLang="ja-JP" sz="1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Fig. 3c</a:t>
            </a:r>
            <a:r>
              <a:rPr lang="en-US" altLang="ja-JP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 Correlations were quantified using Kendall’s correlation coefficients (R).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5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e65dca-7248-4d1d-b92a-1790c4c9bd3f">
      <Terms xmlns="http://schemas.microsoft.com/office/infopath/2007/PartnerControls"/>
    </lcf76f155ced4ddcb4097134ff3c332f>
    <TaxCatchAll xmlns="1158f175-1311-4240-a950-9a5689c6e6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21D59EB3EEB9149AED8792752CBF595" ma:contentTypeVersion="16" ma:contentTypeDescription="新しいドキュメントを作成します。" ma:contentTypeScope="" ma:versionID="6552b599350c842801300031271b4f17">
  <xsd:schema xmlns:xsd="http://www.w3.org/2001/XMLSchema" xmlns:xs="http://www.w3.org/2001/XMLSchema" xmlns:p="http://schemas.microsoft.com/office/2006/metadata/properties" xmlns:ns2="73e65dca-7248-4d1d-b92a-1790c4c9bd3f" xmlns:ns3="1158f175-1311-4240-a950-9a5689c6e655" targetNamespace="http://schemas.microsoft.com/office/2006/metadata/properties" ma:root="true" ma:fieldsID="37f231e5d2f7f7169767b4c6aff63897" ns2:_="" ns3:_="">
    <xsd:import namespace="73e65dca-7248-4d1d-b92a-1790c4c9bd3f"/>
    <xsd:import namespace="1158f175-1311-4240-a950-9a5689c6e6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65dca-7248-4d1d-b92a-1790c4c9b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af9aa791-966a-4665-84b5-28410665c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8f175-1311-4240-a950-9a5689c6e65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617ef3b-0051-422a-84bb-15c98a87a145}" ma:internalName="TaxCatchAll" ma:showField="CatchAllData" ma:web="1158f175-1311-4240-a950-9a5689c6e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07C0A-E010-48E5-9977-52964B72224C}">
  <ds:schemaRefs>
    <ds:schemaRef ds:uri="73e65dca-7248-4d1d-b92a-1790c4c9bd3f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1158f175-1311-4240-a950-9a5689c6e655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5D70EC4-AE70-4468-BDBF-05AE6F48B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65dca-7248-4d1d-b92a-1790c4c9bd3f"/>
    <ds:schemaRef ds:uri="1158f175-1311-4240-a950-9a5689c6e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B36EDA-4F81-447D-A379-22701676C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16032</TotalTime>
  <Words>986</Words>
  <Application>Microsoft Office PowerPoint</Application>
  <PresentationFormat>A4 210 x 297 mm</PresentationFormat>
  <Paragraphs>49</Paragraphs>
  <Slides>8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游明朝</vt:lpstr>
      <vt:lpstr>Arial</vt:lpstr>
      <vt:lpstr>Calibri</vt:lpstr>
      <vt:lpstr>Calibri Light</vt:lpstr>
      <vt:lpstr>Times New Roman</vt:lpstr>
      <vt:lpstr>Office Theme</vt:lpstr>
      <vt:lpstr>Prism 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Nishide Masayuki</cp:lastModifiedBy>
  <cp:revision>679</cp:revision>
  <cp:lastPrinted>2022-10-18T10:00:39Z</cp:lastPrinted>
  <dcterms:created xsi:type="dcterms:W3CDTF">2015-03-04T05:11:52Z</dcterms:created>
  <dcterms:modified xsi:type="dcterms:W3CDTF">2023-01-11T03:49:30Z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0x010100821D59EB3EEB9149AED8792752CBF595</vt:lpwstr>
  </property>
</Properties>
</file>