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1" r:id="rId2"/>
    <p:sldId id="262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/>
    <p:restoredTop sz="95890"/>
  </p:normalViewPr>
  <p:slideViewPr>
    <p:cSldViewPr snapToGrid="0">
      <p:cViewPr varScale="1">
        <p:scale>
          <a:sx n="113" d="100"/>
          <a:sy n="113" d="100"/>
        </p:scale>
        <p:origin x="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9B41F-C69C-E54C-9AFA-A91DD6C484CE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E64AB-A1E8-2B46-A3C0-D84FD1F7A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手術所見と術後合併症についての結果です。</a:t>
            </a:r>
            <a:endParaRPr kumimoji="1" lang="en-US" altLang="ja-JP" dirty="0"/>
          </a:p>
          <a:p>
            <a:r>
              <a:rPr kumimoji="1" lang="ja-JP" altLang="en-US"/>
              <a:t>手術時間の中央値は</a:t>
            </a:r>
            <a:r>
              <a:rPr kumimoji="1" lang="en-US" altLang="ja-JP" dirty="0"/>
              <a:t>492</a:t>
            </a:r>
            <a:r>
              <a:rPr kumimoji="1" lang="ja-JP" altLang="en-US"/>
              <a:t>分、出血量の中央値は</a:t>
            </a:r>
            <a:r>
              <a:rPr kumimoji="1" lang="en-US" altLang="ja-JP" dirty="0"/>
              <a:t>305.5g</a:t>
            </a:r>
            <a:r>
              <a:rPr kumimoji="1" lang="ja-JP" altLang="en-US"/>
              <a:t>でした。</a:t>
            </a:r>
            <a:r>
              <a:rPr kumimoji="1" lang="en-US" altLang="ja-JP" dirty="0"/>
              <a:t>7</a:t>
            </a:r>
            <a:r>
              <a:rPr kumimoji="1" lang="ja-JP" altLang="en-US"/>
              <a:t>例中６例で胆管の温存が可能でした。</a:t>
            </a:r>
            <a:endParaRPr kumimoji="1" lang="en-US" altLang="ja-JP" dirty="0"/>
          </a:p>
          <a:p>
            <a:r>
              <a:rPr kumimoji="1" lang="ja-JP" altLang="en-US"/>
              <a:t>全例根治術が施行され、断端陽性となった症例は認められませんでした。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359CA-F343-5D46-8A0D-A71B934BE1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02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臨床病理所見についての結果です。</a:t>
            </a:r>
            <a:endParaRPr kumimoji="1" lang="en-US" altLang="ja-JP" dirty="0"/>
          </a:p>
          <a:p>
            <a:r>
              <a:rPr kumimoji="1" lang="ja-JP" altLang="en-US"/>
              <a:t>最大腫瘍径中央値は</a:t>
            </a:r>
            <a:r>
              <a:rPr kumimoji="1" lang="en-US" altLang="ja-JP" dirty="0"/>
              <a:t>11mm</a:t>
            </a:r>
            <a:r>
              <a:rPr kumimoji="1" lang="ja-JP" altLang="en-US"/>
              <a:t>で、</a:t>
            </a:r>
            <a:r>
              <a:rPr kumimoji="1" lang="en-US" altLang="ja-JP" dirty="0"/>
              <a:t>WHO</a:t>
            </a:r>
            <a:r>
              <a:rPr kumimoji="1" lang="ja-JP" altLang="en-US"/>
              <a:t>分類では、</a:t>
            </a:r>
            <a:r>
              <a:rPr kumimoji="1" lang="en-US" altLang="ja-JP" dirty="0"/>
              <a:t>G1</a:t>
            </a:r>
            <a:r>
              <a:rPr kumimoji="1" lang="ja-JP" altLang="en-US"/>
              <a:t>が６例、</a:t>
            </a:r>
            <a:r>
              <a:rPr kumimoji="1" lang="en-US" altLang="ja-JP" dirty="0"/>
              <a:t>G2</a:t>
            </a:r>
            <a:r>
              <a:rPr kumimoji="1" lang="ja-JP" altLang="en-US"/>
              <a:t>が１例ありました。</a:t>
            </a:r>
            <a:endParaRPr kumimoji="1" lang="en-US" altLang="ja-JP" dirty="0"/>
          </a:p>
          <a:p>
            <a:r>
              <a:rPr kumimoji="1" lang="en-US" altLang="ja-JP" dirty="0"/>
              <a:t>MIB</a:t>
            </a:r>
            <a:r>
              <a:rPr kumimoji="1" lang="ja-JP" altLang="en-US"/>
              <a:t>ー</a:t>
            </a:r>
            <a:r>
              <a:rPr kumimoji="1" lang="en-US" altLang="ja-JP" dirty="0"/>
              <a:t>1</a:t>
            </a:r>
            <a:r>
              <a:rPr kumimoji="1" lang="ja-JP" altLang="en-US"/>
              <a:t>インデックスは、</a:t>
            </a:r>
            <a:r>
              <a:rPr kumimoji="1" lang="en-US" altLang="ja-JP" dirty="0"/>
              <a:t>G2</a:t>
            </a:r>
            <a:r>
              <a:rPr kumimoji="1" lang="ja-JP" altLang="en-US"/>
              <a:t>で４</a:t>
            </a:r>
            <a:r>
              <a:rPr kumimoji="1" lang="en-US" altLang="ja-JP" dirty="0"/>
              <a:t>.</a:t>
            </a:r>
            <a:r>
              <a:rPr kumimoji="1" lang="ja-JP" altLang="en-US"/>
              <a:t>２、</a:t>
            </a:r>
            <a:r>
              <a:rPr kumimoji="1" lang="en-US" altLang="ja-JP" dirty="0"/>
              <a:t>G1</a:t>
            </a:r>
            <a:r>
              <a:rPr kumimoji="1" lang="ja-JP" altLang="en-US"/>
              <a:t>では１</a:t>
            </a:r>
            <a:r>
              <a:rPr kumimoji="1" lang="en-US" altLang="ja-JP" dirty="0"/>
              <a:t>.0〜2.7</a:t>
            </a:r>
            <a:r>
              <a:rPr kumimoji="1" lang="ja-JP" altLang="en-US"/>
              <a:t>でした。</a:t>
            </a:r>
            <a:endParaRPr kumimoji="1" lang="en-US" altLang="ja-JP" dirty="0"/>
          </a:p>
          <a:p>
            <a:r>
              <a:rPr kumimoji="1" lang="ja-JP" altLang="en-US"/>
              <a:t>２例で脈管侵襲を認め、１例で膵内に娘結節を認めました。</a:t>
            </a:r>
            <a:endParaRPr kumimoji="1" lang="en-US" altLang="ja-JP" dirty="0"/>
          </a:p>
          <a:p>
            <a:r>
              <a:rPr kumimoji="1" lang="ja-JP" altLang="en-US"/>
              <a:t>検索範囲内でリンパ節転移は認められませんでした。</a:t>
            </a:r>
            <a:endParaRPr kumimoji="1" lang="en-US" altLang="ja-JP" dirty="0"/>
          </a:p>
          <a:p>
            <a:r>
              <a:rPr kumimoji="1" lang="ja-JP" altLang="en-US"/>
              <a:t>追跡可能範囲内で再発症例は認められませんでした。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359CA-F343-5D46-8A0D-A71B934BE19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22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FD97B3-3402-6210-EBA2-3EC991F3E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A560E88-A8B0-5D69-9D8B-2FD928995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753155-49A8-43FE-1891-AA00FCD03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D79EEB-4492-2354-2119-38A73434A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5F2F95-D6B9-CCA5-C7CF-C433E772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1160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B29BB6-9D82-6E38-4F31-CD2BA23CD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928AF4-5349-F856-6278-74E95E6C7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542642-86C7-0E0D-44F8-3E9AD042C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409597-AA26-EE98-2184-852741A6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4CCD9F-E1B1-0E0B-550A-FE922173F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50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B6FC2E-EB88-240E-6F82-C6F3D943B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4DB8CD-5297-6B7A-3685-26C70E2F5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AC94AF-5CFD-EB4F-32C5-65C73FAF0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49C0039-CC3B-6E7C-5CE2-21F653E9D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450B52-B38E-FA6F-B0AB-57DAB51F8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0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71FD1E-2F8E-7CF4-8C95-5AE9753E6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CF84E8-3666-FB16-D3F4-781BEA4F7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61B9B60-5511-00C8-954C-FFFC029A8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DA75FE3-E309-B38F-31A3-FAE130F06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883054-CF21-01C4-F2DD-9D9B41A90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0F4CA5-0C88-1359-FC12-4AEBD822D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290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33D7AE-1910-417B-8922-47F827E3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650A7E2-F6DC-651E-9F9A-DD4DDF385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81FFCC-2EC6-A889-0E74-DD08528F2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D656415-1EDE-4DE8-E626-CD745AF618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CCD555E-D87E-C0DB-07E8-BDADAA5960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C8074BD-3963-07FB-2F7B-D100810EE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E12F31F-D8D2-81FF-31A6-D477D6283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5C877A5-E81D-B039-67CB-3AE55285C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555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733CFA-B3B3-47CA-100E-B8B6AF398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676AC16-5F7C-11E7-9FD4-7DD90D767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E254CCA-EA81-6D2A-1BC9-487247124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900F1F4-BE79-6856-18A7-D3B5D8927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804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A47CB60-E9B9-B076-604D-6EC9EBD6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487FEC-4C93-66AF-19B2-513FD6064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EF34508-2173-1022-4349-40585A27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06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64E7AE-09EB-7ED3-DDA2-EEC1957B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D372AD-F797-F806-6DCD-7FD601FC0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8AC243-2AD1-741C-BB85-1F1861013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159A748-79DD-8BD0-22B9-A33DEF4F3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C1A846-6616-3E58-E8F2-B1B25C9A6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E7C0142-F44A-B6EC-6F04-3AB870CEF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77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90057A-D218-297C-B782-107EE899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A85B621-BA3E-2056-7959-5159125B50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FF4CDE5-C743-E885-4B41-DC7F9ED42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61600CF-DB30-23D5-8C1B-184A58A0C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17F8FA3-5862-4264-1DBA-89F72C33C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81B0CF-0839-F024-70C2-A147F6FC5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968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86850F-C8FA-3846-0D6F-32C05D2DD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26DF514-F710-E6BD-B3C3-395F0B90E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E5810F-24D3-7D90-7C84-A2F9F37A6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15D6BF-9387-3600-5F3E-FFB1E5A6C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FC7435-6CDF-65F1-FEDC-D3B85F866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413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418930E-EE07-E184-3A39-72F96D1126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13706C6-8BDF-5B11-1362-8C550BF4B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012C27-DF1F-21DD-558C-D5A190C25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773611-31A1-B64D-7293-A254B45E6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7C1109-4BC3-DC38-5F3A-EC4EEBA37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58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DDEBF40-6F67-C72B-DB30-44FC62AC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D13A76-6595-8553-6F67-07305A2C2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90C4C6-137C-CF91-CA03-BB906CA7D2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0F149-47B7-3749-9806-BB7562C0B80B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06A686-6843-B0A9-F37B-D243AE1E1D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9FA72F-1B54-A701-64BC-CE1A07591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BB4A9-C49C-0E49-B053-60EDB69F80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36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F190C68-8D0E-413F-7280-68BACF4E9E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471138"/>
              </p:ext>
            </p:extLst>
          </p:nvPr>
        </p:nvGraphicFramePr>
        <p:xfrm>
          <a:off x="659271" y="956467"/>
          <a:ext cx="10200638" cy="43456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7234">
                  <a:extLst>
                    <a:ext uri="{9D8B030D-6E8A-4147-A177-3AD203B41FA5}">
                      <a16:colId xmlns:a16="http://schemas.microsoft.com/office/drawing/2014/main" val="1833065216"/>
                    </a:ext>
                  </a:extLst>
                </a:gridCol>
                <a:gridCol w="1264698">
                  <a:extLst>
                    <a:ext uri="{9D8B030D-6E8A-4147-A177-3AD203B41FA5}">
                      <a16:colId xmlns:a16="http://schemas.microsoft.com/office/drawing/2014/main" val="3609827042"/>
                    </a:ext>
                  </a:extLst>
                </a:gridCol>
                <a:gridCol w="757996">
                  <a:extLst>
                    <a:ext uri="{9D8B030D-6E8A-4147-A177-3AD203B41FA5}">
                      <a16:colId xmlns:a16="http://schemas.microsoft.com/office/drawing/2014/main" val="3944268441"/>
                    </a:ext>
                  </a:extLst>
                </a:gridCol>
                <a:gridCol w="1569222">
                  <a:extLst>
                    <a:ext uri="{9D8B030D-6E8A-4147-A177-3AD203B41FA5}">
                      <a16:colId xmlns:a16="http://schemas.microsoft.com/office/drawing/2014/main" val="251109245"/>
                    </a:ext>
                  </a:extLst>
                </a:gridCol>
                <a:gridCol w="1597932">
                  <a:extLst>
                    <a:ext uri="{9D8B030D-6E8A-4147-A177-3AD203B41FA5}">
                      <a16:colId xmlns:a16="http://schemas.microsoft.com/office/drawing/2014/main" val="2035124560"/>
                    </a:ext>
                  </a:extLst>
                </a:gridCol>
                <a:gridCol w="1274217">
                  <a:extLst>
                    <a:ext uri="{9D8B030D-6E8A-4147-A177-3AD203B41FA5}">
                      <a16:colId xmlns:a16="http://schemas.microsoft.com/office/drawing/2014/main" val="864315757"/>
                    </a:ext>
                  </a:extLst>
                </a:gridCol>
                <a:gridCol w="1832601">
                  <a:extLst>
                    <a:ext uri="{9D8B030D-6E8A-4147-A177-3AD203B41FA5}">
                      <a16:colId xmlns:a16="http://schemas.microsoft.com/office/drawing/2014/main" val="1063050119"/>
                    </a:ext>
                  </a:extLst>
                </a:gridCol>
                <a:gridCol w="1366738">
                  <a:extLst>
                    <a:ext uri="{9D8B030D-6E8A-4147-A177-3AD203B41FA5}">
                      <a16:colId xmlns:a16="http://schemas.microsoft.com/office/drawing/2014/main" val="246047816"/>
                    </a:ext>
                  </a:extLst>
                </a:gridCol>
              </a:tblGrid>
              <a:tr h="824232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Case no</a:t>
                      </a: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Age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Sex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Operation time</a:t>
                      </a:r>
                      <a:endParaRPr lang="ja-JP" altLang="en-US" sz="1400" b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  <a:p>
                      <a:pPr algn="ctr"/>
                      <a:r>
                        <a:rPr lang="ja-JP" altLang="en-US" sz="1400" b="0" cap="none" spc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（</a:t>
                      </a:r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min)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Blood loss (</a:t>
                      </a:r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g)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Preservation of bile duct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Complications CD&gt;III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Postoperative acute cholangitis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40447"/>
                  </a:ext>
                </a:extLst>
              </a:tr>
              <a:tr h="383024"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</a:t>
                      </a:r>
                      <a:endParaRPr lang="en-JP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49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Female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640</a:t>
                      </a:r>
                      <a:endParaRPr lang="en-JP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309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Possible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59443480"/>
                  </a:ext>
                </a:extLst>
              </a:tr>
              <a:tr h="383024"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</a:t>
                      </a:r>
                      <a:endParaRPr lang="en-JP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36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Female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301</a:t>
                      </a:r>
                      <a:endParaRPr lang="en-JP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135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Possible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extLst>
                  <a:ext uri="{0D108BD9-81ED-4DB2-BD59-A6C34878D82A}">
                    <a16:rowId xmlns:a16="http://schemas.microsoft.com/office/drawing/2014/main" val="765358316"/>
                  </a:ext>
                </a:extLst>
              </a:tr>
              <a:tr h="840224"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3</a:t>
                      </a:r>
                      <a:endParaRPr lang="en-JP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66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Male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413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642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Possible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Abdominal Bleeding</a:t>
                      </a:r>
                      <a:endParaRPr lang="ja-JP" altLang="en-US" sz="1400" b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extLst>
                  <a:ext uri="{0D108BD9-81ED-4DB2-BD59-A6C34878D82A}">
                    <a16:rowId xmlns:a16="http://schemas.microsoft.com/office/drawing/2014/main" val="995317421"/>
                  </a:ext>
                </a:extLst>
              </a:tr>
              <a:tr h="383024"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4</a:t>
                      </a:r>
                      <a:endParaRPr lang="en-JP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74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Male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675</a:t>
                      </a:r>
                      <a:endParaRPr lang="en-JP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302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Impossible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extLst>
                  <a:ext uri="{0D108BD9-81ED-4DB2-BD59-A6C34878D82A}">
                    <a16:rowId xmlns:a16="http://schemas.microsoft.com/office/drawing/2014/main" val="1040982823"/>
                  </a:ext>
                </a:extLst>
              </a:tr>
              <a:tr h="383024"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5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52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Female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492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340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Possible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extLst>
                  <a:ext uri="{0D108BD9-81ED-4DB2-BD59-A6C34878D82A}">
                    <a16:rowId xmlns:a16="http://schemas.microsoft.com/office/drawing/2014/main" val="3042656298"/>
                  </a:ext>
                </a:extLst>
              </a:tr>
              <a:tr h="383024"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6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33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Female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275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15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Possible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/>
                </a:tc>
                <a:extLst>
                  <a:ext uri="{0D108BD9-81ED-4DB2-BD59-A6C34878D82A}">
                    <a16:rowId xmlns:a16="http://schemas.microsoft.com/office/drawing/2014/main" val="2468555468"/>
                  </a:ext>
                </a:extLst>
              </a:tr>
              <a:tr h="383024"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7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52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Female</a:t>
                      </a:r>
                      <a:endParaRPr lang="en-US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473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239</a:t>
                      </a:r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Possible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9594751"/>
                  </a:ext>
                </a:extLst>
              </a:tr>
              <a:tr h="383024">
                <a:tc>
                  <a:txBody>
                    <a:bodyPr/>
                    <a:lstStyle/>
                    <a:p>
                      <a:pPr algn="ctr"/>
                      <a:endParaRPr lang="en-JP" sz="1400" b="0" i="0" cap="none" spc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i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52 (33-74)</a:t>
                      </a: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2:5</a:t>
                      </a: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latin typeface="Times" pitchFamily="2" charset="0"/>
                        </a:rPr>
                        <a:t>492 (275-675)</a:t>
                      </a:r>
                      <a:endParaRPr lang="ja-JP" altLang="en-US" sz="1400" b="0"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latin typeface="Times" pitchFamily="2" charset="0"/>
                        </a:rPr>
                        <a:t>302 (15-642)</a:t>
                      </a:r>
                      <a:endParaRPr lang="ja-JP" altLang="en-US" sz="1400" b="0"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i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86% (6/7)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i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14% (1/7)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i="0" cap="none" spc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0% (0/7)</a:t>
                      </a:r>
                      <a:endParaRPr lang="ja-JP" altLang="en-US" sz="1400" b="0" i="0" cap="none" spc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5419" marR="45419" marT="109005" marB="4541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92959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D0F5A23-FFFA-7345-2B85-952523833F46}"/>
              </a:ext>
            </a:extLst>
          </p:cNvPr>
          <p:cNvSpPr txBox="1"/>
          <p:nvPr/>
        </p:nvSpPr>
        <p:spPr>
          <a:xfrm>
            <a:off x="1755803" y="5653181"/>
            <a:ext cx="8680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dirty="0">
                <a:solidFill>
                  <a:schemeClr val="bg2">
                    <a:lumMod val="10000"/>
                  </a:schemeClr>
                </a:solidFill>
                <a:latin typeface="Times" pitchFamily="2" charset="0"/>
              </a:rPr>
              <a:t>Table.1 Summary of 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" pitchFamily="2" charset="0"/>
                <a:ea typeface="MS PGothic" panose="020B0600070205080204" pitchFamily="34" charset="-128"/>
              </a:rPr>
              <a:t>surgical findings and postoperative complications in 7 patients who underwent DPPHR for  pancreatic neuroendocrine tumor</a:t>
            </a:r>
            <a:r>
              <a:rPr lang="en-JP" dirty="0">
                <a:solidFill>
                  <a:schemeClr val="bg2">
                    <a:lumMod val="10000"/>
                  </a:schemeClr>
                </a:solidFill>
                <a:latin typeface="Times" pitchFamily="2" charset="0"/>
              </a:rPr>
              <a:t> </a:t>
            </a:r>
          </a:p>
          <a:p>
            <a:r>
              <a:rPr lang="en-JP" dirty="0">
                <a:solidFill>
                  <a:schemeClr val="bg2">
                    <a:lumMod val="10000"/>
                  </a:schemeClr>
                </a:solidFill>
                <a:latin typeface="Times" pitchFamily="2" charset="0"/>
              </a:rPr>
              <a:t>CD: </a:t>
            </a:r>
            <a:r>
              <a:rPr lang="en-US" dirty="0" err="1">
                <a:solidFill>
                  <a:schemeClr val="bg2">
                    <a:lumMod val="10000"/>
                  </a:schemeClr>
                </a:solidFill>
                <a:latin typeface="Times" pitchFamily="2" charset="0"/>
              </a:rPr>
              <a:t>Clavien-Dindo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" pitchFamily="2" charset="0"/>
              </a:rPr>
              <a:t> classification</a:t>
            </a:r>
            <a:endParaRPr lang="en-JP" dirty="0">
              <a:solidFill>
                <a:schemeClr val="bg2">
                  <a:lumMod val="10000"/>
                </a:schemeClr>
              </a:solidFill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58"/>
    </mc:Choice>
    <mc:Fallback xmlns="">
      <p:transition spd="slow" advTm="2925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6353E6-2968-7437-6BAA-CA6FCF4EB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38607"/>
              </p:ext>
            </p:extLst>
          </p:nvPr>
        </p:nvGraphicFramePr>
        <p:xfrm>
          <a:off x="354618" y="620526"/>
          <a:ext cx="11482764" cy="46134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3061">
                  <a:extLst>
                    <a:ext uri="{9D8B030D-6E8A-4147-A177-3AD203B41FA5}">
                      <a16:colId xmlns:a16="http://schemas.microsoft.com/office/drawing/2014/main" val="1753613535"/>
                    </a:ext>
                  </a:extLst>
                </a:gridCol>
                <a:gridCol w="1082359">
                  <a:extLst>
                    <a:ext uri="{9D8B030D-6E8A-4147-A177-3AD203B41FA5}">
                      <a16:colId xmlns:a16="http://schemas.microsoft.com/office/drawing/2014/main" val="2727549864"/>
                    </a:ext>
                  </a:extLst>
                </a:gridCol>
                <a:gridCol w="1101905">
                  <a:extLst>
                    <a:ext uri="{9D8B030D-6E8A-4147-A177-3AD203B41FA5}">
                      <a16:colId xmlns:a16="http://schemas.microsoft.com/office/drawing/2014/main" val="2134615959"/>
                    </a:ext>
                  </a:extLst>
                </a:gridCol>
                <a:gridCol w="1173691">
                  <a:extLst>
                    <a:ext uri="{9D8B030D-6E8A-4147-A177-3AD203B41FA5}">
                      <a16:colId xmlns:a16="http://schemas.microsoft.com/office/drawing/2014/main" val="954942411"/>
                    </a:ext>
                  </a:extLst>
                </a:gridCol>
                <a:gridCol w="1137799">
                  <a:extLst>
                    <a:ext uri="{9D8B030D-6E8A-4147-A177-3AD203B41FA5}">
                      <a16:colId xmlns:a16="http://schemas.microsoft.com/office/drawing/2014/main" val="1263892373"/>
                    </a:ext>
                  </a:extLst>
                </a:gridCol>
                <a:gridCol w="1496724">
                  <a:extLst>
                    <a:ext uri="{9D8B030D-6E8A-4147-A177-3AD203B41FA5}">
                      <a16:colId xmlns:a16="http://schemas.microsoft.com/office/drawing/2014/main" val="4016897272"/>
                    </a:ext>
                  </a:extLst>
                </a:gridCol>
                <a:gridCol w="1170796">
                  <a:extLst>
                    <a:ext uri="{9D8B030D-6E8A-4147-A177-3AD203B41FA5}">
                      <a16:colId xmlns:a16="http://schemas.microsoft.com/office/drawing/2014/main" val="2079987806"/>
                    </a:ext>
                  </a:extLst>
                </a:gridCol>
                <a:gridCol w="1170796">
                  <a:extLst>
                    <a:ext uri="{9D8B030D-6E8A-4147-A177-3AD203B41FA5}">
                      <a16:colId xmlns:a16="http://schemas.microsoft.com/office/drawing/2014/main" val="3530441832"/>
                    </a:ext>
                  </a:extLst>
                </a:gridCol>
                <a:gridCol w="1043367">
                  <a:extLst>
                    <a:ext uri="{9D8B030D-6E8A-4147-A177-3AD203B41FA5}">
                      <a16:colId xmlns:a16="http://schemas.microsoft.com/office/drawing/2014/main" val="1321499667"/>
                    </a:ext>
                  </a:extLst>
                </a:gridCol>
                <a:gridCol w="1522266">
                  <a:extLst>
                    <a:ext uri="{9D8B030D-6E8A-4147-A177-3AD203B41FA5}">
                      <a16:colId xmlns:a16="http://schemas.microsoft.com/office/drawing/2014/main" val="2618574910"/>
                    </a:ext>
                  </a:extLst>
                </a:gridCol>
              </a:tblGrid>
              <a:tr h="588324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Case No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Tumor Location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Tumor</a:t>
                      </a:r>
                      <a:r>
                        <a:rPr lang="ja-JP" altLang="en-US" sz="1400" b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 </a:t>
                      </a: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diameter(mm)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WHO grade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MIB1 index (%)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Presence of </a:t>
                      </a:r>
                      <a:r>
                        <a:rPr lang="en-US" altLang="ja-JP" sz="14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lymphnode</a:t>
                      </a: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 metastasis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Presence of vascular invasion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Presence of daughter lesion 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Recurrence of tumor 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Survivals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2213173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Ph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17.00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G2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4.2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Yes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47 months alive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66493748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ctr"/>
                      <a:r>
                        <a:rPr lang="en-JP" sz="1400" b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Ph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11.00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G1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2.1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123 months alive</a:t>
                      </a:r>
                    </a:p>
                  </a:txBody>
                  <a:tcPr marL="42702" marR="42702" marT="42702" marB="42702" anchor="ctr"/>
                </a:tc>
                <a:extLst>
                  <a:ext uri="{0D108BD9-81ED-4DB2-BD59-A6C34878D82A}">
                    <a16:rowId xmlns:a16="http://schemas.microsoft.com/office/drawing/2014/main" val="2219507370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ctr"/>
                      <a:r>
                        <a:rPr lang="en-JP" sz="1400" b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3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Ph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8.00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G1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1.4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Yes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120 months alive</a:t>
                      </a:r>
                    </a:p>
                  </a:txBody>
                  <a:tcPr marL="42702" marR="42702" marT="42702" marB="42702" anchor="ctr"/>
                </a:tc>
                <a:extLst>
                  <a:ext uri="{0D108BD9-81ED-4DB2-BD59-A6C34878D82A}">
                    <a16:rowId xmlns:a16="http://schemas.microsoft.com/office/drawing/2014/main" val="3519430399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ctr"/>
                      <a:r>
                        <a:rPr lang="en-JP" sz="1400" b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4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Ph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16.00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G1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2.0&gt;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25 months alive</a:t>
                      </a:r>
                    </a:p>
                  </a:txBody>
                  <a:tcPr marL="42702" marR="42702" marT="42702" marB="42702" anchor="ctr"/>
                </a:tc>
                <a:extLst>
                  <a:ext uri="{0D108BD9-81ED-4DB2-BD59-A6C34878D82A}">
                    <a16:rowId xmlns:a16="http://schemas.microsoft.com/office/drawing/2014/main" val="1859569847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5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Ph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17.00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G1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2.7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Yes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25 months alive</a:t>
                      </a:r>
                    </a:p>
                  </a:txBody>
                  <a:tcPr marL="42702" marR="42702" marT="42702" marB="42702" anchor="ctr"/>
                </a:tc>
                <a:extLst>
                  <a:ext uri="{0D108BD9-81ED-4DB2-BD59-A6C34878D82A}">
                    <a16:rowId xmlns:a16="http://schemas.microsoft.com/office/drawing/2014/main" val="3707744414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6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Ph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26.00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G1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2.0&gt;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17 months alive</a:t>
                      </a:r>
                    </a:p>
                  </a:txBody>
                  <a:tcPr marL="42702" marR="42702" marT="42702" marB="42702" anchor="ctr"/>
                </a:tc>
                <a:extLst>
                  <a:ext uri="{0D108BD9-81ED-4DB2-BD59-A6C34878D82A}">
                    <a16:rowId xmlns:a16="http://schemas.microsoft.com/office/drawing/2014/main" val="938495462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7</a:t>
                      </a:r>
                      <a:endParaRPr lang="en-JP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Ph</a:t>
                      </a:r>
                    </a:p>
                  </a:txBody>
                  <a:tcPr marL="42702" marR="42702" marT="42702" marB="4270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11.00</a:t>
                      </a:r>
                      <a:endParaRPr lang="en-JP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G1</a:t>
                      </a:r>
                    </a:p>
                  </a:txBody>
                  <a:tcPr marL="42702" marR="42702" marT="42702" marB="4270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1.9</a:t>
                      </a:r>
                      <a:endParaRPr lang="en-JP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</a:p>
                  </a:txBody>
                  <a:tcPr marL="42702" marR="42702" marT="42702" marB="4270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None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12 months </a:t>
                      </a:r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alive</a:t>
                      </a:r>
                      <a:endParaRPr lang="en-US" altLang="ja-JP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371815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ctr"/>
                      <a:endParaRPr lang="en-JP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16 (8-26)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G1:6, G2:1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2.1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0%</a:t>
                      </a: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29%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14%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" pitchFamily="2" charset="0"/>
                        </a:rPr>
                        <a:t>0%</a:t>
                      </a:r>
                      <a:endParaRPr lang="ja-JP" altLang="en-U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" pitchFamily="2" charset="0"/>
                      </a:endParaRPr>
                    </a:p>
                  </a:txBody>
                  <a:tcPr marL="42702" marR="42702" marT="42702" marB="4270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18811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FA9C612-87D3-4FA7-F70E-FBB02065D3C2}"/>
              </a:ext>
            </a:extLst>
          </p:cNvPr>
          <p:cNvSpPr txBox="1"/>
          <p:nvPr/>
        </p:nvSpPr>
        <p:spPr>
          <a:xfrm>
            <a:off x="1457740" y="5821930"/>
            <a:ext cx="8680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dirty="0">
                <a:solidFill>
                  <a:schemeClr val="bg2">
                    <a:lumMod val="10000"/>
                  </a:schemeClr>
                </a:solidFill>
                <a:latin typeface="Times" pitchFamily="2" charset="0"/>
              </a:rPr>
              <a:t>Table.2 Summary of pathological findings and prognostic outcomes 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" pitchFamily="2" charset="0"/>
                <a:ea typeface="MS PGothic" panose="020B0600070205080204" pitchFamily="34" charset="-128"/>
              </a:rPr>
              <a:t>in 7 patients who underwent DPPHR for  pancreatic neuroendocrine tumor</a:t>
            </a:r>
            <a:r>
              <a:rPr lang="en-JP" dirty="0">
                <a:solidFill>
                  <a:schemeClr val="bg2">
                    <a:lumMod val="10000"/>
                  </a:schemeClr>
                </a:solidFill>
                <a:latin typeface="Times" pitchFamily="2" charset="0"/>
              </a:rPr>
              <a:t>  WHO: world health organization, Ph:pancreatic head</a:t>
            </a:r>
          </a:p>
        </p:txBody>
      </p:sp>
    </p:spTree>
    <p:extLst>
      <p:ext uri="{BB962C8B-B14F-4D97-AF65-F5344CB8AC3E}">
        <p14:creationId xmlns:p14="http://schemas.microsoft.com/office/powerpoint/2010/main" val="104265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13"/>
    </mc:Choice>
    <mc:Fallback xmlns="">
      <p:transition spd="slow" advTm="41013"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4566</TotalTime>
  <Words>434</Words>
  <Application>Microsoft Macintosh PowerPoint</Application>
  <PresentationFormat>Widescreen</PresentationFormat>
  <Paragraphs>173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游ゴシック</vt:lpstr>
      <vt:lpstr>游ゴシック Light</vt:lpstr>
      <vt:lpstr>Arial</vt:lpstr>
      <vt:lpstr>Times</vt:lpstr>
      <vt:lpstr>Office テーマ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志村 正博</dc:creator>
  <cp:lastModifiedBy>加藤 宏之</cp:lastModifiedBy>
  <cp:revision>4</cp:revision>
  <dcterms:created xsi:type="dcterms:W3CDTF">2022-11-26T09:04:19Z</dcterms:created>
  <dcterms:modified xsi:type="dcterms:W3CDTF">2023-01-11T07:13:16Z</dcterms:modified>
</cp:coreProperties>
</file>