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1232" r:id="rId2"/>
    <p:sldId id="1049" r:id="rId3"/>
    <p:sldId id="387" r:id="rId4"/>
    <p:sldId id="1235" r:id="rId5"/>
    <p:sldId id="1229" r:id="rId6"/>
    <p:sldId id="1234" r:id="rId7"/>
    <p:sldId id="1032" r:id="rId8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kesue" initials="t" lastIdx="6" clrIdx="0">
    <p:extLst>
      <p:ext uri="{19B8F6BF-5375-455C-9EA6-DF929625EA0E}">
        <p15:presenceInfo xmlns:p15="http://schemas.microsoft.com/office/powerpoint/2012/main" userId="takesu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61" autoAdjust="0"/>
    <p:restoredTop sz="86945" autoAdjust="0"/>
  </p:normalViewPr>
  <p:slideViewPr>
    <p:cSldViewPr>
      <p:cViewPr varScale="1">
        <p:scale>
          <a:sx n="76" d="100"/>
          <a:sy n="76" d="100"/>
        </p:scale>
        <p:origin x="142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844" y="-102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0"/>
            <a:ext cx="2918830" cy="493316"/>
          </a:xfrm>
          <a:prstGeom prst="rect">
            <a:avLst/>
          </a:prstGeom>
        </p:spPr>
        <p:txBody>
          <a:bodyPr vert="horz" lIns="90707" tIns="45354" rIns="90707" bIns="4535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80" y="0"/>
            <a:ext cx="2918830" cy="493316"/>
          </a:xfrm>
          <a:prstGeom prst="rect">
            <a:avLst/>
          </a:prstGeom>
        </p:spPr>
        <p:txBody>
          <a:bodyPr vert="horz" lIns="90707" tIns="45354" rIns="90707" bIns="45354" rtlCol="0"/>
          <a:lstStyle>
            <a:lvl1pPr algn="r">
              <a:defRPr sz="1200"/>
            </a:lvl1pPr>
          </a:lstStyle>
          <a:p>
            <a:fld id="{884AFA25-BB48-44EC-8710-E5F3CB4CF86D}" type="datetimeFigureOut">
              <a:rPr kumimoji="1" lang="ja-JP" altLang="en-US" smtClean="0"/>
              <a:t>2020/6/10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5" y="9371285"/>
            <a:ext cx="2918830" cy="493316"/>
          </a:xfrm>
          <a:prstGeom prst="rect">
            <a:avLst/>
          </a:prstGeom>
        </p:spPr>
        <p:txBody>
          <a:bodyPr vert="horz" lIns="90707" tIns="45354" rIns="90707" bIns="4535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80" y="9371285"/>
            <a:ext cx="2918830" cy="493316"/>
          </a:xfrm>
          <a:prstGeom prst="rect">
            <a:avLst/>
          </a:prstGeom>
        </p:spPr>
        <p:txBody>
          <a:bodyPr vert="horz" lIns="90707" tIns="45354" rIns="90707" bIns="45354" rtlCol="0" anchor="b"/>
          <a:lstStyle>
            <a:lvl1pPr algn="r">
              <a:defRPr sz="1200"/>
            </a:lvl1pPr>
          </a:lstStyle>
          <a:p>
            <a:fld id="{A15646D3-874B-49C4-84A3-EFA1CCAA38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0321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0"/>
            <a:ext cx="2918830" cy="493316"/>
          </a:xfrm>
          <a:prstGeom prst="rect">
            <a:avLst/>
          </a:prstGeom>
        </p:spPr>
        <p:txBody>
          <a:bodyPr vert="horz" lIns="90707" tIns="45354" rIns="90707" bIns="4535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80" y="0"/>
            <a:ext cx="2918830" cy="493316"/>
          </a:xfrm>
          <a:prstGeom prst="rect">
            <a:avLst/>
          </a:prstGeom>
        </p:spPr>
        <p:txBody>
          <a:bodyPr vert="horz" lIns="90707" tIns="45354" rIns="90707" bIns="45354" rtlCol="0"/>
          <a:lstStyle>
            <a:lvl1pPr algn="r">
              <a:defRPr sz="1200"/>
            </a:lvl1pPr>
          </a:lstStyle>
          <a:p>
            <a:fld id="{32C5CF93-7C49-42A7-97CE-D92A5F3097AE}" type="datetimeFigureOut">
              <a:rPr kumimoji="1" lang="ja-JP" altLang="en-US" smtClean="0"/>
              <a:t>2020/6/10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07" tIns="45354" rIns="90707" bIns="4535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503"/>
            <a:ext cx="5388610" cy="4439841"/>
          </a:xfrm>
          <a:prstGeom prst="rect">
            <a:avLst/>
          </a:prstGeom>
        </p:spPr>
        <p:txBody>
          <a:bodyPr vert="horz" lIns="90707" tIns="45354" rIns="90707" bIns="4535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371285"/>
            <a:ext cx="2918830" cy="493316"/>
          </a:xfrm>
          <a:prstGeom prst="rect">
            <a:avLst/>
          </a:prstGeom>
        </p:spPr>
        <p:txBody>
          <a:bodyPr vert="horz" lIns="90707" tIns="45354" rIns="90707" bIns="4535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80" y="9371285"/>
            <a:ext cx="2918830" cy="493316"/>
          </a:xfrm>
          <a:prstGeom prst="rect">
            <a:avLst/>
          </a:prstGeom>
        </p:spPr>
        <p:txBody>
          <a:bodyPr vert="horz" lIns="90707" tIns="45354" rIns="90707" bIns="45354" rtlCol="0" anchor="b"/>
          <a:lstStyle>
            <a:lvl1pPr algn="r">
              <a:defRPr sz="1200"/>
            </a:lvl1pPr>
          </a:lstStyle>
          <a:p>
            <a:fld id="{B88F4976-4E17-4F0C-9FA7-C0AEA4A970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383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F4976-4E17-4F0C-9FA7-C0AEA4A970C2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1198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D0BD3-E48F-4223-9ED7-25F4350FA482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3571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eaLnBrk="1" fontAlgn="ctr" latinLnBrk="0" hangingPunct="1"/>
            <a:r>
              <a:rPr lang="en-US" altLang="ja-JP" dirty="0"/>
              <a:t>45/68 (66.2%) vs. 23/38 (60.5%) p=0.561, crude OR 1.28 (95% CI 0.56-2.90)</a:t>
            </a:r>
            <a:endParaRPr lang="ja-JP" altLang="ja-JP" dirty="0"/>
          </a:p>
          <a:p>
            <a:pPr defTabSz="914100">
              <a:defRPr/>
            </a:pP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100">
              <a:defRPr/>
            </a:pP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100">
              <a:defRPr/>
            </a:pPr>
            <a:endParaRPr lang="en-US" altLang="ja-JP" kern="100" dirty="0">
              <a:latin typeface="Times New Roman" panose="02020603050405020304" pitchFamily="18" charset="0"/>
              <a:cs typeface="ＭＳ Ｐゴシック" panose="020B0600070205080204" pitchFamily="50" charset="-128"/>
            </a:endParaRPr>
          </a:p>
          <a:p>
            <a:pPr defTabSz="914100">
              <a:defRPr/>
            </a:pPr>
            <a:endParaRPr lang="en-US" altLang="ja-JP" kern="100" dirty="0">
              <a:latin typeface="Times New Roman" panose="02020603050405020304" pitchFamily="18" charset="0"/>
              <a:cs typeface="ＭＳ Ｐゴシック" panose="020B0600070205080204" pitchFamily="50" charset="-128"/>
            </a:endParaRPr>
          </a:p>
          <a:p>
            <a:pPr defTabSz="914100">
              <a:defRPr/>
            </a:pPr>
            <a:r>
              <a:rPr lang="en-US" altLang="ja-JP" kern="100" dirty="0">
                <a:latin typeface="Times New Roman" panose="02020603050405020304" pitchFamily="18" charset="0"/>
                <a:cs typeface="ＭＳ Ｐゴシック" panose="020B0600070205080204" pitchFamily="50" charset="-128"/>
              </a:rPr>
              <a:t>1.34 (0.59-3.02)</a:t>
            </a:r>
            <a:endParaRPr lang="ja-JP" altLang="ja-JP" kern="100" dirty="0">
              <a:latin typeface="Century" panose="02040604050505020304" pitchFamily="18" charset="0"/>
              <a:cs typeface="ＭＳ Ｐゴシック" panose="020B0600070205080204" pitchFamily="50" charset="-128"/>
            </a:endParaRPr>
          </a:p>
          <a:p>
            <a:pPr defTabSz="914100">
              <a:defRPr/>
            </a:pPr>
            <a:endParaRPr lang="ja-JP" altLang="ja-JP" kern="100" dirty="0">
              <a:latin typeface="Century" panose="02040604050505020304" pitchFamily="18" charset="0"/>
              <a:cs typeface="ＭＳ Ｐゴシック" panose="020B0600070205080204" pitchFamily="50" charset="-128"/>
            </a:endParaRP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D0BD3-E48F-4223-9ED7-25F4350FA482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96485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7EFA91-D745-49BB-A869-C1D2E93B8EA8}" type="slidenum">
              <a:rPr lang="ja-JP" altLang="en-US" smtClean="0"/>
              <a:pPr>
                <a:defRPr/>
              </a:pPr>
              <a:t>7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89252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2020/6/10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2020/6/10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2020/6/10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2020/6/10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2020/6/10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2020/6/10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2020/6/10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2020/6/10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2020/6/10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2020/6/10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2020/6/10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2020/6/10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1ACE44-E232-461D-BD6D-C9BB372F7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2487" y="971966"/>
            <a:ext cx="4114800" cy="407728"/>
          </a:xfrm>
        </p:spPr>
        <p:txBody>
          <a:bodyPr>
            <a:normAutofit/>
          </a:bodyPr>
          <a:lstStyle/>
          <a:p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1. Teicoplanin dosing regimen according to renal function.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コンテンツ プレースホルダー 3">
            <a:extLst>
              <a:ext uri="{FF2B5EF4-FFF2-40B4-BE49-F238E27FC236}">
                <a16:creationId xmlns:a16="http://schemas.microsoft.com/office/drawing/2014/main" id="{6DBFD716-6F97-4C40-9963-456B223312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1363353"/>
              </p:ext>
            </p:extLst>
          </p:nvPr>
        </p:nvGraphicFramePr>
        <p:xfrm>
          <a:off x="395536" y="1700808"/>
          <a:ext cx="8424936" cy="35283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9608">
                  <a:extLst>
                    <a:ext uri="{9D8B030D-6E8A-4147-A177-3AD203B41FA5}">
                      <a16:colId xmlns:a16="http://schemas.microsoft.com/office/drawing/2014/main" val="3159955138"/>
                    </a:ext>
                  </a:extLst>
                </a:gridCol>
                <a:gridCol w="685717">
                  <a:extLst>
                    <a:ext uri="{9D8B030D-6E8A-4147-A177-3AD203B41FA5}">
                      <a16:colId xmlns:a16="http://schemas.microsoft.com/office/drawing/2014/main" val="3942943634"/>
                    </a:ext>
                  </a:extLst>
                </a:gridCol>
                <a:gridCol w="685717">
                  <a:extLst>
                    <a:ext uri="{9D8B030D-6E8A-4147-A177-3AD203B41FA5}">
                      <a16:colId xmlns:a16="http://schemas.microsoft.com/office/drawing/2014/main" val="3809155885"/>
                    </a:ext>
                  </a:extLst>
                </a:gridCol>
                <a:gridCol w="685717">
                  <a:extLst>
                    <a:ext uri="{9D8B030D-6E8A-4147-A177-3AD203B41FA5}">
                      <a16:colId xmlns:a16="http://schemas.microsoft.com/office/drawing/2014/main" val="1838934034"/>
                    </a:ext>
                  </a:extLst>
                </a:gridCol>
                <a:gridCol w="642410">
                  <a:extLst>
                    <a:ext uri="{9D8B030D-6E8A-4147-A177-3AD203B41FA5}">
                      <a16:colId xmlns:a16="http://schemas.microsoft.com/office/drawing/2014/main" val="1529614598"/>
                    </a:ext>
                  </a:extLst>
                </a:gridCol>
                <a:gridCol w="864242">
                  <a:extLst>
                    <a:ext uri="{9D8B030D-6E8A-4147-A177-3AD203B41FA5}">
                      <a16:colId xmlns:a16="http://schemas.microsoft.com/office/drawing/2014/main" val="1574685174"/>
                    </a:ext>
                  </a:extLst>
                </a:gridCol>
                <a:gridCol w="590553">
                  <a:extLst>
                    <a:ext uri="{9D8B030D-6E8A-4147-A177-3AD203B41FA5}">
                      <a16:colId xmlns:a16="http://schemas.microsoft.com/office/drawing/2014/main" val="2425815132"/>
                    </a:ext>
                  </a:extLst>
                </a:gridCol>
                <a:gridCol w="681699">
                  <a:extLst>
                    <a:ext uri="{9D8B030D-6E8A-4147-A177-3AD203B41FA5}">
                      <a16:colId xmlns:a16="http://schemas.microsoft.com/office/drawing/2014/main" val="2242336567"/>
                    </a:ext>
                  </a:extLst>
                </a:gridCol>
                <a:gridCol w="681699">
                  <a:extLst>
                    <a:ext uri="{9D8B030D-6E8A-4147-A177-3AD203B41FA5}">
                      <a16:colId xmlns:a16="http://schemas.microsoft.com/office/drawing/2014/main" val="2353037641"/>
                    </a:ext>
                  </a:extLst>
                </a:gridCol>
                <a:gridCol w="681699">
                  <a:extLst>
                    <a:ext uri="{9D8B030D-6E8A-4147-A177-3AD203B41FA5}">
                      <a16:colId xmlns:a16="http://schemas.microsoft.com/office/drawing/2014/main" val="2485212003"/>
                    </a:ext>
                  </a:extLst>
                </a:gridCol>
                <a:gridCol w="689666">
                  <a:extLst>
                    <a:ext uri="{9D8B030D-6E8A-4147-A177-3AD203B41FA5}">
                      <a16:colId xmlns:a16="http://schemas.microsoft.com/office/drawing/2014/main" val="1925404941"/>
                    </a:ext>
                  </a:extLst>
                </a:gridCol>
                <a:gridCol w="886209">
                  <a:extLst>
                    <a:ext uri="{9D8B030D-6E8A-4147-A177-3AD203B41FA5}">
                      <a16:colId xmlns:a16="http://schemas.microsoft.com/office/drawing/2014/main" val="2429252730"/>
                    </a:ext>
                  </a:extLst>
                </a:gridCol>
              </a:tblGrid>
              <a:tr h="326653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Conventional h</a:t>
                      </a:r>
                      <a:r>
                        <a:rPr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igh loading dose regimen</a:t>
                      </a:r>
                      <a:endParaRPr lang="ja-JP" altLang="ja-JP" sz="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3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Enhanced </a:t>
                      </a:r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igh loading dose regimen</a:t>
                      </a:r>
                      <a:endParaRPr kumimoji="1" lang="ja-JP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5471524"/>
                  </a:ext>
                </a:extLst>
              </a:tr>
              <a:tr h="49554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8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eGFR </a:t>
                      </a:r>
                    </a:p>
                    <a:p>
                      <a:pPr algn="ctr"/>
                      <a:r>
                        <a:rPr kumimoji="1" lang="en-US" altLang="ja-JP" sz="8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(ml/min</a:t>
                      </a:r>
                    </a:p>
                    <a:p>
                      <a:pPr algn="ctr"/>
                      <a:r>
                        <a:rPr kumimoji="1" lang="en-US" altLang="ja-JP" sz="8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/1.73 m</a:t>
                      </a:r>
                      <a:r>
                        <a:rPr kumimoji="1" lang="en-US" altLang="ja-JP" sz="800" kern="12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ja-JP" sz="800" kern="12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kumimoji="1" lang="ja-JP" altLang="en-US" sz="8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The total dose for the initial 3 days</a:t>
                      </a:r>
                      <a:endParaRPr lang="ja-JP" altLang="ja-JP" sz="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Maintenance dose after day 3</a:t>
                      </a:r>
                      <a:endParaRPr kumimoji="1" lang="ja-JP" altLang="en-US" sz="8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8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eGFR </a:t>
                      </a:r>
                    </a:p>
                    <a:p>
                      <a:pPr algn="ctr"/>
                      <a:r>
                        <a:rPr kumimoji="1" lang="en-US" altLang="ja-JP" sz="8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(ml/min</a:t>
                      </a:r>
                    </a:p>
                    <a:p>
                      <a:pPr algn="ctr"/>
                      <a:r>
                        <a:rPr kumimoji="1" lang="en-US" altLang="ja-JP" sz="8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/1.73 m</a:t>
                      </a:r>
                      <a:r>
                        <a:rPr kumimoji="1" lang="en-US" altLang="ja-JP" sz="800" kern="12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ja-JP" sz="800" kern="12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kumimoji="1" lang="ja-JP" altLang="en-US" sz="8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The total dose for the initial 3 day</a:t>
                      </a:r>
                      <a:endParaRPr lang="ja-JP" altLang="ja-JP" sz="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Maintenance dose after day 3</a:t>
                      </a:r>
                      <a:endParaRPr kumimoji="1" lang="ja-JP" altLang="en-US" sz="8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4706240"/>
                  </a:ext>
                </a:extLst>
              </a:tr>
              <a:tr h="82794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1" lang="en-US" altLang="ja-JP" sz="8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</a:t>
                      </a:r>
                      <a:r>
                        <a:rPr kumimoji="1" lang="en-US" altLang="ja-JP" sz="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day</a:t>
                      </a:r>
                      <a:endParaRPr lang="ja-JP" altLang="ja-JP" sz="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ja-JP" sz="8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nd</a:t>
                      </a:r>
                      <a:r>
                        <a:rPr kumimoji="1" lang="en-US" altLang="ja-JP" sz="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day</a:t>
                      </a:r>
                      <a:endParaRPr kumimoji="1" lang="ja-JP" altLang="en-US" sz="8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1" lang="en-US" altLang="ja-JP" sz="8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rd</a:t>
                      </a:r>
                      <a:r>
                        <a:rPr kumimoji="1" lang="en-US" altLang="ja-JP" sz="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day</a:t>
                      </a:r>
                      <a:endParaRPr kumimoji="1" lang="ja-JP" altLang="en-US" sz="8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kumimoji="1" lang="ja-JP" altLang="en-US" sz="8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1" lang="en-US" altLang="ja-JP" sz="8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</a:t>
                      </a:r>
                      <a:r>
                        <a:rPr kumimoji="1" lang="en-US" altLang="ja-JP" sz="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day</a:t>
                      </a:r>
                      <a:endParaRPr lang="ja-JP" altLang="ja-JP" sz="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ja-JP" sz="8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nd</a:t>
                      </a:r>
                      <a:r>
                        <a:rPr kumimoji="1" lang="en-US" altLang="ja-JP" sz="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day</a:t>
                      </a:r>
                      <a:endParaRPr kumimoji="1" lang="ja-JP" altLang="en-US" sz="8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1" lang="en-US" altLang="ja-JP" sz="8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rd</a:t>
                      </a:r>
                      <a:r>
                        <a:rPr kumimoji="1" lang="en-US" altLang="ja-JP" sz="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day</a:t>
                      </a:r>
                      <a:endParaRPr kumimoji="1" lang="ja-JP" altLang="en-US" sz="8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kumimoji="1" lang="ja-JP" altLang="en-US" sz="8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5931734"/>
                  </a:ext>
                </a:extLst>
              </a:tr>
              <a:tr h="65330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mg/kg twice daily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mg/kg twice daily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mg/kg once daily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mg/kg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 mg/kg once daily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mg/kg twice daily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mg/kg twice daily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mg/kg once daily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mg/kg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 mg/kg once daily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90841572"/>
                  </a:ext>
                </a:extLst>
              </a:tr>
              <a:tr h="65330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mg/kg twice daily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mg/kg once daily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mg/kg once daily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mg/kg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 mg/kg once daily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mg/kg twice daily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mg/kg once daily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mg/kg once daily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mg/kg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 mg/kg once daily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41073598"/>
                  </a:ext>
                </a:extLst>
              </a:tr>
              <a:tr h="57164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&lt;40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mg/kg twice daily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 mg/kg once daily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 mg/kg once daily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33.4 mg/kg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 mg/kg every 2 days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&lt;30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mg/kg twice daily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mg/kg once daily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 mg/kg once daily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42.7 mg/kg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 mg/kg every 2 days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00815665"/>
                  </a:ext>
                </a:extLst>
              </a:tr>
            </a:tbl>
          </a:graphicData>
        </a:graphic>
      </p:graphicFrame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3898C7A-2839-4D9E-9930-EBBAD9CD4786}"/>
              </a:ext>
            </a:extLst>
          </p:cNvPr>
          <p:cNvSpPr/>
          <p:nvPr/>
        </p:nvSpPr>
        <p:spPr>
          <a:xfrm>
            <a:off x="5436096" y="5273056"/>
            <a:ext cx="316835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eGFR, estimate glomerular filtration rate</a:t>
            </a:r>
          </a:p>
        </p:txBody>
      </p:sp>
    </p:spTree>
    <p:extLst>
      <p:ext uri="{BB962C8B-B14F-4D97-AF65-F5344CB8AC3E}">
        <p14:creationId xmlns:p14="http://schemas.microsoft.com/office/powerpoint/2010/main" val="219781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/>
        </p:nvGraphicFramePr>
        <p:xfrm>
          <a:off x="427339" y="665520"/>
          <a:ext cx="7992889" cy="4968551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3636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1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1653">
                  <a:extLst>
                    <a:ext uri="{9D8B030D-6E8A-4147-A177-3AD203B41FA5}">
                      <a16:colId xmlns:a16="http://schemas.microsoft.com/office/drawing/2014/main" val="2717399874"/>
                    </a:ext>
                  </a:extLst>
                </a:gridCol>
                <a:gridCol w="614993">
                  <a:extLst>
                    <a:ext uri="{9D8B030D-6E8A-4147-A177-3AD203B41FA5}">
                      <a16:colId xmlns:a16="http://schemas.microsoft.com/office/drawing/2014/main" val="4257968719"/>
                    </a:ext>
                  </a:extLst>
                </a:gridCol>
                <a:gridCol w="11903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2386">
                  <a:extLst>
                    <a:ext uri="{9D8B030D-6E8A-4147-A177-3AD203B41FA5}">
                      <a16:colId xmlns:a16="http://schemas.microsoft.com/office/drawing/2014/main" val="2789212134"/>
                    </a:ext>
                  </a:extLst>
                </a:gridCol>
                <a:gridCol w="53819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04341">
                <a:tc rowSpan="2">
                  <a:txBody>
                    <a:bodyPr/>
                    <a:lstStyle/>
                    <a:p>
                      <a:pPr algn="l" fontAlgn="ctr">
                        <a:lnSpc>
                          <a:spcPts val="1525"/>
                        </a:lnSpc>
                        <a:spcAft>
                          <a:spcPts val="0"/>
                        </a:spcAft>
                      </a:pPr>
                      <a:r>
                        <a:rPr lang="en-US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Baseline demographics</a:t>
                      </a:r>
                      <a:endParaRPr lang="ja-JP" sz="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175" marR="5175" marT="5175" marB="0" anchor="ctr"/>
                </a:tc>
                <a:tc gridSpan="3"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 patients (n=512)</a:t>
                      </a:r>
                      <a:endParaRPr lang="ja-JP" altLang="ja-JP" sz="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75" marR="5175" marT="5175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>
                        <a:lnSpc>
                          <a:spcPts val="1525"/>
                        </a:lnSpc>
                        <a:spcAft>
                          <a:spcPts val="0"/>
                        </a:spcAft>
                      </a:pPr>
                      <a:endParaRPr lang="ja-JP" altLang="ja-JP" sz="9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75" marR="5175" marT="5175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Patients in clinical efficacy population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(n=76)</a:t>
                      </a:r>
                    </a:p>
                  </a:txBody>
                  <a:tcPr marL="7144" marR="7144" marT="714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27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Conventional h</a:t>
                      </a:r>
                      <a:r>
                        <a:rPr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igh loading dose regimen (n=363)</a:t>
                      </a:r>
                      <a:endParaRPr lang="ja-JP" altLang="ja-JP" sz="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75" marR="5175" marT="5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Enhanced </a:t>
                      </a:r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igh loading dose regimen (n=149</a:t>
                      </a:r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kumimoji="1" lang="ja-JP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5" marR="5175" marT="517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525"/>
                        </a:lnSpc>
                        <a:spcAft>
                          <a:spcPts val="0"/>
                        </a:spcAft>
                      </a:pPr>
                      <a:r>
                        <a:rPr lang="en-US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lang="ja-JP" sz="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175" marR="5175" marT="5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Conventional h</a:t>
                      </a:r>
                      <a:r>
                        <a:rPr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igh loading dose regimen (n=53)</a:t>
                      </a:r>
                      <a:endParaRPr lang="ja-JP" altLang="ja-JP" sz="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75" marR="5175" marT="5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Enhanced </a:t>
                      </a:r>
                      <a:r>
                        <a:rPr kumimoji="1" lang="en-US" altLang="ja-JP" sz="8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ja-JP" sz="8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igh loading dose regimen (n=23</a:t>
                      </a:r>
                      <a:r>
                        <a:rPr kumimoji="1" lang="en-US" altLang="ja-JP" sz="8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kumimoji="1" lang="ja-JP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5" marR="5175" marT="517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Sex male (%)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220 (60.6%)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98 (65.8%)</a:t>
                      </a:r>
                      <a:endParaRPr kumimoji="1" lang="ja-JP" altLang="en-US" sz="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0.274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33 (62.3%)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19 (82.6%)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0.109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Age (years)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64.9±15.8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67.2±14.2</a:t>
                      </a:r>
                      <a:endParaRPr kumimoji="1" lang="ja-JP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0.127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69.1±13.1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70.3±14.8 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0.737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Body weight (kg)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55.5±11.1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55.7±12.0</a:t>
                      </a:r>
                      <a:endParaRPr kumimoji="1" lang="ja-JP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0.819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53.0±10.3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55.0±13.8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0.483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Body mass index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21.3±4.0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21.5±4.5</a:t>
                      </a:r>
                      <a:endParaRPr kumimoji="1" lang="ja-JP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0.787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20.8±3.7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20.2±4.9 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0.528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6844778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Serum albumin  (g/dL)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2.6±0.6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2.5±0.6</a:t>
                      </a:r>
                      <a:endParaRPr kumimoji="1" lang="ja-JP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0.174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2.5±0.5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2.3±0.5 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0.076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Estimated glomerular filtration rate (mL/min/1.73m2)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69.5±37.7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63.0±33.1</a:t>
                      </a:r>
                      <a:endParaRPr kumimoji="1" lang="ja-JP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0.065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70.5±38.0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62.7±35.4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0.408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9247434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60 mL/min/1.73m2 (Normal renal function)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211 (58.1%)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82 (55.0%)</a:t>
                      </a:r>
                      <a:endParaRPr kumimoji="1" lang="ja-JP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0.520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33 (62.3%)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13 (56.5%)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0.638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0829298"/>
                  </a:ext>
                </a:extLst>
              </a:tr>
              <a:tr h="150377"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Type of infection</a:t>
                      </a: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2414039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Bacteremia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107 (29.5%)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48 (32.2%)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0.540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15 (28.3%)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 (30.4%)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0.851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　</a:t>
                      </a:r>
                      <a:r>
                        <a:rPr lang="ja-JP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Infectious endocarditis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 (0.8%)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 (2.7%)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0.202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 (0.0%)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 (0.0%)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1063002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Pneumonia (VAP in </a:t>
                      </a:r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clinical efficacy population)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59 (16.3%)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21 (14.1%)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0.541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35 (66.0%)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15 (65.2%)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0.945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Osteomyelitis and arthritis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23 (6.3%)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13 (8.7%)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0.337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 (11.3%)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 (13.0%)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1.000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4906037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Central nervous system infections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 (0.0%)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 (0.7%)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0.291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 (0.0%)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 (4.3%)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0.303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6967238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Intraabdominal infections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61 (16.8%)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24 (16.1%)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0.847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Skin &amp; soft tissue infections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25 (6.9%)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10 (6.7%)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0.943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Urinary tract infections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11 (3.0%)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 (1.3%)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0.364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Sinusitis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 (0.6%)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 (0.0%)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1.000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Mediastinitis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 (0.0%)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 (0.0%)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Unknown (empiric therapy)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90 (24.8%)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41 (27.5%)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0.521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0377"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Isolated Gram-positive organisms</a:t>
                      </a: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MRSA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107 (43.9%)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49 (43.8%)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0.986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53 (100%)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23 (100%)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MSSA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18 (7.4%)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 (8.0%)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0.827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MR-CNS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50 (20.5%)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24 (21.4%)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0.840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MS-CNS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 (2.9%)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 (0.9%)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0.444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Enterococcus faecalis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16 (6.6%)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 (6.3%)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0.913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2663307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Enterococcus faecium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41 (16.8%)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23 (20.5%)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0.394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2457067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Other </a:t>
                      </a:r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Enterococcus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sp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10 (4.1%)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 (0.0%)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0.034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3158517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Streptococcus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sp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 (3.7%)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 (3.6%)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1.000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8597078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Gram-positive rod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 (2.9%)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 (1.8%)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0.725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312990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1827A84-2F74-4E71-8E40-C870BCE5CD9A}"/>
              </a:ext>
            </a:extLst>
          </p:cNvPr>
          <p:cNvSpPr txBox="1"/>
          <p:nvPr/>
        </p:nvSpPr>
        <p:spPr>
          <a:xfrm>
            <a:off x="212846" y="260648"/>
            <a:ext cx="842187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2. Baseline demographics of patients included in the pharmacokinetics, safety, and clinical efficacy analyses.</a:t>
            </a:r>
            <a:endParaRPr lang="ja-JP" altLang="ja-JP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EB8AEE0-A634-48FD-879E-BC2FB31CD624}"/>
              </a:ext>
            </a:extLst>
          </p:cNvPr>
          <p:cNvSpPr txBox="1"/>
          <p:nvPr/>
        </p:nvSpPr>
        <p:spPr>
          <a:xfrm>
            <a:off x="212846" y="5684649"/>
            <a:ext cx="877125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Age, body weight, serum albumin and estimated glomerular filtration rate are expressed as the mean </a:t>
            </a:r>
            <a:r>
              <a:rPr lang="en-US" altLang="ja-JP" sz="900" dirty="0"/>
              <a:t>±</a:t>
            </a:r>
            <a:r>
              <a:rPr lang="en-US" altLang="ja-JP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S.D.</a:t>
            </a:r>
            <a:endParaRPr lang="ja-JP" altLang="ja-JP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VAP, ventilator associated pneumonia; MRSA, methicillin-resistant </a:t>
            </a:r>
            <a:r>
              <a:rPr lang="en-US" altLang="ja-JP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Staphylococcus aureus</a:t>
            </a:r>
            <a:r>
              <a:rPr lang="en-US" altLang="ja-JP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MSSA, methicillin-sensitive </a:t>
            </a:r>
            <a:r>
              <a:rPr lang="en-US" altLang="ja-JP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Staphylococcus aureus; </a:t>
            </a:r>
            <a:r>
              <a:rPr lang="en-US" altLang="ja-JP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MR-CNS, methicillin-resistant coagulase-negative </a:t>
            </a:r>
            <a:r>
              <a:rPr lang="en-US" altLang="ja-JP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Staphylococci;</a:t>
            </a:r>
            <a:r>
              <a:rPr lang="en-US" altLang="ja-JP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MS-CNS, methicillin-sensitive coagulase-negative </a:t>
            </a:r>
            <a:r>
              <a:rPr lang="en-US" altLang="ja-JP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Staphylococci.</a:t>
            </a:r>
            <a:endParaRPr lang="ja-JP" altLang="ja-JP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408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コンテンツ プレースホルダー 8">
            <a:extLst>
              <a:ext uri="{FF2B5EF4-FFF2-40B4-BE49-F238E27FC236}">
                <a16:creationId xmlns:a16="http://schemas.microsoft.com/office/drawing/2014/main" id="{F17FA946-71E2-4258-A847-E0E3B21E5C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1338849"/>
              </p:ext>
            </p:extLst>
          </p:nvPr>
        </p:nvGraphicFramePr>
        <p:xfrm>
          <a:off x="1331640" y="1700808"/>
          <a:ext cx="7362345" cy="324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25330">
                  <a:extLst>
                    <a:ext uri="{9D8B030D-6E8A-4147-A177-3AD203B41FA5}">
                      <a16:colId xmlns:a16="http://schemas.microsoft.com/office/drawing/2014/main" val="2878893373"/>
                    </a:ext>
                  </a:extLst>
                </a:gridCol>
                <a:gridCol w="2378625">
                  <a:extLst>
                    <a:ext uri="{9D8B030D-6E8A-4147-A177-3AD203B41FA5}">
                      <a16:colId xmlns:a16="http://schemas.microsoft.com/office/drawing/2014/main" val="2759216336"/>
                    </a:ext>
                  </a:extLst>
                </a:gridCol>
                <a:gridCol w="2378625">
                  <a:extLst>
                    <a:ext uri="{9D8B030D-6E8A-4147-A177-3AD203B41FA5}">
                      <a16:colId xmlns:a16="http://schemas.microsoft.com/office/drawing/2014/main" val="1658718916"/>
                    </a:ext>
                  </a:extLst>
                </a:gridCol>
                <a:gridCol w="879765">
                  <a:extLst>
                    <a:ext uri="{9D8B030D-6E8A-4147-A177-3AD203B41FA5}">
                      <a16:colId xmlns:a16="http://schemas.microsoft.com/office/drawing/2014/main" val="2174235533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Initial </a:t>
                      </a:r>
                      <a:r>
                        <a:rPr lang="en-US" altLang="ja-JP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altLang="ja-JP" sz="1400" b="0" i="0" u="none" strike="noStrike" baseline="-25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min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(µg/mL)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ja-JP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Conventional h</a:t>
                      </a:r>
                      <a:r>
                        <a:rPr lang="en-US" altLang="ja-JP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igh loading dose  regimen (n=363)</a:t>
                      </a:r>
                      <a:endParaRPr lang="ja-JP" altLang="ja-JP" sz="1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75" marR="5175" marT="5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Enhanced </a:t>
                      </a:r>
                      <a:r>
                        <a:rPr kumimoji="1" lang="en-US" altLang="ja-JP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ja-JP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igh loading dose  regimen (n=149</a:t>
                      </a:r>
                      <a:r>
                        <a:rPr kumimoji="1" lang="en-US" altLang="ja-JP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5" marR="5175" marT="5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P-value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32902797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Median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interquartile range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)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18.3 (15.1</a:t>
                      </a:r>
                      <a:r>
                        <a:rPr kumimoji="1" lang="en-US" altLang="ja-JP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22.8)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24.9 (20.8</a:t>
                      </a:r>
                      <a:r>
                        <a:rPr kumimoji="1" lang="en-US" altLang="ja-JP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28.3)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&lt;0.001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719127215"/>
                  </a:ext>
                </a:extLst>
              </a:tr>
              <a:tr h="36000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No. of patient according to 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the </a:t>
                      </a:r>
                      <a:r>
                        <a:rPr lang="en-US" altLang="ja-JP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altLang="ja-JP" sz="1400" baseline="-25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categories (%)</a:t>
                      </a: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077465437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&lt;20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213 (58.7%)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32 (21.5%)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&lt;0.001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461850457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kumimoji="1" lang="en-US" altLang="ja-JP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kumimoji="1" lang="en-US" altLang="ja-JP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149 (41.0%)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112 (75.2%)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&lt;0.001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81338442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≥</a:t>
                      </a:r>
                      <a:r>
                        <a:rPr kumimoji="1"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 (0.3%)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 (3.4%)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0.009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66762272"/>
                  </a:ext>
                </a:extLst>
              </a:tr>
            </a:tbl>
          </a:graphicData>
        </a:graphic>
      </p:graphicFrame>
      <p:sp>
        <p:nvSpPr>
          <p:cNvPr id="6" name="Rectangle 2">
            <a:extLst>
              <a:ext uri="{FF2B5EF4-FFF2-40B4-BE49-F238E27FC236}">
                <a16:creationId xmlns:a16="http://schemas.microsoft.com/office/drawing/2014/main" id="{307CF442-9902-48AA-8687-16F8526A7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661629"/>
            <a:ext cx="7943554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ja-JP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Table 3. </a:t>
            </a:r>
            <a:r>
              <a:rPr lang="en-US" altLang="ja-JP" sz="1400" dirty="0">
                <a:cs typeface="Times New Roman" panose="02020603050405020304" pitchFamily="18" charset="0"/>
              </a:rPr>
              <a:t>Teicoplanin initial trough concentration (C</a:t>
            </a:r>
            <a:r>
              <a:rPr lang="en-US" altLang="ja-JP" sz="1400" baseline="-25000" dirty="0">
                <a:cs typeface="Times New Roman" panose="02020603050405020304" pitchFamily="18" charset="0"/>
              </a:rPr>
              <a:t>min</a:t>
            </a:r>
            <a:r>
              <a:rPr lang="en-US" altLang="ja-JP" sz="1400" dirty="0">
                <a:cs typeface="Times New Roman" panose="02020603050405020304" pitchFamily="18" charset="0"/>
              </a:rPr>
              <a:t>) in patients receiving a conventional or enhanced high loading dose regimen.</a:t>
            </a:r>
          </a:p>
        </p:txBody>
      </p:sp>
    </p:spTree>
    <p:extLst>
      <p:ext uri="{BB962C8B-B14F-4D97-AF65-F5344CB8AC3E}">
        <p14:creationId xmlns:p14="http://schemas.microsoft.com/office/powerpoint/2010/main" val="157303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C54D78E-4E77-49CD-BD6B-C835835AD7F2}"/>
              </a:ext>
            </a:extLst>
          </p:cNvPr>
          <p:cNvSpPr txBox="1"/>
          <p:nvPr/>
        </p:nvSpPr>
        <p:spPr>
          <a:xfrm>
            <a:off x="467544" y="133182"/>
            <a:ext cx="849608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altLang="ja-JP" sz="105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4.</a:t>
            </a:r>
            <a:r>
              <a:rPr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Variables associated with a teicoplanin initial trough concentration (C</a:t>
            </a:r>
            <a:r>
              <a:rPr lang="en-US" altLang="ja-JP" sz="105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≥ 20 μg/mL: univariate and multivariate analyses.</a:t>
            </a:r>
            <a:endParaRPr lang="ja-JP" altLang="ja-JP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コンテンツ プレースホルダー 3">
            <a:extLst>
              <a:ext uri="{FF2B5EF4-FFF2-40B4-BE49-F238E27FC236}">
                <a16:creationId xmlns:a16="http://schemas.microsoft.com/office/drawing/2014/main" id="{281A310C-0D79-41BA-ABC5-9E9FDD78E229}"/>
              </a:ext>
            </a:extLst>
          </p:cNvPr>
          <p:cNvGraphicFramePr>
            <a:graphicFrameLocks/>
          </p:cNvGraphicFramePr>
          <p:nvPr/>
        </p:nvGraphicFramePr>
        <p:xfrm>
          <a:off x="251520" y="443516"/>
          <a:ext cx="8496088" cy="600982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26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3673396683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818240328"/>
                    </a:ext>
                  </a:extLst>
                </a:gridCol>
              </a:tblGrid>
              <a:tr h="329013">
                <a:tc rowSpan="2"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Factors</a:t>
                      </a:r>
                      <a:endParaRPr 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of patients with t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eicoplanin initial C</a:t>
                      </a:r>
                      <a:r>
                        <a:rPr lang="en-US" altLang="ja-JP" sz="900" b="0" i="0" u="none" strike="noStrike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min 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20μg/mL</a:t>
                      </a:r>
                      <a:r>
                        <a:rPr lang="ja-JP" altLang="en-U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9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ja-JP" alt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altLang="ja-JP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Univariate analysis</a:t>
                      </a:r>
                      <a:endParaRPr 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/>
                </a:tc>
                <a:tc gridSpan="2"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altLang="ja-JP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Multivariate analysis</a:t>
                      </a:r>
                      <a:endParaRPr lang="ja-JP" alt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01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Patients with factor</a:t>
                      </a:r>
                      <a:endParaRPr 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Patients without factor</a:t>
                      </a:r>
                      <a:endParaRPr 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altLang="ja-JP" sz="9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Crude odds ratio </a:t>
                      </a:r>
                      <a:endParaRPr lang="ja-JP" alt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altLang="ja-JP" sz="9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(95%CI)</a:t>
                      </a:r>
                      <a:endParaRPr lang="ja-JP" alt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9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P-value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9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Adjusted odds ratio (95%CI)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9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P-value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Enhanced high loading dose  regimen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117/149 (78.5%)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150/363 (41.3%)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5.19 (3.33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8.089)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&lt;0.001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7.75 (4.62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12.99)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&lt;0.001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Sex (male)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161/318 (50.6%)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106/194 (54.6%)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0.85 (0.60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1.22)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0.378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Age (&gt;65 years)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162/318 (50.9%)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105/194 (54.1%)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0.88 (0.62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1.26)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0.485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Body mass index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&lt;18.5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59/124 (47.6%)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208/388 (53.6%)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0.79 (0.52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1.18)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0.242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Body mass index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≥25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47/74 (63.5%)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220/438 (50.2%)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1.73 (1.04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2.87)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0.034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2.33 (1.24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4.38)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0.008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eGFR≥60mL/min/1.73m</a:t>
                      </a:r>
                      <a:r>
                        <a:rPr lang="en-US" sz="10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164/293 (56.0%)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103/219 (47.0%)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1.43 (1.01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2.04)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0.045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1.15 (0.68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1.95)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0.603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Heart disease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111/208 (53.4%)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156/304 (51.3%)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1.09 (0.76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1.55)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0.648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Chronic renal failure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47/116 (40.5%)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220/396 (55.6%)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0.55 (0.36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0.83)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0.004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0.62 (0.38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1.03)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0.062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Diabetes mellitus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58/112 (51.8%)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209/400 (52.3%)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0.98 (0.65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1.49)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0.931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Collagen disease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25/53 (47.2%)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242/459 (52.7%)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0.80 (0.45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1.42)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0.443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Chronic respiratory disease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14/27 (51.9%)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253/485 (52.2%)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0.99 (0.46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2.15)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0.975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Inflammatory bowel disease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44/89 (49.4%)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223/423 (52.7%)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0.88 (0.56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1.39)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0.573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Intensive care unit stay (&gt;3days)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34/98 (34.7%)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233/414 (56.3%)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0.41 (0.26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0.65)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&lt;0.001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0.32 (0.19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0.56)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&lt;0.001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Liver cirrhosis/chronic hepatic dysfunction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34/72 (47.2%)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233/440 (53.0%)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0.80 (0.48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1.31)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0.367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Malignant tumor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99/204 (48.5%)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168/308 (54.5%)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0.79 (0.55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1.12)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0.182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Total parenteral nutrition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45/102 (44.1%)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222/410 (54.1%)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0.70 (0.43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1.03)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0.070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0.54 (0.32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0.92)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0.022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Serum albumin &lt;2.5 g/dL (median)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79/217 (36.4%)</a:t>
                      </a: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188/295 (63.7%)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0.33 (0.23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0.47)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&lt;0.001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0.24 (0.15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0.37)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&lt;0.001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Ventilator use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37/90 (41.1%)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230/422 (54.5%)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0.58 (0.37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0.93)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0.021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1.51 (0.68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3.36)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0.316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Surgery within 28 days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68/158 (43.0%)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199/354 (56.2%)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0.59 (0.40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0.86)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0.006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0.47 (0.30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0.74)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0.001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Transplantation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6/8 (75.0%)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261/504 (51.8%)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2.79 (0.56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13.97)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0.289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Steroid use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42/85 (49.4%)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225/427 (52.7%)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0.88 (0.55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1.40)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0.580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019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Immunosuppressive therapy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18/28 (64.3%)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249/484 (51.4%)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1.70 (0.77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3.76)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0.186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019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Anticancer therapy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26/47 (55.3%)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241/465 (51.8%)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1.15 (0.63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2.10)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0.648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019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MRSA infections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72/139 (51.8%)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195/373 (52.3%)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0.98 (0.66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1.45)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0.923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019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Complicated MRSA infections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54/99 (54.5%)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213/413 (51.6%)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1.13 (0.73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1.75)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0.595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210199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APACHE II score </a:t>
                      </a:r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54/130 (41.5%)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213/382 (55.8%)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0.56 (0.38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0.84)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0.005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0.78 (0.44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1.35)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0.371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FD5F0E6-693C-4416-B933-F7AD335DFBD2}"/>
              </a:ext>
            </a:extLst>
          </p:cNvPr>
          <p:cNvSpPr txBox="1"/>
          <p:nvPr/>
        </p:nvSpPr>
        <p:spPr>
          <a:xfrm>
            <a:off x="1259632" y="6509825"/>
            <a:ext cx="7702714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788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eGFR, estimated glomerular filtration rate; APACHE II, Acute physiology and chronic health evaluation II score</a:t>
            </a:r>
            <a:endParaRPr lang="ja-JP" altLang="ja-JP" sz="78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471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/>
        </p:nvGraphicFramePr>
        <p:xfrm>
          <a:off x="549142" y="1484997"/>
          <a:ext cx="7991679" cy="244805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0156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4000">
                  <a:extLst>
                    <a:ext uri="{9D8B030D-6E8A-4147-A177-3AD203B41FA5}">
                      <a16:colId xmlns:a16="http://schemas.microsoft.com/office/drawing/2014/main" val="279711119"/>
                    </a:ext>
                  </a:extLst>
                </a:gridCol>
                <a:gridCol w="104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4000">
                  <a:extLst>
                    <a:ext uri="{9D8B030D-6E8A-4147-A177-3AD203B41FA5}">
                      <a16:colId xmlns:a16="http://schemas.microsoft.com/office/drawing/2014/main" val="4054351762"/>
                    </a:ext>
                  </a:extLst>
                </a:gridCol>
                <a:gridCol w="1044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6737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kern="100" dirty="0">
                          <a:effectLst/>
                          <a:latin typeface="Century" panose="020406040505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Outcomes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of patients with initial C</a:t>
                      </a:r>
                      <a:r>
                        <a:rPr lang="en-US" altLang="ja-JP" sz="1200" kern="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</a:t>
                      </a:r>
                      <a:endParaRPr lang="ja-JP" altLang="ja-JP" sz="1200" kern="100" baseline="-250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800" kern="100" baseline="-250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of patients with maximal C</a:t>
                      </a:r>
                      <a:r>
                        <a:rPr lang="en-US" altLang="ja-JP" sz="1200" kern="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</a:t>
                      </a:r>
                      <a:endParaRPr lang="ja-JP" altLang="ja-JP" sz="1200" kern="100" baseline="-250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100" kern="100" baseline="-250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marL="47149" marR="47149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42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&lt;20 </a:t>
                      </a:r>
                      <a:r>
                        <a:rPr lang="en-US" altLang="ja-JP" sz="1200" kern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μg</a:t>
                      </a: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/mL</a:t>
                      </a:r>
                      <a:endParaRPr lang="ja-JP" altLang="ja-JP" sz="1200" kern="1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μg</a:t>
                      </a:r>
                      <a:r>
                        <a:rPr lang="en-US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/mL</a:t>
                      </a:r>
                      <a:endParaRPr lang="ja-JP" sz="1200" kern="1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P-value</a:t>
                      </a:r>
                      <a:endParaRPr lang="en-US" altLang="ja-JP" sz="1200" kern="100" baseline="300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&lt;20 </a:t>
                      </a:r>
                      <a:r>
                        <a:rPr lang="en-US" altLang="ja-JP" sz="1200" kern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μg</a:t>
                      </a: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/mL</a:t>
                      </a:r>
                      <a:endParaRPr lang="ja-JP" altLang="ja-JP" sz="1200" kern="1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μg</a:t>
                      </a:r>
                      <a:r>
                        <a:rPr lang="en-US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/mL</a:t>
                      </a:r>
                      <a:endParaRPr lang="ja-JP" sz="1200" kern="1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P-value</a:t>
                      </a:r>
                      <a:endParaRPr lang="en-US" altLang="ja-JP" sz="1200" kern="100" baseline="300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91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Early clinical response (n=76)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23/37 (62.2%)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31/39 (79.5%)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0.096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Clinical success at the end of therapy 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(n=76)</a:t>
                      </a:r>
                      <a:endParaRPr lang="en-US" sz="12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25/37 (67.6%)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30/39 (76.9%)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0.362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22/33 (66.7%)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33/43 (76.7%)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0.330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Microbiological success 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(n=68)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22/33 (66.7%)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25/35 (71.4%)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0.671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20/31 (64.5%)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27/37 (73.0%)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0.452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days mortality 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(n=76)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5/37 (13.5%)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2/39 (5.1%)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0.256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5/33 (15.2%)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2/43 (4.7%)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0.229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" name="テキスト ボックス 1"/>
          <p:cNvSpPr txBox="1"/>
          <p:nvPr/>
        </p:nvSpPr>
        <p:spPr>
          <a:xfrm>
            <a:off x="683568" y="4201556"/>
            <a:ext cx="766588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Eight patients in whom culture results after the start of therapy were not obtained were excluded from the microbiological success analysis.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907973" y="908720"/>
            <a:ext cx="7632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5.  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 outcomes according to the value of the initial and maximal trough concentration (</a:t>
            </a:r>
            <a:r>
              <a:rPr lang="en-US" altLang="ja-JP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ja-JP" sz="1400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ja-JP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ja-JP" altLang="ja-JP" sz="1400" kern="100" dirty="0">
              <a:latin typeface="Times New Roman" panose="020206030504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103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57547" y="122231"/>
            <a:ext cx="89864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altLang="ja-JP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6.</a:t>
            </a:r>
            <a:r>
              <a:rPr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Variables associated with the early clinical response of teicoplanin therapy in patients with complicated</a:t>
            </a:r>
            <a:r>
              <a:rPr lang="ja-JP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MRSA infections: univariate and multivariate analyses.</a:t>
            </a:r>
            <a:endParaRPr lang="ja-JP" altLang="ja-JP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コンテンツ プレースホルダー 3">
            <a:extLst>
              <a:ext uri="{FF2B5EF4-FFF2-40B4-BE49-F238E27FC236}">
                <a16:creationId xmlns:a16="http://schemas.microsoft.com/office/drawing/2014/main" id="{4FDA6539-253D-4948-B091-E9992549F2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026748"/>
              </p:ext>
            </p:extLst>
          </p:nvPr>
        </p:nvGraphicFramePr>
        <p:xfrm>
          <a:off x="251520" y="416337"/>
          <a:ext cx="8460688" cy="604560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26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367339668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818240328"/>
                    </a:ext>
                  </a:extLst>
                </a:gridCol>
              </a:tblGrid>
              <a:tr h="180000">
                <a:tc rowSpan="2"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Factors</a:t>
                      </a:r>
                      <a:endParaRPr 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/>
                </a:tc>
                <a:tc gridSpan="2"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of patients with </a:t>
                      </a:r>
                      <a:r>
                        <a:rPr lang="en-US" altLang="ja-JP" sz="9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early clinical response </a:t>
                      </a:r>
                      <a:r>
                        <a:rPr lang="en-US" sz="9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altLang="ja-JP" sz="9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Univariate analysis</a:t>
                      </a:r>
                      <a:endParaRPr 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/>
                </a:tc>
                <a:tc gridSpan="2"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altLang="ja-JP" sz="9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Multivariate analysis</a:t>
                      </a:r>
                      <a:endParaRPr lang="ja-JP" alt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57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Patients with factor</a:t>
                      </a:r>
                      <a:endParaRPr 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Patients without factor</a:t>
                      </a:r>
                      <a:endParaRPr 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altLang="ja-JP" sz="9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Crude odds ratio </a:t>
                      </a:r>
                      <a:endParaRPr lang="ja-JP" alt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altLang="ja-JP" sz="9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(95% CI)</a:t>
                      </a:r>
                      <a:endParaRPr lang="ja-JP" alt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9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P-value</a:t>
                      </a:r>
                      <a:endParaRPr kumimoji="1" lang="ja-JP" altLang="en-US" b="0" dirty="0"/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9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Adjusted odds ratio (95%CI)</a:t>
                      </a:r>
                      <a:endParaRPr kumimoji="1" lang="ja-JP" altLang="en-US" b="0" dirty="0"/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9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P-value</a:t>
                      </a:r>
                      <a:endParaRPr kumimoji="1" lang="ja-JP" altLang="en-US" b="0" dirty="0"/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Enhanced high dose loading regimen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16/23 (69.6%)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38/53 (71.7%)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0.90 (0.31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2.63)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0.851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Teicoplanin initial C</a:t>
                      </a:r>
                      <a:r>
                        <a:rPr lang="en-US" sz="900" b="0" i="0" u="none" strike="noStrike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min 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μg/mL</a:t>
                      </a:r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31/39 (79.5%)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23/37 (62.2%)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2.36 (0.09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3.95)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0.096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3.95 (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1.25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12.53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0.020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Blood stream infection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19/22 (86.4%)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33/54 (64.8%)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3.44 (0.90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13.13)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0.060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4.55 (1.10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18.77)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0.036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Respiratory infection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33/50 (66.0%)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21/26 (80.8%)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0.46 (0.15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1.44)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0.178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Osteomyelitis and arthritis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6/9 (66.7%)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48/67 (71.6%)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0.79 (0.18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3.49)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0.713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Central nervous system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0/1 (0.0%)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54/75 (72.0%)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0.289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Mixed infection with Gram-negative organisms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22/34 (64.7%)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32/42 (76.2%)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0.57 (0.21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1.58)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0.272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Therapy for definitive  fungal infections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2/2 (100.0%)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52/74 (70.3%)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1.000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Sex (male)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37/52 (71.2%)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17/24 (70.8%)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1.02 (0.35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2.95)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0.977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Age (&gt;65 years)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38/57 (66.7%)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16/19 (84.2%)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0.38 (0.10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1.45)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0.144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eGFR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&lt;30mL/min/1.73m</a:t>
                      </a:r>
                      <a:r>
                        <a:rPr lang="en-US" altLang="ja-JP" sz="900" b="0" i="0" u="none" strike="noStrike" baseline="30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900" b="0" i="0" u="none" strike="noStrike" baseline="30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8/13 (61.5%)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46/63 (73.0%)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0.59 (0.17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2.06)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0.504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Body mass index &lt;18.5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22/25 (88.0%)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32/51 (62.7%)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4.35 (1.15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16.52)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0.023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2.94 (0.69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12.41)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0.143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Body mass index 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25</a:t>
                      </a:r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4/6 (66.7%)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50/70 (71.4%)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0.80 (0.14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4.72)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1.000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Heart disease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29/37 (78.4%)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25/39 (64.1%)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2.03 (0.73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5.63)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0.170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Chronic renal failure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11/17 (64.7%)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43/59 (72.9%)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0.68 (0.22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2.15)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0.552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Diabetes mellitus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13/20 (65.0%)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41/56 (73.2%)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0.68 (0.23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2.03)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0.487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Collagen disease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5/10 (50.0%)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49/66 (74.2%)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0.35 (0.09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1.35)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0.142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Chronic respiratory disease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4/8 (50.0%)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50/68 (73.5%)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0.36 (0.08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1.59)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0.219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Inflammatory bowel disease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7/9 (77.8%)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47/67 (70.1%)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1.49 (0.28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7.80)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1.000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Intensive care unit 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stay (&gt;3days)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13/22 (59.1%)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41/54 (75.9%)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0.46 (0.16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1.31)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0.142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Liver cirrhosis/chronic hepatic dysfunction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6/12 (50.0%)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48/64 (75.0%)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0.33 (0.09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0.28)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0.094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0.28 (0.07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1.19)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0.084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83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Malignant tumor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23/33 (69.7%)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31/43 (72.1%)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0.89 (0.33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2.41)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0.819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83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Total parenteral nutrition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10/16 (62.5%)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44/60 (73.3%)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0.61 (0.19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1.94)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0.536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8300">
                <a:tc>
                  <a:txBody>
                    <a:bodyPr/>
                    <a:lstStyle/>
                    <a:p>
                      <a:pPr algn="l" rtl="0" fontAlgn="ctr"/>
                      <a:r>
                        <a:rPr lang="de-DE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Serum albumin &lt;2.5 g/dL (median)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32/43 (74.4%)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22/33 (66.7%)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1.46 (0.54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3.94)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0.460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83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Ventilator use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11/22 (50.0%)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43/54 (79.6%)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0.26 (0.09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0.74)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0.010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0.54 (0.16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1.86)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0.330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783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Surgery within 28 days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10/14 (71.4%)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44/62 (71.0%)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1.02 (0.28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3.69)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1.000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783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Transplantation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2/3 (66.7%)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52/73 (71.2%)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0.81 (0.07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9.39)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1.000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Steroid use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9/16 (56.3%)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45/60 (75.0%)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0.43 (0.14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1.35)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0.213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Immunosuppressive therapy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2/3 (66.7%)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52/73 (71.2%)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0.81 (0.07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9.39)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1.000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571742299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Anticancer therapy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8/12 (66.7%)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46/64 (71.9%)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0.78 (0.21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2.92)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0.736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866405324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APACHE II score 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it-IT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17/28 (60.7%)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37/48 (77.1%)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0.46 (0.17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1.27)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0.129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78792510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Teicoplanin-resistant MRSA (MIC </a:t>
                      </a:r>
                      <a:r>
                        <a:rPr lang="ja-JP" alt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 </a:t>
                      </a:r>
                      <a:r>
                        <a:rPr lang="en-US" altLang="ja-JP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4µg/mL)</a:t>
                      </a: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54/76 (71.1%)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561488654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98B7651-0CDE-4954-9CD4-1281658BFF59}"/>
              </a:ext>
            </a:extLst>
          </p:cNvPr>
          <p:cNvSpPr txBox="1"/>
          <p:nvPr/>
        </p:nvSpPr>
        <p:spPr>
          <a:xfrm>
            <a:off x="1259632" y="6509825"/>
            <a:ext cx="77027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788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ja-JP" sz="788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ja-JP" sz="788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ja-JP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trough concentration; </a:t>
            </a:r>
            <a:r>
              <a:rPr lang="en-US" altLang="ja-JP" sz="788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eGFR, estimated glomerular filtration rate; APACHE II, Acute physiology and chronic health evaluation II score; MIC, minimum inhibitory concentration</a:t>
            </a:r>
            <a:endParaRPr lang="ja-JP" altLang="ja-JP" sz="78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040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65F2452-39E4-43B6-9537-0063428A4CA3}"/>
              </a:ext>
            </a:extLst>
          </p:cNvPr>
          <p:cNvSpPr txBox="1"/>
          <p:nvPr/>
        </p:nvSpPr>
        <p:spPr>
          <a:xfrm>
            <a:off x="755576" y="476672"/>
            <a:ext cx="75736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7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</a:t>
            </a:r>
            <a:r>
              <a:rPr lang="en-US" altLang="ja-JP" sz="1400" kern="1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dverse effects 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the value of the initial and maximal trough concentration (</a:t>
            </a:r>
            <a:r>
              <a:rPr lang="en-US" altLang="ja-JP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ja-JP" sz="1400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ja-JP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ja-JP" altLang="ja-JP" sz="1400" kern="100" dirty="0">
              <a:latin typeface="Times New Roman" panose="020206030504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7F008E15-5883-48AF-AE5D-EEE507E80668}"/>
              </a:ext>
            </a:extLst>
          </p:cNvPr>
          <p:cNvGraphicFramePr>
            <a:graphicFrameLocks noGrp="1"/>
          </p:cNvGraphicFramePr>
          <p:nvPr/>
        </p:nvGraphicFramePr>
        <p:xfrm>
          <a:off x="684172" y="1059600"/>
          <a:ext cx="7920277" cy="253923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799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673">
                  <a:extLst>
                    <a:ext uri="{9D8B030D-6E8A-4147-A177-3AD203B41FA5}">
                      <a16:colId xmlns:a16="http://schemas.microsoft.com/office/drawing/2014/main" val="27971111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3446733726"/>
                    </a:ext>
                  </a:extLst>
                </a:gridCol>
                <a:gridCol w="755208">
                  <a:extLst>
                    <a:ext uri="{9D8B030D-6E8A-4147-A177-3AD203B41FA5}">
                      <a16:colId xmlns:a16="http://schemas.microsoft.com/office/drawing/2014/main" val="1417350947"/>
                    </a:ext>
                  </a:extLst>
                </a:gridCol>
                <a:gridCol w="1188405">
                  <a:extLst>
                    <a:ext uri="{9D8B030D-6E8A-4147-A177-3AD203B41FA5}">
                      <a16:colId xmlns:a16="http://schemas.microsoft.com/office/drawing/2014/main" val="405435176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358240555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885376"/>
                    </a:ext>
                  </a:extLst>
                </a:gridCol>
              </a:tblGrid>
              <a:tr h="21401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altLang="ja-JP" sz="1200" kern="100" dirty="0"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dverse effects </a:t>
                      </a:r>
                      <a:endParaRPr lang="ja-JP" sz="12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of patients with initial C</a:t>
                      </a:r>
                      <a:r>
                        <a:rPr lang="en-US" altLang="ja-JP" sz="1200" kern="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</a:t>
                      </a:r>
                      <a:endParaRPr lang="ja-JP" altLang="ja-JP" sz="1200" kern="100" baseline="-250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kern="1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P-value</a:t>
                      </a:r>
                      <a:endParaRPr lang="ja-JP" altLang="ja-JP" sz="1200" kern="100" baseline="-250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of patients with maximal C</a:t>
                      </a:r>
                      <a:r>
                        <a:rPr lang="en-US" altLang="ja-JP" sz="1200" kern="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</a:t>
                      </a:r>
                      <a:endParaRPr lang="ja-JP" altLang="ja-JP" sz="1200" kern="100" baseline="-250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baseline="-250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P-value</a:t>
                      </a:r>
                      <a:endParaRPr lang="en-US" altLang="ja-JP" sz="1200" kern="100" baseline="300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76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&lt;20 </a:t>
                      </a:r>
                      <a:r>
                        <a:rPr lang="en-US" altLang="ja-JP" sz="1200" kern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μg</a:t>
                      </a: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/mL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(n=245)</a:t>
                      </a:r>
                      <a:endParaRPr lang="ja-JP" altLang="ja-JP" sz="1200" kern="1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μg</a:t>
                      </a:r>
                      <a:r>
                        <a:rPr lang="en-US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/mL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(n=267)</a:t>
                      </a:r>
                      <a:endParaRPr kumimoji="1" lang="ja-JP" altLang="en-US" sz="1200" dirty="0"/>
                    </a:p>
                  </a:txBody>
                  <a:tcPr marL="47149" marR="4714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dirty="0"/>
                    </a:p>
                  </a:txBody>
                  <a:tcPr marL="47149" marR="471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&lt;20 </a:t>
                      </a:r>
                      <a:r>
                        <a:rPr lang="en-US" altLang="ja-JP" sz="1200" kern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μg</a:t>
                      </a: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/mL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(n=235)</a:t>
                      </a:r>
                      <a:endParaRPr lang="ja-JP" altLang="ja-JP" sz="1200" kern="1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μg</a:t>
                      </a:r>
                      <a:r>
                        <a:rPr lang="en-US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/mL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(n=277)</a:t>
                      </a:r>
                      <a:endParaRPr lang="ja-JP" altLang="ja-JP" sz="1200" kern="1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986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Nephrotoxicity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on the 4</a:t>
                      </a:r>
                      <a:r>
                        <a:rPr kumimoji="1" lang="en-US" altLang="ja-JP" sz="1200" kern="1200" baseline="30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day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 (2.9%)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 (3.4%)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0.739 </a:t>
                      </a:r>
                      <a:endParaRPr kumimoji="1" lang="ja-JP" altLang="en-US" sz="1200"/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 (3.0%)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 (3.2%)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0.861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986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Nephrotoxicity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 the end of therapy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19 (7.8%)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21 (7.9%)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0.963 </a:t>
                      </a:r>
                      <a:endParaRPr kumimoji="1" lang="ja-JP" altLang="en-US" sz="1200" dirty="0"/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17 (7.2%)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23 (8.3%)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0.653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8986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Hepatotoxicity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on the 4</a:t>
                      </a:r>
                      <a:r>
                        <a:rPr kumimoji="1" lang="en-US" altLang="ja-JP" sz="1200" kern="1200" baseline="30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day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 (1.6%)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 (1.5%)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1.000 </a:t>
                      </a:r>
                      <a:endParaRPr kumimoji="1" lang="ja-JP" altLang="en-US" sz="1200" dirty="0"/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 (1.7%)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 (1.4%)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1.000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944641340"/>
                  </a:ext>
                </a:extLst>
              </a:tr>
              <a:tr h="48986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Hepatotoxicity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 the end of therapy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 (2.9%)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 (1.5%)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0.366 </a:t>
                      </a:r>
                      <a:endParaRPr kumimoji="1" lang="ja-JP" altLang="en-US" sz="1200" dirty="0"/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 (3.0%)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 (1.4%)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0.360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289215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663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9488</TotalTime>
  <Words>2646</Words>
  <Application>Microsoft Office PowerPoint</Application>
  <PresentationFormat>On-screen Show (4:3)</PresentationFormat>
  <Paragraphs>783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</vt:lpstr>
      <vt:lpstr>Times New Roman</vt:lpstr>
      <vt:lpstr>Office テーマ</vt:lpstr>
      <vt:lpstr>Table 1. Teicoplanin dosing regimen according to renal function.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持続的血液濾過透析実施例に対する  テイコプラニン投与レジメンの検討</dc:title>
  <dc:creator>ueda</dc:creator>
  <cp:lastModifiedBy>Kelly</cp:lastModifiedBy>
  <cp:revision>554</cp:revision>
  <cp:lastPrinted>2020-05-28T04:39:39Z</cp:lastPrinted>
  <dcterms:created xsi:type="dcterms:W3CDTF">2014-04-02T08:49:47Z</dcterms:created>
  <dcterms:modified xsi:type="dcterms:W3CDTF">2020-06-10T14:29:38Z</dcterms:modified>
</cp:coreProperties>
</file>