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1045" r:id="rId2"/>
    <p:sldId id="1231" r:id="rId3"/>
    <p:sldId id="1040" r:id="rId4"/>
    <p:sldId id="1044" r:id="rId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kesue" initials="t" lastIdx="6" clrIdx="0">
    <p:extLst>
      <p:ext uri="{19B8F6BF-5375-455C-9EA6-DF929625EA0E}">
        <p15:presenceInfo xmlns:p15="http://schemas.microsoft.com/office/powerpoint/2012/main" userId="takes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361" autoAdjust="0"/>
    <p:restoredTop sz="86945" autoAdjust="0"/>
  </p:normalViewPr>
  <p:slideViewPr>
    <p:cSldViewPr>
      <p:cViewPr varScale="1">
        <p:scale>
          <a:sx n="63" d="100"/>
          <a:sy n="63" d="100"/>
        </p:scale>
        <p:origin x="1320"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52" d="100"/>
          <a:sy n="52" d="100"/>
        </p:scale>
        <p:origin x="-2844" y="-10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18830" cy="493316"/>
          </a:xfrm>
          <a:prstGeom prst="rect">
            <a:avLst/>
          </a:prstGeom>
        </p:spPr>
        <p:txBody>
          <a:bodyPr vert="horz" lIns="90707" tIns="45354" rIns="90707" bIns="4535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80" y="0"/>
            <a:ext cx="2918830" cy="493316"/>
          </a:xfrm>
          <a:prstGeom prst="rect">
            <a:avLst/>
          </a:prstGeom>
        </p:spPr>
        <p:txBody>
          <a:bodyPr vert="horz" lIns="90707" tIns="45354" rIns="90707" bIns="45354" rtlCol="0"/>
          <a:lstStyle>
            <a:lvl1pPr algn="r">
              <a:defRPr sz="1200"/>
            </a:lvl1pPr>
          </a:lstStyle>
          <a:p>
            <a:fld id="{884AFA25-BB48-44EC-8710-E5F3CB4CF86D}" type="datetimeFigureOut">
              <a:rPr kumimoji="1" lang="ja-JP" altLang="en-US" smtClean="0"/>
              <a:t>2020/6/10</a:t>
            </a:fld>
            <a:endParaRPr kumimoji="1" lang="ja-JP" altLang="en-US"/>
          </a:p>
        </p:txBody>
      </p:sp>
      <p:sp>
        <p:nvSpPr>
          <p:cNvPr id="4" name="フッター プレースホルダー 3"/>
          <p:cNvSpPr>
            <a:spLocks noGrp="1"/>
          </p:cNvSpPr>
          <p:nvPr>
            <p:ph type="ftr" sz="quarter" idx="2"/>
          </p:nvPr>
        </p:nvSpPr>
        <p:spPr>
          <a:xfrm>
            <a:off x="5" y="9371285"/>
            <a:ext cx="2918830" cy="493316"/>
          </a:xfrm>
          <a:prstGeom prst="rect">
            <a:avLst/>
          </a:prstGeom>
        </p:spPr>
        <p:txBody>
          <a:bodyPr vert="horz" lIns="90707" tIns="45354" rIns="90707" bIns="4535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80" y="9371285"/>
            <a:ext cx="2918830" cy="493316"/>
          </a:xfrm>
          <a:prstGeom prst="rect">
            <a:avLst/>
          </a:prstGeom>
        </p:spPr>
        <p:txBody>
          <a:bodyPr vert="horz" lIns="90707" tIns="45354" rIns="90707" bIns="45354" rtlCol="0" anchor="b"/>
          <a:lstStyle>
            <a:lvl1pPr algn="r">
              <a:defRPr sz="1200"/>
            </a:lvl1pPr>
          </a:lstStyle>
          <a:p>
            <a:fld id="{A15646D3-874B-49C4-84A3-EFA1CCAA38B9}" type="slidenum">
              <a:rPr kumimoji="1" lang="ja-JP" altLang="en-US" smtClean="0"/>
              <a:t>‹#›</a:t>
            </a:fld>
            <a:endParaRPr kumimoji="1" lang="ja-JP" altLang="en-US"/>
          </a:p>
        </p:txBody>
      </p:sp>
    </p:spTree>
    <p:extLst>
      <p:ext uri="{BB962C8B-B14F-4D97-AF65-F5344CB8AC3E}">
        <p14:creationId xmlns:p14="http://schemas.microsoft.com/office/powerpoint/2010/main" val="145032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18830" cy="493316"/>
          </a:xfrm>
          <a:prstGeom prst="rect">
            <a:avLst/>
          </a:prstGeom>
        </p:spPr>
        <p:txBody>
          <a:bodyPr vert="horz" lIns="90707" tIns="45354" rIns="90707" bIns="4535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80" y="0"/>
            <a:ext cx="2918830" cy="493316"/>
          </a:xfrm>
          <a:prstGeom prst="rect">
            <a:avLst/>
          </a:prstGeom>
        </p:spPr>
        <p:txBody>
          <a:bodyPr vert="horz" lIns="90707" tIns="45354" rIns="90707" bIns="45354" rtlCol="0"/>
          <a:lstStyle>
            <a:lvl1pPr algn="r">
              <a:defRPr sz="1200"/>
            </a:lvl1pPr>
          </a:lstStyle>
          <a:p>
            <a:fld id="{32C5CF93-7C49-42A7-97CE-D92A5F3097AE}" type="datetimeFigureOut">
              <a:rPr kumimoji="1" lang="ja-JP" altLang="en-US" smtClean="0"/>
              <a:t>2020/6/10</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0707" tIns="45354" rIns="90707" bIns="45354" rtlCol="0" anchor="ctr"/>
          <a:lstStyle/>
          <a:p>
            <a:endParaRPr lang="ja-JP" altLang="en-US"/>
          </a:p>
        </p:txBody>
      </p:sp>
      <p:sp>
        <p:nvSpPr>
          <p:cNvPr id="5" name="ノート プレースホルダー 4"/>
          <p:cNvSpPr>
            <a:spLocks noGrp="1"/>
          </p:cNvSpPr>
          <p:nvPr>
            <p:ph type="body" sz="quarter" idx="3"/>
          </p:nvPr>
        </p:nvSpPr>
        <p:spPr>
          <a:xfrm>
            <a:off x="673577" y="4686503"/>
            <a:ext cx="5388610" cy="4439841"/>
          </a:xfrm>
          <a:prstGeom prst="rect">
            <a:avLst/>
          </a:prstGeom>
        </p:spPr>
        <p:txBody>
          <a:bodyPr vert="horz" lIns="90707" tIns="45354" rIns="90707" bIns="4535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285"/>
            <a:ext cx="2918830" cy="493316"/>
          </a:xfrm>
          <a:prstGeom prst="rect">
            <a:avLst/>
          </a:prstGeom>
        </p:spPr>
        <p:txBody>
          <a:bodyPr vert="horz" lIns="90707" tIns="45354" rIns="90707" bIns="4535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80" y="9371285"/>
            <a:ext cx="2918830" cy="493316"/>
          </a:xfrm>
          <a:prstGeom prst="rect">
            <a:avLst/>
          </a:prstGeom>
        </p:spPr>
        <p:txBody>
          <a:bodyPr vert="horz" lIns="90707" tIns="45354" rIns="90707" bIns="45354" rtlCol="0" anchor="b"/>
          <a:lstStyle>
            <a:lvl1pPr algn="r">
              <a:defRPr sz="1200"/>
            </a:lvl1pPr>
          </a:lstStyle>
          <a:p>
            <a:fld id="{B88F4976-4E17-4F0C-9FA7-C0AEA4A970C2}" type="slidenum">
              <a:rPr kumimoji="1" lang="ja-JP" altLang="en-US" smtClean="0"/>
              <a:t>‹#›</a:t>
            </a:fld>
            <a:endParaRPr kumimoji="1" lang="ja-JP" altLang="en-US"/>
          </a:p>
        </p:txBody>
      </p:sp>
    </p:spTree>
    <p:extLst>
      <p:ext uri="{BB962C8B-B14F-4D97-AF65-F5344CB8AC3E}">
        <p14:creationId xmlns:p14="http://schemas.microsoft.com/office/powerpoint/2010/main" val="3713831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88F4976-4E17-4F0C-9FA7-C0AEA4A970C2}" type="slidenum">
              <a:rPr kumimoji="1" lang="ja-JP" altLang="en-US" smtClean="0"/>
              <a:t>1</a:t>
            </a:fld>
            <a:endParaRPr kumimoji="1" lang="ja-JP" altLang="en-US"/>
          </a:p>
        </p:txBody>
      </p:sp>
    </p:spTree>
    <p:extLst>
      <p:ext uri="{BB962C8B-B14F-4D97-AF65-F5344CB8AC3E}">
        <p14:creationId xmlns:p14="http://schemas.microsoft.com/office/powerpoint/2010/main" val="1362058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3</a:t>
            </a:fld>
            <a:endParaRPr lang="en-US" altLang="ja-JP"/>
          </a:p>
        </p:txBody>
      </p:sp>
    </p:spTree>
    <p:extLst>
      <p:ext uri="{BB962C8B-B14F-4D97-AF65-F5344CB8AC3E}">
        <p14:creationId xmlns:p14="http://schemas.microsoft.com/office/powerpoint/2010/main" val="633807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4</a:t>
            </a:fld>
            <a:endParaRPr lang="en-US" altLang="ja-JP"/>
          </a:p>
        </p:txBody>
      </p:sp>
    </p:spTree>
    <p:extLst>
      <p:ext uri="{BB962C8B-B14F-4D97-AF65-F5344CB8AC3E}">
        <p14:creationId xmlns:p14="http://schemas.microsoft.com/office/powerpoint/2010/main" val="1589252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2020/6/10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1ACE44-E232-461D-BD6D-C9BB372F771C}"/>
              </a:ext>
            </a:extLst>
          </p:cNvPr>
          <p:cNvSpPr>
            <a:spLocks noGrp="1"/>
          </p:cNvSpPr>
          <p:nvPr>
            <p:ph type="title"/>
          </p:nvPr>
        </p:nvSpPr>
        <p:spPr>
          <a:xfrm>
            <a:off x="457200" y="699616"/>
            <a:ext cx="8229600" cy="580926"/>
          </a:xfrm>
        </p:spPr>
        <p:txBody>
          <a:bodyPr>
            <a:normAutofit/>
          </a:bodyPr>
          <a:lstStyle/>
          <a:p>
            <a:r>
              <a:rPr kumimoji="1" lang="en-US" altLang="ja-JP" sz="1200" dirty="0">
                <a:latin typeface="Times New Roman" panose="02020603050405020304" pitchFamily="18" charset="0"/>
                <a:cs typeface="Times New Roman" panose="02020603050405020304" pitchFamily="18" charset="0"/>
              </a:rPr>
              <a:t>Supplementary Table 1. Teicoplanin administration plan according to renal function in patients receiving a </a:t>
            </a:r>
            <a:r>
              <a:rPr lang="en-GB" altLang="ja-JP" sz="1200" dirty="0">
                <a:latin typeface="Times New Roman" panose="02020603050405020304" pitchFamily="18" charset="0"/>
                <a:cs typeface="Times New Roman" panose="02020603050405020304" pitchFamily="18" charset="0"/>
              </a:rPr>
              <a:t>conventional high loading dose regimen or enhanced high loading dose regimen</a:t>
            </a:r>
            <a:r>
              <a:rPr kumimoji="1" lang="en-US" altLang="ja-JP" sz="1200" dirty="0">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p:txBody>
      </p:sp>
      <p:sp>
        <p:nvSpPr>
          <p:cNvPr id="3" name="正方形/長方形 2">
            <a:extLst>
              <a:ext uri="{FF2B5EF4-FFF2-40B4-BE49-F238E27FC236}">
                <a16:creationId xmlns:a16="http://schemas.microsoft.com/office/drawing/2014/main" id="{03898C7A-2839-4D9E-9930-EBBAD9CD4786}"/>
              </a:ext>
            </a:extLst>
          </p:cNvPr>
          <p:cNvSpPr/>
          <p:nvPr/>
        </p:nvSpPr>
        <p:spPr>
          <a:xfrm>
            <a:off x="575048" y="4511082"/>
            <a:ext cx="8111752" cy="369332"/>
          </a:xfrm>
          <a:prstGeom prst="rect">
            <a:avLst/>
          </a:prstGeom>
        </p:spPr>
        <p:txBody>
          <a:bodyPr wrap="square">
            <a:spAutoFit/>
          </a:bodyPr>
          <a:lstStyle/>
          <a:p>
            <a:r>
              <a:rPr lang="en-US" altLang="ja-JP" sz="900" dirty="0">
                <a:latin typeface="Times New Roman" panose="02020603050405020304" pitchFamily="18" charset="0"/>
                <a:cs typeface="Times New Roman" panose="02020603050405020304" pitchFamily="18" charset="0"/>
              </a:rPr>
              <a:t>eGFR, estimate glomerular filtration rate.</a:t>
            </a:r>
          </a:p>
          <a:p>
            <a:r>
              <a:rPr lang="en-US" altLang="ja-JP" sz="900" dirty="0">
                <a:latin typeface="Times New Roman" panose="02020603050405020304" pitchFamily="18" charset="0"/>
                <a:cs typeface="Times New Roman" panose="02020603050405020304" pitchFamily="18" charset="0"/>
              </a:rPr>
              <a:t>Teicoplanin dose used in this study is expressed as the mean ± S.D.</a:t>
            </a:r>
          </a:p>
        </p:txBody>
      </p:sp>
      <p:graphicFrame>
        <p:nvGraphicFramePr>
          <p:cNvPr id="8" name="コンテンツ プレースホルダー 3">
            <a:extLst>
              <a:ext uri="{FF2B5EF4-FFF2-40B4-BE49-F238E27FC236}">
                <a16:creationId xmlns:a16="http://schemas.microsoft.com/office/drawing/2014/main" id="{70193516-72BC-4FB7-BE7B-50F9418B7E33}"/>
              </a:ext>
            </a:extLst>
          </p:cNvPr>
          <p:cNvGraphicFramePr>
            <a:graphicFrameLocks noGrp="1"/>
          </p:cNvGraphicFramePr>
          <p:nvPr>
            <p:ph idx="1"/>
          </p:nvPr>
        </p:nvGraphicFramePr>
        <p:xfrm>
          <a:off x="242579" y="1554557"/>
          <a:ext cx="8702577" cy="2867176"/>
        </p:xfrm>
        <a:graphic>
          <a:graphicData uri="http://schemas.openxmlformats.org/drawingml/2006/table">
            <a:tbl>
              <a:tblPr firstRow="1" bandRow="1">
                <a:tableStyleId>{5940675A-B579-460E-94D1-54222C63F5DA}</a:tableStyleId>
              </a:tblPr>
              <a:tblGrid>
                <a:gridCol w="792000">
                  <a:extLst>
                    <a:ext uri="{9D8B030D-6E8A-4147-A177-3AD203B41FA5}">
                      <a16:colId xmlns:a16="http://schemas.microsoft.com/office/drawing/2014/main" val="3159955138"/>
                    </a:ext>
                  </a:extLst>
                </a:gridCol>
                <a:gridCol w="873125">
                  <a:extLst>
                    <a:ext uri="{9D8B030D-6E8A-4147-A177-3AD203B41FA5}">
                      <a16:colId xmlns:a16="http://schemas.microsoft.com/office/drawing/2014/main" val="3809155885"/>
                    </a:ext>
                  </a:extLst>
                </a:gridCol>
                <a:gridCol w="720080">
                  <a:extLst>
                    <a:ext uri="{9D8B030D-6E8A-4147-A177-3AD203B41FA5}">
                      <a16:colId xmlns:a16="http://schemas.microsoft.com/office/drawing/2014/main" val="1838934034"/>
                    </a:ext>
                  </a:extLst>
                </a:gridCol>
                <a:gridCol w="1008112">
                  <a:extLst>
                    <a:ext uri="{9D8B030D-6E8A-4147-A177-3AD203B41FA5}">
                      <a16:colId xmlns:a16="http://schemas.microsoft.com/office/drawing/2014/main" val="1574685174"/>
                    </a:ext>
                  </a:extLst>
                </a:gridCol>
                <a:gridCol w="792088">
                  <a:extLst>
                    <a:ext uri="{9D8B030D-6E8A-4147-A177-3AD203B41FA5}">
                      <a16:colId xmlns:a16="http://schemas.microsoft.com/office/drawing/2014/main" val="1443366742"/>
                    </a:ext>
                  </a:extLst>
                </a:gridCol>
                <a:gridCol w="999496">
                  <a:extLst>
                    <a:ext uri="{9D8B030D-6E8A-4147-A177-3AD203B41FA5}">
                      <a16:colId xmlns:a16="http://schemas.microsoft.com/office/drawing/2014/main" val="2425815132"/>
                    </a:ext>
                  </a:extLst>
                </a:gridCol>
                <a:gridCol w="872712">
                  <a:extLst>
                    <a:ext uri="{9D8B030D-6E8A-4147-A177-3AD203B41FA5}">
                      <a16:colId xmlns:a16="http://schemas.microsoft.com/office/drawing/2014/main" val="2242336567"/>
                    </a:ext>
                  </a:extLst>
                </a:gridCol>
                <a:gridCol w="724126">
                  <a:extLst>
                    <a:ext uri="{9D8B030D-6E8A-4147-A177-3AD203B41FA5}">
                      <a16:colId xmlns:a16="http://schemas.microsoft.com/office/drawing/2014/main" val="2485212003"/>
                    </a:ext>
                  </a:extLst>
                </a:gridCol>
                <a:gridCol w="1004066">
                  <a:extLst>
                    <a:ext uri="{9D8B030D-6E8A-4147-A177-3AD203B41FA5}">
                      <a16:colId xmlns:a16="http://schemas.microsoft.com/office/drawing/2014/main" val="2429252730"/>
                    </a:ext>
                  </a:extLst>
                </a:gridCol>
                <a:gridCol w="916772">
                  <a:extLst>
                    <a:ext uri="{9D8B030D-6E8A-4147-A177-3AD203B41FA5}">
                      <a16:colId xmlns:a16="http://schemas.microsoft.com/office/drawing/2014/main" val="2526218094"/>
                    </a:ext>
                  </a:extLst>
                </a:gridCol>
              </a:tblGrid>
              <a:tr h="300027">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900" kern="1200" dirty="0">
                          <a:solidFill>
                            <a:schemeClr val="tx1"/>
                          </a:solidFill>
                          <a:effectLst/>
                          <a:latin typeface="Times New Roman" panose="02020603050405020304" pitchFamily="18" charset="0"/>
                          <a:ea typeface="+mn-ea"/>
                          <a:cs typeface="Times New Roman" panose="02020603050405020304" pitchFamily="18" charset="0"/>
                        </a:rPr>
                        <a:t>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(n=363)</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(n=149</a:t>
                      </a:r>
                      <a:r>
                        <a:rPr kumimoji="1" lang="en-US" altLang="ja-JP" sz="9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900" dirty="0">
                        <a:latin typeface="Times New Roman" panose="02020603050405020304" pitchFamily="18" charset="0"/>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471524"/>
                  </a:ext>
                </a:extLst>
              </a:tr>
              <a:tr h="309133">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4706240"/>
                  </a:ext>
                </a:extLst>
              </a:tr>
              <a:tr h="476239">
                <a:tc vMerge="1">
                  <a:txBody>
                    <a:bodyPr/>
                    <a:lstStyle/>
                    <a:p>
                      <a:endParaRPr kumimoji="1" lang="ja-JP" altLang="en-US"/>
                    </a:p>
                  </a:txBody>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43701799"/>
                  </a:ext>
                </a:extLst>
              </a:tr>
              <a:tr h="600052">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a:t>
                      </a:r>
                    </a:p>
                    <a:p>
                      <a:pPr 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(n=211)</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49.8±3.2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(42.6</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57.3)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(n=82)</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59.9±2.7</a:t>
                      </a:r>
                    </a:p>
                    <a:p>
                      <a:pPr algn="ctr" fontAlgn="ctr"/>
                      <a:r>
                        <a:rPr lang="en-US" altLang="ja-JP" sz="900" u="none" strike="noStrike" dirty="0">
                          <a:effectLst/>
                          <a:latin typeface="Times New Roman" panose="02020603050405020304" pitchFamily="18" charset="0"/>
                          <a:cs typeface="Times New Roman" panose="02020603050405020304" pitchFamily="18" charset="0"/>
                        </a:rPr>
                        <a:t> (55.0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64.8)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190841572"/>
                  </a:ext>
                </a:extLst>
              </a:tr>
              <a:tr h="600052">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40-60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(n=72)</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40.0±2.8 </a:t>
                      </a:r>
                    </a:p>
                    <a:p>
                      <a:pPr algn="ctr" fontAlgn="ctr"/>
                      <a:r>
                        <a:rPr lang="en-US" altLang="ja-JP" sz="900" u="none" strike="noStrike" dirty="0">
                          <a:effectLst/>
                          <a:latin typeface="Times New Roman" panose="02020603050405020304" pitchFamily="18" charset="0"/>
                          <a:cs typeface="Times New Roman" panose="02020603050405020304" pitchFamily="18" charset="0"/>
                        </a:rPr>
                        <a:t>(34.3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3.5±0.3 </a:t>
                      </a:r>
                    </a:p>
                    <a:p>
                      <a:pPr algn="ctr" fontAlgn="ctr"/>
                      <a:r>
                        <a:rPr lang="en-US" altLang="ja-JP" sz="900" u="none" strike="noStrike" dirty="0">
                          <a:effectLst/>
                          <a:latin typeface="Times New Roman" panose="02020603050405020304" pitchFamily="18" charset="0"/>
                          <a:cs typeface="Times New Roman" panose="02020603050405020304" pitchFamily="18" charset="0"/>
                        </a:rPr>
                        <a:t>(3.0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30-60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(n=44)</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48</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48.7±2.2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52.2)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5.1±0.4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6.1)</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2241073598"/>
                  </a:ext>
                </a:extLst>
              </a:tr>
              <a:tr h="525046">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&lt;40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(n=80)</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33.4</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33.8±1.8 </a:t>
                      </a:r>
                    </a:p>
                    <a:p>
                      <a:pPr algn="ctr" fontAlgn="ctr"/>
                      <a:r>
                        <a:rPr lang="en-US" altLang="ja-JP" sz="900" u="none" strike="noStrike" dirty="0">
                          <a:effectLst/>
                          <a:latin typeface="Times New Roman" panose="02020603050405020304" pitchFamily="18" charset="0"/>
                          <a:cs typeface="Times New Roman" panose="02020603050405020304" pitchFamily="18" charset="0"/>
                        </a:rPr>
                        <a:t>(28.7</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38.2)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5.1±0.3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dirty="0">
                          <a:latin typeface="Times New Roman" panose="02020603050405020304" pitchFamily="18" charset="0"/>
                          <a:cs typeface="Times New Roman" panose="02020603050405020304" pitchFamily="18" charset="0"/>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&lt;30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(n=23)</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42.7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43.1±1.6 </a:t>
                      </a:r>
                    </a:p>
                    <a:p>
                      <a:pPr algn="ctr" fontAlgn="ctr"/>
                      <a:r>
                        <a:rPr lang="en-US" altLang="ja-JP" sz="900" u="none" strike="noStrike" dirty="0">
                          <a:effectLst/>
                          <a:latin typeface="Times New Roman" panose="02020603050405020304" pitchFamily="18" charset="0"/>
                          <a:cs typeface="Times New Roman" panose="02020603050405020304" pitchFamily="18" charset="0"/>
                        </a:rPr>
                        <a:t>(39.4</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kumimoji="1" lang="en-US" altLang="ja-JP" sz="900" dirty="0">
                          <a:latin typeface="Times New Roman" panose="02020603050405020304" pitchFamily="18" charset="0"/>
                          <a:cs typeface="Times New Roman" panose="02020603050405020304" pitchFamily="18" charset="0"/>
                        </a:rPr>
                        <a:t>6.7 </a:t>
                      </a: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7.2)</a:t>
                      </a:r>
                      <a:endParaRPr kumimoji="1" lang="en-US" altLang="ja-JP" sz="900" dirty="0">
                        <a:latin typeface="Times New Roman" panose="02020603050405020304" pitchFamily="18" charset="0"/>
                        <a:cs typeface="Times New Roman" panose="02020603050405020304" pitchFamily="18" charset="0"/>
                      </a:endParaRP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extLst>
                  <a:ext uri="{0D108BD9-81ED-4DB2-BD59-A6C34878D82A}">
                    <a16:rowId xmlns:a16="http://schemas.microsoft.com/office/drawing/2014/main" val="1400815665"/>
                  </a:ext>
                </a:extLst>
              </a:tr>
            </a:tbl>
          </a:graphicData>
        </a:graphic>
      </p:graphicFrame>
    </p:spTree>
    <p:extLst>
      <p:ext uri="{BB962C8B-B14F-4D97-AF65-F5344CB8AC3E}">
        <p14:creationId xmlns:p14="http://schemas.microsoft.com/office/powerpoint/2010/main" val="193156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7E5E5B1-9C33-4BA9-9C2C-D672B7356225}"/>
              </a:ext>
            </a:extLst>
          </p:cNvPr>
          <p:cNvSpPr txBox="1">
            <a:spLocks noChangeArrowheads="1"/>
          </p:cNvSpPr>
          <p:nvPr/>
        </p:nvSpPr>
        <p:spPr bwMode="auto">
          <a:xfrm>
            <a:off x="10951" y="815682"/>
            <a:ext cx="8987162"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en-US" altLang="ja-JP" sz="1400" dirty="0">
                <a:cs typeface="Times New Roman" panose="02020603050405020304" pitchFamily="18" charset="0"/>
              </a:rPr>
              <a:t>Supplementary </a:t>
            </a:r>
            <a:r>
              <a:rPr lang="en-US" altLang="ja-JP" sz="1400" dirty="0">
                <a:solidFill>
                  <a:srgbClr val="000000"/>
                </a:solidFill>
                <a:cs typeface="Times New Roman" panose="02020603050405020304" pitchFamily="18" charset="0"/>
              </a:rPr>
              <a:t>Table 2. </a:t>
            </a:r>
            <a:r>
              <a:rPr lang="en-US" altLang="ja-JP" sz="1400" dirty="0">
                <a:cs typeface="Times New Roman" panose="02020603050405020304" pitchFamily="18" charset="0"/>
              </a:rPr>
              <a:t>Teicoplanin initial trough concentration (C</a:t>
            </a:r>
            <a:r>
              <a:rPr lang="en-US" altLang="ja-JP" sz="1400" baseline="-25000" dirty="0">
                <a:cs typeface="Times New Roman" panose="02020603050405020304" pitchFamily="18" charset="0"/>
              </a:rPr>
              <a:t>min</a:t>
            </a:r>
            <a:r>
              <a:rPr lang="en-US" altLang="ja-JP" sz="1400" dirty="0">
                <a:cs typeface="Times New Roman" panose="02020603050405020304" pitchFamily="18" charset="0"/>
              </a:rPr>
              <a:t>) according to renal function </a:t>
            </a:r>
            <a:r>
              <a:rPr lang="en-US" altLang="ja-JP" sz="1400" kern="100" dirty="0">
                <a:ea typeface="ＭＳ 明朝" panose="02020609040205080304" pitchFamily="17" charset="-128"/>
                <a:cs typeface="Times New Roman" panose="02020603050405020304" pitchFamily="18" charset="0"/>
              </a:rPr>
              <a:t>in patients receiving a </a:t>
            </a:r>
            <a:r>
              <a:rPr lang="en-US" altLang="ja-JP" sz="1400" dirty="0">
                <a:solidFill>
                  <a:prstClr val="black"/>
                </a:solidFill>
                <a:cs typeface="Times New Roman" panose="02020603050405020304" pitchFamily="18" charset="0"/>
              </a:rPr>
              <a:t>conventional high loading dose regimen or enhanced high loading dose regimen.</a:t>
            </a:r>
            <a:endParaRPr lang="en-US" altLang="ja-JP" sz="1400" dirty="0">
              <a:cs typeface="Times New Roman" panose="02020603050405020304" pitchFamily="18" charset="0"/>
            </a:endParaRPr>
          </a:p>
        </p:txBody>
      </p:sp>
      <p:sp>
        <p:nvSpPr>
          <p:cNvPr id="4" name="正方形/長方形 3">
            <a:extLst>
              <a:ext uri="{FF2B5EF4-FFF2-40B4-BE49-F238E27FC236}">
                <a16:creationId xmlns:a16="http://schemas.microsoft.com/office/drawing/2014/main" id="{52629837-FF0E-4FE8-8848-84626D7C8719}"/>
              </a:ext>
            </a:extLst>
          </p:cNvPr>
          <p:cNvSpPr/>
          <p:nvPr/>
        </p:nvSpPr>
        <p:spPr>
          <a:xfrm>
            <a:off x="463000" y="4696442"/>
            <a:ext cx="3240360" cy="276999"/>
          </a:xfrm>
          <a:prstGeom prst="rect">
            <a:avLst/>
          </a:prstGeom>
        </p:spPr>
        <p:txBody>
          <a:bodyPr wrap="square">
            <a:spAutoFit/>
          </a:bodyPr>
          <a:lstStyle/>
          <a:p>
            <a:r>
              <a:rPr lang="en-US" altLang="ja-JP" sz="1200" dirty="0">
                <a:latin typeface="Times New Roman" panose="02020603050405020304" pitchFamily="18" charset="0"/>
                <a:cs typeface="Times New Roman" panose="02020603050405020304" pitchFamily="18" charset="0"/>
              </a:rPr>
              <a:t>eGFR, estimate glomerular filtration rate.</a:t>
            </a:r>
          </a:p>
        </p:txBody>
      </p:sp>
      <p:graphicFrame>
        <p:nvGraphicFramePr>
          <p:cNvPr id="2" name="表 2">
            <a:extLst>
              <a:ext uri="{FF2B5EF4-FFF2-40B4-BE49-F238E27FC236}">
                <a16:creationId xmlns:a16="http://schemas.microsoft.com/office/drawing/2014/main" id="{CFBFDCC8-E5FB-42C3-A6F6-2115EB6436DA}"/>
              </a:ext>
            </a:extLst>
          </p:cNvPr>
          <p:cNvGraphicFramePr>
            <a:graphicFrameLocks noGrp="1"/>
          </p:cNvGraphicFramePr>
          <p:nvPr/>
        </p:nvGraphicFramePr>
        <p:xfrm>
          <a:off x="463000" y="1916832"/>
          <a:ext cx="7240644" cy="2609048"/>
        </p:xfrm>
        <a:graphic>
          <a:graphicData uri="http://schemas.openxmlformats.org/drawingml/2006/table">
            <a:tbl>
              <a:tblPr firstRow="1" bandRow="1">
                <a:tableStyleId>{5940675A-B579-460E-94D1-54222C63F5DA}</a:tableStyleId>
              </a:tblPr>
              <a:tblGrid>
                <a:gridCol w="1810161">
                  <a:extLst>
                    <a:ext uri="{9D8B030D-6E8A-4147-A177-3AD203B41FA5}">
                      <a16:colId xmlns:a16="http://schemas.microsoft.com/office/drawing/2014/main" val="3020659159"/>
                    </a:ext>
                  </a:extLst>
                </a:gridCol>
                <a:gridCol w="2244877">
                  <a:extLst>
                    <a:ext uri="{9D8B030D-6E8A-4147-A177-3AD203B41FA5}">
                      <a16:colId xmlns:a16="http://schemas.microsoft.com/office/drawing/2014/main" val="2565992661"/>
                    </a:ext>
                  </a:extLst>
                </a:gridCol>
                <a:gridCol w="2016224">
                  <a:extLst>
                    <a:ext uri="{9D8B030D-6E8A-4147-A177-3AD203B41FA5}">
                      <a16:colId xmlns:a16="http://schemas.microsoft.com/office/drawing/2014/main" val="2420527785"/>
                    </a:ext>
                  </a:extLst>
                </a:gridCol>
                <a:gridCol w="1169382">
                  <a:extLst>
                    <a:ext uri="{9D8B030D-6E8A-4147-A177-3AD203B41FA5}">
                      <a16:colId xmlns:a16="http://schemas.microsoft.com/office/drawing/2014/main" val="530736929"/>
                    </a:ext>
                  </a:extLst>
                </a:gridCol>
              </a:tblGrid>
              <a:tr h="286556">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u="none" strike="noStrike" kern="1200" dirty="0">
                          <a:effectLst/>
                          <a:latin typeface="Times New Roman" panose="02020603050405020304" pitchFamily="18" charset="0"/>
                          <a:cs typeface="Times New Roman" panose="02020603050405020304" pitchFamily="18" charset="0"/>
                        </a:rPr>
                        <a:t>eGFR (</a:t>
                      </a:r>
                      <a:r>
                        <a:rPr kumimoji="1" lang="en-US" altLang="ja-JP" sz="1200" kern="1200" dirty="0">
                          <a:effectLst/>
                          <a:latin typeface="Times New Roman" panose="02020603050405020304" pitchFamily="18" charset="0"/>
                          <a:cs typeface="Times New Roman" panose="02020603050405020304" pitchFamily="18" charset="0"/>
                        </a:rPr>
                        <a:t>(ml/min/1.73 m</a:t>
                      </a:r>
                      <a:r>
                        <a:rPr kumimoji="1" lang="en-US" altLang="ja-JP" sz="1200" kern="1200" baseline="30000" dirty="0">
                          <a:effectLst/>
                          <a:latin typeface="Times New Roman" panose="02020603050405020304" pitchFamily="18" charset="0"/>
                          <a:cs typeface="Times New Roman" panose="02020603050405020304" pitchFamily="18" charset="0"/>
                        </a:rPr>
                        <a:t>2</a:t>
                      </a:r>
                      <a:r>
                        <a:rPr kumimoji="1" lang="en-US" altLang="ja-JP" sz="1200" kern="1200" baseline="0" dirty="0">
                          <a:effectLst/>
                          <a:latin typeface="Times New Roman" panose="02020603050405020304" pitchFamily="18" charset="0"/>
                          <a:cs typeface="Times New Roman" panose="02020603050405020304" pitchFamily="18" charset="0"/>
                        </a:rPr>
                        <a:t>)</a:t>
                      </a:r>
                      <a:endParaRPr kumimoji="1" lang="ja-JP" altLang="en-US" sz="1200" baseline="0"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ja-JP" sz="1200" dirty="0">
                          <a:latin typeface="Times New Roman" panose="02020603050405020304" pitchFamily="18" charset="0"/>
                          <a:cs typeface="Times New Roman" panose="02020603050405020304" pitchFamily="18" charset="0"/>
                        </a:rPr>
                        <a:t>Median of initial </a:t>
                      </a:r>
                      <a:r>
                        <a:rPr lang="en-US" altLang="ja-JP" sz="1200" dirty="0" err="1">
                          <a:latin typeface="Times New Roman" panose="02020603050405020304" pitchFamily="18" charset="0"/>
                          <a:cs typeface="Times New Roman" panose="02020603050405020304" pitchFamily="18" charset="0"/>
                        </a:rPr>
                        <a:t>C</a:t>
                      </a:r>
                      <a:r>
                        <a:rPr lang="en-US" altLang="ja-JP" sz="1200" baseline="-25000" dirty="0" err="1">
                          <a:latin typeface="Times New Roman" panose="02020603050405020304" pitchFamily="18" charset="0"/>
                          <a:cs typeface="Times New Roman" panose="02020603050405020304" pitchFamily="18" charset="0"/>
                        </a:rPr>
                        <a:t>min</a:t>
                      </a:r>
                      <a:r>
                        <a:rPr lang="en-US" altLang="ja-JP" sz="1200" dirty="0">
                          <a:latin typeface="Times New Roman" panose="02020603050405020304" pitchFamily="18" charset="0"/>
                          <a:cs typeface="Times New Roman" panose="02020603050405020304" pitchFamily="18" charset="0"/>
                        </a:rPr>
                        <a:t> (inter quarter range)</a:t>
                      </a:r>
                      <a:endParaRPr lang="ja-JP" altLang="en-US" sz="1200" dirty="0">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hMerge="1">
                  <a:txBody>
                    <a:bodyPr/>
                    <a:lstStyle/>
                    <a:p>
                      <a:endParaRPr lang="ja-JP" altLang="en-US" dirty="0"/>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1200" dirty="0">
                          <a:latin typeface="Times New Roman" panose="02020603050405020304" pitchFamily="18" charset="0"/>
                          <a:cs typeface="Times New Roman" panose="02020603050405020304" pitchFamily="18" charset="0"/>
                        </a:rPr>
                        <a:t>P-value</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53416634"/>
                  </a:ext>
                </a:extLst>
              </a:tr>
              <a:tr h="468292">
                <a:tc vMerge="1">
                  <a:txBody>
                    <a:bodyPr/>
                    <a:lstStyle/>
                    <a:p>
                      <a:endParaRPr kumimoji="1" lang="ja-JP" altLang="en-US"/>
                    </a:p>
                  </a:txBody>
                  <a:tcP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(n=363)</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altLang="ja-JP" sz="12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(n=149</a:t>
                      </a:r>
                      <a:r>
                        <a:rPr kumimoji="1" lang="en-US" altLang="ja-JP" sz="12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a:p>
                  </a:txBody>
                  <a:tcPr/>
                </a:tc>
                <a:extLst>
                  <a:ext uri="{0D108BD9-81ED-4DB2-BD59-A6C34878D82A}">
                    <a16:rowId xmlns:a16="http://schemas.microsoft.com/office/drawing/2014/main" val="108882536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kern="1200" dirty="0">
                          <a:effectLst/>
                          <a:latin typeface="Times New Roman" panose="02020603050405020304" pitchFamily="18" charset="0"/>
                          <a:cs typeface="Times New Roman" panose="02020603050405020304" pitchFamily="18" charset="0"/>
                        </a:rPr>
                        <a:t>≥ </a:t>
                      </a:r>
                      <a:r>
                        <a:rPr lang="en-US" altLang="ja-JP" sz="1200" u="none" strike="noStrike" kern="1200" dirty="0">
                          <a:effectLst/>
                          <a:latin typeface="Times New Roman" panose="02020603050405020304" pitchFamily="18" charset="0"/>
                          <a:cs typeface="Times New Roman" panose="02020603050405020304" pitchFamily="18" charset="0"/>
                        </a:rPr>
                        <a:t>60 </a:t>
                      </a:r>
                      <a:endParaRPr lang="en-US" altLang="ja-JP" sz="1200" u="none" strike="noStrike" kern="1200" dirty="0">
                        <a:solidFill>
                          <a:schemeClr val="tx1"/>
                        </a:solidFill>
                        <a:effectLst/>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19.4 (15.4</a:t>
                      </a:r>
                      <a:r>
                        <a:rPr kumimoji="1" lang="en-US" altLang="ja-JP" sz="1200" kern="1200" dirty="0">
                          <a:effectLst/>
                          <a:latin typeface="Times New Roman" panose="02020603050405020304" pitchFamily="18" charset="0"/>
                          <a:cs typeface="Times New Roman" panose="02020603050405020304" pitchFamily="18" charset="0"/>
                        </a:rPr>
                        <a:t>–23.1)</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26.4 (21.1</a:t>
                      </a:r>
                      <a:r>
                        <a:rPr kumimoji="1" lang="en-US" altLang="ja-JP" sz="1200" kern="1200" dirty="0">
                          <a:effectLst/>
                          <a:latin typeface="Times New Roman" panose="02020603050405020304" pitchFamily="18" charset="0"/>
                          <a:cs typeface="Times New Roman" panose="02020603050405020304" pitchFamily="18" charset="0"/>
                        </a:rPr>
                        <a:t>–29.9)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&lt;0.001</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30773033"/>
                  </a:ext>
                </a:extLst>
              </a:tr>
              <a:tr h="370840">
                <a:tc>
                  <a:txBody>
                    <a:bodyPr/>
                    <a:lstStyle/>
                    <a:p>
                      <a:pPr algn="ctr"/>
                      <a:r>
                        <a:rPr lang="en-US" altLang="ja-JP" sz="1200" u="none" strike="noStrike" kern="1200" dirty="0">
                          <a:effectLst/>
                          <a:latin typeface="Times New Roman" panose="02020603050405020304" pitchFamily="18" charset="0"/>
                          <a:cs typeface="Times New Roman" panose="02020603050405020304" pitchFamily="18" charset="0"/>
                        </a:rPr>
                        <a:t>40</a:t>
                      </a:r>
                      <a:r>
                        <a:rPr kumimoji="1" lang="en-US" altLang="ja-JP" sz="1200" kern="1200" dirty="0">
                          <a:effectLst/>
                          <a:latin typeface="Times New Roman" panose="02020603050405020304" pitchFamily="18" charset="0"/>
                          <a:cs typeface="Times New Roman" panose="02020603050405020304" pitchFamily="18" charset="0"/>
                        </a:rPr>
                        <a:t>–</a:t>
                      </a:r>
                      <a:r>
                        <a:rPr lang="en-US" altLang="ja-JP" sz="1200" u="none" strike="noStrike" kern="1200" dirty="0">
                          <a:effectLst/>
                          <a:latin typeface="Times New Roman" panose="02020603050405020304" pitchFamily="18" charset="0"/>
                          <a:cs typeface="Times New Roman" panose="02020603050405020304" pitchFamily="18" charset="0"/>
                        </a:rPr>
                        <a:t>60 </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17.6 (15.2</a:t>
                      </a:r>
                      <a:r>
                        <a:rPr kumimoji="1" lang="en-US" altLang="ja-JP" sz="1200" kern="1200" dirty="0">
                          <a:effectLst/>
                          <a:latin typeface="Times New Roman" panose="02020603050405020304" pitchFamily="18" charset="0"/>
                          <a:cs typeface="Times New Roman" panose="02020603050405020304" pitchFamily="18" charset="0"/>
                        </a:rPr>
                        <a:t>–22.9)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72571438"/>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30-60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23.6 (20.7</a:t>
                      </a:r>
                      <a:r>
                        <a:rPr kumimoji="1" lang="en-US" altLang="ja-JP" sz="1200" kern="1200" dirty="0">
                          <a:effectLst/>
                          <a:latin typeface="Times New Roman" panose="02020603050405020304" pitchFamily="18" charset="0"/>
                          <a:cs typeface="Times New Roman" panose="02020603050405020304" pitchFamily="18" charset="0"/>
                        </a:rPr>
                        <a:t>–26.6)</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05674307"/>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&lt;40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16.5 (15.2</a:t>
                      </a:r>
                      <a:r>
                        <a:rPr kumimoji="1" lang="en-US" altLang="ja-JP" sz="1200" kern="1200" dirty="0">
                          <a:effectLst/>
                          <a:latin typeface="Times New Roman" panose="02020603050405020304" pitchFamily="18" charset="0"/>
                          <a:cs typeface="Times New Roman" panose="02020603050405020304" pitchFamily="18" charset="0"/>
                        </a:rPr>
                        <a:t>–20.2)</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539326681"/>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&lt;30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25.0 (19.7</a:t>
                      </a:r>
                      <a:r>
                        <a:rPr kumimoji="1" lang="en-US" altLang="ja-JP" sz="1200" kern="1200" dirty="0">
                          <a:effectLst/>
                          <a:latin typeface="Times New Roman" panose="02020603050405020304" pitchFamily="18" charset="0"/>
                          <a:cs typeface="Times New Roman" panose="02020603050405020304" pitchFamily="18" charset="0"/>
                        </a:rPr>
                        <a:t>–31.4)</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508896568"/>
                  </a:ext>
                </a:extLst>
              </a:tr>
            </a:tbl>
          </a:graphicData>
        </a:graphic>
      </p:graphicFrame>
    </p:spTree>
    <p:extLst>
      <p:ext uri="{BB962C8B-B14F-4D97-AF65-F5344CB8AC3E}">
        <p14:creationId xmlns:p14="http://schemas.microsoft.com/office/powerpoint/2010/main" val="145971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611560" y="1586950"/>
          <a:ext cx="8304597" cy="2661255"/>
        </p:xfrm>
        <a:graphic>
          <a:graphicData uri="http://schemas.openxmlformats.org/drawingml/2006/table">
            <a:tbl>
              <a:tblPr firstRow="1" bandRow="1">
                <a:tableStyleId>{5940675A-B579-460E-94D1-54222C63F5DA}</a:tableStyleId>
              </a:tblPr>
              <a:tblGrid>
                <a:gridCol w="2667559">
                  <a:extLst>
                    <a:ext uri="{9D8B030D-6E8A-4147-A177-3AD203B41FA5}">
                      <a16:colId xmlns:a16="http://schemas.microsoft.com/office/drawing/2014/main" val="20000"/>
                    </a:ext>
                  </a:extLst>
                </a:gridCol>
                <a:gridCol w="2196000">
                  <a:extLst>
                    <a:ext uri="{9D8B030D-6E8A-4147-A177-3AD203B41FA5}">
                      <a16:colId xmlns:a16="http://schemas.microsoft.com/office/drawing/2014/main" val="20002"/>
                    </a:ext>
                  </a:extLst>
                </a:gridCol>
                <a:gridCol w="2196000">
                  <a:extLst>
                    <a:ext uri="{9D8B030D-6E8A-4147-A177-3AD203B41FA5}">
                      <a16:colId xmlns:a16="http://schemas.microsoft.com/office/drawing/2014/main" val="20003"/>
                    </a:ext>
                  </a:extLst>
                </a:gridCol>
                <a:gridCol w="1245038">
                  <a:extLst>
                    <a:ext uri="{9D8B030D-6E8A-4147-A177-3AD203B41FA5}">
                      <a16:colId xmlns:a16="http://schemas.microsoft.com/office/drawing/2014/main" val="20004"/>
                    </a:ext>
                  </a:extLst>
                </a:gridCol>
              </a:tblGrid>
              <a:tr h="612000">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Clinical outcomes</a:t>
                      </a:r>
                      <a:endParaRPr lang="ja-JP" alt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conventional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enhanced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04000">
                <a:tc>
                  <a:txBody>
                    <a:bodyPr/>
                    <a:lstStyle/>
                    <a:p>
                      <a:pPr algn="l" fontAlgn="ctr"/>
                      <a:r>
                        <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Early clinical response</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16/23 (69.6%)</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38/53 (71.7%)</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0.851 </a:t>
                      </a:r>
                    </a:p>
                  </a:txBody>
                  <a:tcPr marL="6350" marR="6350" marT="6350" marB="0" anchor="ctr"/>
                </a:tc>
                <a:extLst>
                  <a:ext uri="{0D108BD9-81ED-4DB2-BD59-A6C34878D82A}">
                    <a16:rowId xmlns:a16="http://schemas.microsoft.com/office/drawing/2014/main" val="4201499286"/>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Clinical success at the end of therapy</a:t>
                      </a:r>
                      <a:endParaRPr lang="en-US" sz="1400" b="0" i="0" u="none" strike="noStrike" baseline="30000"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14/23 (60.9%)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41/53 (77.4%)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0.140 </a:t>
                      </a:r>
                    </a:p>
                  </a:txBody>
                  <a:tcPr marL="6350" marR="6350" marT="6350" marB="0" anchor="ctr"/>
                </a:tc>
                <a:extLst>
                  <a:ext uri="{0D108BD9-81ED-4DB2-BD59-A6C34878D82A}">
                    <a16:rowId xmlns:a16="http://schemas.microsoft.com/office/drawing/2014/main" val="10003"/>
                  </a:ext>
                </a:extLst>
              </a:tr>
              <a:tr h="504000">
                <a:tc>
                  <a:txBody>
                    <a:bodyPr/>
                    <a:lstStyle/>
                    <a:p>
                      <a:pPr algn="l" fontAlgn="ctr"/>
                      <a:r>
                        <a:rPr lang="en-US" altLang="ja-JP" sz="1400" b="0" i="0" u="none" strike="noStrike" dirty="0">
                          <a:solidFill>
                            <a:schemeClr val="tx1"/>
                          </a:solidFill>
                          <a:effectLst/>
                          <a:latin typeface="Times New Roman" panose="02020603050405020304" pitchFamily="18" charset="0"/>
                          <a:cs typeface="Times New Roman" panose="02020603050405020304" pitchFamily="18" charset="0"/>
                        </a:rPr>
                        <a:t>Microbiological success</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13/19 (68.4%)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34/49 (69.4%)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0.938 </a:t>
                      </a:r>
                    </a:p>
                  </a:txBody>
                  <a:tcPr marL="6350" marR="6350" marT="6350" marB="0" anchor="ctr"/>
                </a:tc>
                <a:extLst>
                  <a:ext uri="{0D108BD9-81ED-4DB2-BD59-A6C34878D82A}">
                    <a16:rowId xmlns:a16="http://schemas.microsoft.com/office/drawing/2014/main" val="10004"/>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28 days mortality</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2/23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5/53 (9.4%)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p>
                  </a:txBody>
                  <a:tcPr marL="6350" marR="6350" marT="6350" marB="0" anchor="ctr"/>
                </a:tc>
                <a:extLst>
                  <a:ext uri="{0D108BD9-81ED-4DB2-BD59-A6C34878D82A}">
                    <a16:rowId xmlns:a16="http://schemas.microsoft.com/office/drawing/2014/main" val="1559213105"/>
                  </a:ext>
                </a:extLst>
              </a:tr>
            </a:tbl>
          </a:graphicData>
        </a:graphic>
      </p:graphicFrame>
      <p:sp>
        <p:nvSpPr>
          <p:cNvPr id="8" name="テキスト ボックス 7">
            <a:extLst>
              <a:ext uri="{FF2B5EF4-FFF2-40B4-BE49-F238E27FC236}">
                <a16:creationId xmlns:a16="http://schemas.microsoft.com/office/drawing/2014/main" id="{0805617B-46E5-413E-B322-9DBA74A768A6}"/>
              </a:ext>
            </a:extLst>
          </p:cNvPr>
          <p:cNvSpPr txBox="1"/>
          <p:nvPr/>
        </p:nvSpPr>
        <p:spPr>
          <a:xfrm>
            <a:off x="611560" y="4552504"/>
            <a:ext cx="8496944" cy="461665"/>
          </a:xfrm>
          <a:prstGeom prst="rect">
            <a:avLst/>
          </a:prstGeom>
          <a:noFill/>
        </p:spPr>
        <p:txBody>
          <a:bodyPr wrap="square" rtlCol="0">
            <a:spAutoFit/>
          </a:bodyPr>
          <a:lstStyle/>
          <a:p>
            <a:r>
              <a:rPr lang="en-US" altLang="ja-JP" sz="1200" dirty="0">
                <a:latin typeface="Times New Roman" panose="02020603050405020304" pitchFamily="18" charset="0"/>
                <a:cs typeface="Times New Roman" panose="02020603050405020304" pitchFamily="18" charset="0"/>
              </a:rPr>
              <a:t>Four patients receiving the conventional high loading dose regimen and four patients receiving the enhanced high loading dose regimen in whom culture results after the start of therapy were not obtained were excluded from the microbiological success analysis.</a:t>
            </a:r>
          </a:p>
        </p:txBody>
      </p:sp>
      <p:sp>
        <p:nvSpPr>
          <p:cNvPr id="5" name="テキスト ボックス 4">
            <a:extLst>
              <a:ext uri="{FF2B5EF4-FFF2-40B4-BE49-F238E27FC236}">
                <a16:creationId xmlns:a16="http://schemas.microsoft.com/office/drawing/2014/main" id="{165F2452-39E4-43B6-9537-0063428A4CA3}"/>
              </a:ext>
            </a:extLst>
          </p:cNvPr>
          <p:cNvSpPr txBox="1"/>
          <p:nvPr/>
        </p:nvSpPr>
        <p:spPr>
          <a:xfrm>
            <a:off x="839422" y="894953"/>
            <a:ext cx="7848872"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3. </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Clinical outcomes in patients receiving a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26105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503551" y="1844824"/>
          <a:ext cx="8136898" cy="2872244"/>
        </p:xfrm>
        <a:graphic>
          <a:graphicData uri="http://schemas.openxmlformats.org/drawingml/2006/table">
            <a:tbl>
              <a:tblPr firstRow="1" bandRow="1">
                <a:tableStyleId>{5940675A-B579-460E-94D1-54222C63F5DA}</a:tableStyleId>
              </a:tblPr>
              <a:tblGrid>
                <a:gridCol w="2448272">
                  <a:extLst>
                    <a:ext uri="{9D8B030D-6E8A-4147-A177-3AD203B41FA5}">
                      <a16:colId xmlns:a16="http://schemas.microsoft.com/office/drawing/2014/main" val="20000"/>
                    </a:ext>
                  </a:extLst>
                </a:gridCol>
                <a:gridCol w="2415945">
                  <a:extLst>
                    <a:ext uri="{9D8B030D-6E8A-4147-A177-3AD203B41FA5}">
                      <a16:colId xmlns:a16="http://schemas.microsoft.com/office/drawing/2014/main" val="20002"/>
                    </a:ext>
                  </a:extLst>
                </a:gridCol>
                <a:gridCol w="2264575">
                  <a:extLst>
                    <a:ext uri="{9D8B030D-6E8A-4147-A177-3AD203B41FA5}">
                      <a16:colId xmlns:a16="http://schemas.microsoft.com/office/drawing/2014/main" val="20003"/>
                    </a:ext>
                  </a:extLst>
                </a:gridCol>
                <a:gridCol w="1008106">
                  <a:extLst>
                    <a:ext uri="{9D8B030D-6E8A-4147-A177-3AD203B41FA5}">
                      <a16:colId xmlns:a16="http://schemas.microsoft.com/office/drawing/2014/main" val="20004"/>
                    </a:ext>
                  </a:extLst>
                </a:gridCol>
              </a:tblGrid>
              <a:tr h="6561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dirty="0">
                          <a:latin typeface="Times New Roman" panose="02020603050405020304" pitchFamily="18" charset="0"/>
                          <a:cs typeface="Times New Roman" panose="02020603050405020304" pitchFamily="18" charset="0"/>
                        </a:rPr>
                        <a:t>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a:t>
                      </a:r>
                      <a:endParaRPr lang="ja-JP" altLang="en-US" sz="1400" b="0" i="0" u="none" strike="noStrike"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conventional 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 n=363</a:t>
                      </a:r>
                      <a:endParaRPr lang="ja-JP" altLang="ja-JP" sz="1400" kern="100" dirty="0">
                        <a:solidFill>
                          <a:schemeClr val="tx1"/>
                        </a:solidFill>
                        <a:effectLst/>
                        <a:latin typeface="Times New Roman" panose="02020603050405020304" pitchFamily="18" charset="0"/>
                        <a:ea typeface="+mn-ea"/>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e</a:t>
                      </a:r>
                      <a:r>
                        <a:rPr lang="en-US" altLang="ja-JP" sz="1400" kern="1200" dirty="0">
                          <a:solidFill>
                            <a:schemeClr val="tx1"/>
                          </a:solidFill>
                          <a:effectLst/>
                          <a:latin typeface="Times New Roman" panose="02020603050405020304" pitchFamily="18" charset="0"/>
                          <a:cs typeface="Times New Roman" panose="02020603050405020304" pitchFamily="18" charset="0"/>
                        </a:rPr>
                        <a:t>nhanced </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kern="1200" dirty="0">
                          <a:solidFill>
                            <a:schemeClr val="tx1"/>
                          </a:solidFill>
                          <a:effectLst/>
                          <a:latin typeface="Times New Roman" panose="02020603050405020304" pitchFamily="18" charset="0"/>
                          <a:cs typeface="Times New Roman" panose="02020603050405020304" pitchFamily="18" charset="0"/>
                        </a:rPr>
                        <a:t>n=149</a:t>
                      </a:r>
                      <a:endParaRPr kumimoji="1" lang="ja-JP" altLang="en-US" sz="1400" dirty="0">
                        <a:latin typeface="Times New Roman" panose="02020603050405020304" pitchFamily="18" charset="0"/>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 (2.5%)</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(4.7%)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0.261 </a:t>
                      </a:r>
                    </a:p>
                  </a:txBody>
                  <a:tcPr marL="6350" marR="6350" marT="6350" marB="0" anchor="ctr"/>
                </a:tc>
                <a:extLst>
                  <a:ext uri="{0D108BD9-81ED-4DB2-BD59-A6C34878D82A}">
                    <a16:rowId xmlns:a16="http://schemas.microsoft.com/office/drawing/2014/main" val="4201499286"/>
                  </a:ext>
                </a:extLst>
              </a:tr>
              <a:tr h="59502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27 (7.4%)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0.622 </a:t>
                      </a:r>
                    </a:p>
                  </a:txBody>
                  <a:tcPr marL="6350" marR="6350" marT="6350" marB="0" anchor="ctr"/>
                </a:tc>
                <a:extLst>
                  <a:ext uri="{0D108BD9-81ED-4DB2-BD59-A6C34878D82A}">
                    <a16:rowId xmlns:a16="http://schemas.microsoft.com/office/drawing/2014/main" val="3055290314"/>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 (2.0%)</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0.697 </a:t>
                      </a:r>
                    </a:p>
                  </a:txBody>
                  <a:tcPr marL="6350" marR="6350" marT="6350" marB="0" anchor="ctr"/>
                </a:tc>
                <a:extLst>
                  <a:ext uri="{0D108BD9-81ED-4DB2-BD59-A6C34878D82A}">
                    <a16:rowId xmlns:a16="http://schemas.microsoft.com/office/drawing/2014/main" val="10003"/>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(1.9%)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(2.7%)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0.738 </a:t>
                      </a:r>
                    </a:p>
                  </a:txBody>
                  <a:tcPr marL="6350" marR="6350" marT="6350" marB="0" anchor="ctr"/>
                </a:tc>
                <a:extLst>
                  <a:ext uri="{0D108BD9-81ED-4DB2-BD59-A6C34878D82A}">
                    <a16:rowId xmlns:a16="http://schemas.microsoft.com/office/drawing/2014/main" val="3415759730"/>
                  </a:ext>
                </a:extLst>
              </a:tr>
            </a:tbl>
          </a:graphicData>
        </a:graphic>
      </p:graphicFrame>
      <p:sp>
        <p:nvSpPr>
          <p:cNvPr id="5" name="テキスト ボックス 4">
            <a:extLst>
              <a:ext uri="{FF2B5EF4-FFF2-40B4-BE49-F238E27FC236}">
                <a16:creationId xmlns:a16="http://schemas.microsoft.com/office/drawing/2014/main" id="{165F2452-39E4-43B6-9537-0063428A4CA3}"/>
              </a:ext>
            </a:extLst>
          </p:cNvPr>
          <p:cNvSpPr txBox="1"/>
          <p:nvPr/>
        </p:nvSpPr>
        <p:spPr>
          <a:xfrm>
            <a:off x="1403648" y="764704"/>
            <a:ext cx="6137523"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4. 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in patients receiving a</a:t>
            </a:r>
            <a:r>
              <a:rPr lang="en-US" altLang="ja-JP" sz="1400" dirty="0">
                <a:latin typeface="Times New Roman" panose="02020603050405020304" pitchFamily="18" charset="0"/>
                <a:cs typeface="Times New Roman" panose="02020603050405020304" pitchFamily="18" charset="0"/>
              </a:rPr>
              <a:t>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2946379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9488</TotalTime>
  <Words>650</Words>
  <Application>Microsoft Office PowerPoint</Application>
  <PresentationFormat>On-screen Show (4:3)</PresentationFormat>
  <Paragraphs>154</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Times New Roman</vt:lpstr>
      <vt:lpstr>Office テーマ</vt:lpstr>
      <vt:lpstr>Supplementary Table 1. Teicoplanin administration plan according to renal function in patients receiving a conventional high loading dose regimen or enhanced high loading dose regimen.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持続的血液濾過透析実施例に対する  テイコプラニン投与レジメンの検討</dc:title>
  <dc:creator>ueda</dc:creator>
  <cp:lastModifiedBy>Kelly</cp:lastModifiedBy>
  <cp:revision>553</cp:revision>
  <cp:lastPrinted>2020-05-28T04:39:39Z</cp:lastPrinted>
  <dcterms:created xsi:type="dcterms:W3CDTF">2014-04-02T08:49:47Z</dcterms:created>
  <dcterms:modified xsi:type="dcterms:W3CDTF">2020-06-10T14:30:00Z</dcterms:modified>
</cp:coreProperties>
</file>