
<file path=[Content_Types].xml><?xml version="1.0" encoding="utf-8"?>
<Types xmlns="http://schemas.openxmlformats.org/package/2006/content-types">
  <Default Extension="jpeg" ContentType="image/jpeg"/>
  <Default Extension="JPG" ContentType="image/.jpg"/>
  <Default Extension="png" ContentType="image/png"/>
  <Default Extension="tiff" ContentType="image/tiff"/>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3"/>
    <p:sldId id="259" r:id="rId4"/>
    <p:sldId id="260" r:id="rId5"/>
    <p:sldId id="256" r:id="rId6"/>
    <p:sldId id="265" r:id="rId7"/>
    <p:sldId id="263" r:id="rId8"/>
    <p:sldId id="261" r:id="rId9"/>
  </p:sldIdLst>
  <p:sldSz cx="12192000" cy="1625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12" autoAdjust="0"/>
    <p:restoredTop sz="94660"/>
  </p:normalViewPr>
  <p:slideViewPr>
    <p:cSldViewPr snapToGrid="0">
      <p:cViewPr varScale="1">
        <p:scale>
          <a:sx n="42" d="100"/>
          <a:sy n="42" d="100"/>
        </p:scale>
        <p:origin x="138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2" Type="http://schemas.openxmlformats.org/officeDocument/2006/relationships/tableStyles" Target="tableStyles.xml"/><Relationship Id="rId11" Type="http://schemas.openxmlformats.org/officeDocument/2006/relationships/viewProps" Target="viewProps.xml"/><Relationship Id="rId10" Type="http://schemas.openxmlformats.org/officeDocument/2006/relationships/presProps" Target="presProps.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C:\Users\marie\Downloads\D%20Nb%20detec.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1481299212598"/>
          <c:y val="0.0377051347479356"/>
          <c:w val="0.869389281303072"/>
          <c:h val="0.856710158683475"/>
        </c:manualLayout>
      </c:layout>
      <c:lineChart>
        <c:grouping val="standard"/>
        <c:varyColors val="0"/>
        <c:ser>
          <c:idx val="0"/>
          <c:order val="0"/>
          <c:tx>
            <c:strRef>
              <c:f>Feuil1!$B$1</c:f>
              <c:strCache>
                <c:ptCount val="1"/>
                <c:pt idx="0">
                  <c:v>mean</c:v>
                </c:pt>
              </c:strCache>
            </c:strRef>
          </c:tx>
          <c:spPr>
            <a:ln w="28575" cap="rnd">
              <a:solidFill>
                <a:schemeClr val="tx1"/>
              </a:solidFill>
              <a:round/>
            </a:ln>
            <a:effectLst/>
          </c:spPr>
          <c:marker>
            <c:symbol val="square"/>
            <c:size val="12"/>
            <c:spPr>
              <a:solidFill>
                <a:schemeClr val="tx1"/>
              </a:solidFill>
              <a:ln w="9525">
                <a:solidFill>
                  <a:schemeClr val="tx1"/>
                </a:solidFill>
              </a:ln>
              <a:effectLst/>
            </c:spPr>
          </c:marker>
          <c:dLbls>
            <c:delete val="1"/>
          </c:dLbls>
          <c:errBars>
            <c:errDir val="y"/>
            <c:errBarType val="both"/>
            <c:errValType val="cust"/>
            <c:noEndCap val="0"/>
            <c:plus>
              <c:numRef>
                <c:f>Feuil1!$D$2:$D$6</c:f>
                <c:numCache>
                  <c:formatCode>General</c:formatCode>
                  <c:ptCount val="5"/>
                  <c:pt idx="0">
                    <c:v>11.84</c:v>
                  </c:pt>
                  <c:pt idx="1">
                    <c:v>12.72</c:v>
                  </c:pt>
                  <c:pt idx="2">
                    <c:v>15.93</c:v>
                  </c:pt>
                  <c:pt idx="3">
                    <c:v>22.98</c:v>
                  </c:pt>
                  <c:pt idx="4">
                    <c:v>27.08</c:v>
                  </c:pt>
                </c:numCache>
              </c:numRef>
            </c:plus>
            <c:minus>
              <c:numRef>
                <c:f>Feuil1!$D$2:$D$6</c:f>
                <c:numCache>
                  <c:formatCode>General</c:formatCode>
                  <c:ptCount val="5"/>
                  <c:pt idx="0">
                    <c:v>11.84</c:v>
                  </c:pt>
                  <c:pt idx="1">
                    <c:v>12.72</c:v>
                  </c:pt>
                  <c:pt idx="2">
                    <c:v>15.93</c:v>
                  </c:pt>
                  <c:pt idx="3">
                    <c:v>22.98</c:v>
                  </c:pt>
                  <c:pt idx="4">
                    <c:v>27.08</c:v>
                  </c:pt>
                </c:numCache>
              </c:numRef>
            </c:minus>
            <c:spPr>
              <a:noFill/>
              <a:ln w="9525" cap="flat" cmpd="sng" algn="ctr">
                <a:solidFill>
                  <a:schemeClr val="tx1">
                    <a:lumMod val="65000"/>
                    <a:lumOff val="35000"/>
                  </a:schemeClr>
                </a:solidFill>
                <a:round/>
              </a:ln>
              <a:effectLst/>
            </c:spPr>
          </c:errBars>
          <c:cat>
            <c:numRef>
              <c:f>Feuil1!$A$2:$A$6</c:f>
              <c:numCache>
                <c:formatCode>General</c:formatCode>
                <c:ptCount val="5"/>
                <c:pt idx="0">
                  <c:v>0</c:v>
                </c:pt>
                <c:pt idx="1">
                  <c:v>10</c:v>
                </c:pt>
                <c:pt idx="2">
                  <c:v>20</c:v>
                </c:pt>
                <c:pt idx="3">
                  <c:v>50</c:v>
                </c:pt>
                <c:pt idx="4">
                  <c:v>80</c:v>
                </c:pt>
              </c:numCache>
            </c:numRef>
          </c:cat>
          <c:val>
            <c:numRef>
              <c:f>Feuil1!$B$2:$B$6</c:f>
              <c:numCache>
                <c:formatCode>General</c:formatCode>
                <c:ptCount val="5"/>
                <c:pt idx="0">
                  <c:v>19.6</c:v>
                </c:pt>
                <c:pt idx="1">
                  <c:v>21.37</c:v>
                </c:pt>
                <c:pt idx="2">
                  <c:v>25.19</c:v>
                </c:pt>
                <c:pt idx="3">
                  <c:v>33.88</c:v>
                </c:pt>
                <c:pt idx="4">
                  <c:v>35.85</c:v>
                </c:pt>
              </c:numCache>
            </c:numRef>
          </c:val>
          <c:smooth val="0"/>
        </c:ser>
        <c:dLbls>
          <c:showLegendKey val="0"/>
          <c:showVal val="0"/>
          <c:showCatName val="0"/>
          <c:showSerName val="0"/>
          <c:showPercent val="0"/>
          <c:showBubbleSize val="0"/>
        </c:dLbls>
        <c:marker val="1"/>
        <c:smooth val="0"/>
        <c:axId val="980109743"/>
        <c:axId val="872403439"/>
      </c:lineChart>
      <c:catAx>
        <c:axId val="980109743"/>
        <c:scaling>
          <c:orientation val="minMax"/>
        </c:scaling>
        <c:delete val="0"/>
        <c:axPos val="b"/>
        <c:title>
          <c:tx>
            <c:rich>
              <a:bodyPr rot="0" spcFirstLastPara="1" vertOverflow="ellipsis" vert="horz" wrap="square" anchor="ctr" anchorCtr="1"/>
              <a:lstStyle/>
              <a:p>
                <a:pPr>
                  <a:defRPr lang="fr-FR" sz="2400" b="0" i="0" u="none" strike="noStrike" kern="1200" baseline="0">
                    <a:solidFill>
                      <a:sysClr val="windowText" lastClr="000000"/>
                    </a:solidFill>
                    <a:latin typeface="+mn-lt"/>
                    <a:ea typeface="+mn-ea"/>
                    <a:cs typeface="+mn-cs"/>
                  </a:defRPr>
                </a:pPr>
                <a:r>
                  <a:rPr lang="fr-FR" sz="2400" b="0">
                    <a:solidFill>
                      <a:sysClr val="windowText" lastClr="000000"/>
                    </a:solidFill>
                  </a:rPr>
                  <a:t>%</a:t>
                </a:r>
                <a:r>
                  <a:rPr lang="fr-FR" sz="2400" b="0" baseline="0">
                    <a:solidFill>
                      <a:sysClr val="windowText" lastClr="000000"/>
                    </a:solidFill>
                  </a:rPr>
                  <a:t> glycerol</a:t>
                </a:r>
                <a:endParaRPr lang="fr-FR" sz="2400" b="0">
                  <a:solidFill>
                    <a:sysClr val="windowText" lastClr="000000"/>
                  </a:solidFill>
                </a:endParaRPr>
              </a:p>
            </c:rich>
          </c:tx>
          <c:layout/>
          <c:overlay val="0"/>
          <c:spPr>
            <a:noFill/>
            <a:ln>
              <a:noFill/>
            </a:ln>
            <a:effectLst/>
          </c:spPr>
        </c:title>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lang="fr-FR" sz="1800" b="0" i="0" u="none" strike="noStrike" kern="1200" baseline="0">
                <a:solidFill>
                  <a:sysClr val="windowText" lastClr="000000"/>
                </a:solidFill>
                <a:latin typeface="+mn-lt"/>
                <a:ea typeface="+mn-ea"/>
                <a:cs typeface="+mn-cs"/>
              </a:defRPr>
            </a:pPr>
          </a:p>
        </c:txPr>
        <c:crossAx val="872403439"/>
        <c:crosses val="autoZero"/>
        <c:auto val="1"/>
        <c:lblAlgn val="ctr"/>
        <c:lblOffset val="100"/>
        <c:noMultiLvlLbl val="0"/>
      </c:catAx>
      <c:valAx>
        <c:axId val="87240343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fr-FR" sz="2400" b="0" i="0" u="none" strike="noStrike" kern="1200" baseline="0">
                    <a:solidFill>
                      <a:sysClr val="windowText" lastClr="000000"/>
                    </a:solidFill>
                    <a:latin typeface="+mn-lt"/>
                    <a:ea typeface="+mn-ea"/>
                    <a:cs typeface="+mn-cs"/>
                  </a:defRPr>
                </a:pPr>
                <a:r>
                  <a:rPr lang="fr-FR" sz="2400" dirty="0" err="1">
                    <a:solidFill>
                      <a:sysClr val="windowText" lastClr="000000"/>
                    </a:solidFill>
                  </a:rPr>
                  <a:t>Mean</a:t>
                </a:r>
                <a:r>
                  <a:rPr lang="fr-FR" sz="2400" baseline="0" dirty="0">
                    <a:solidFill>
                      <a:sysClr val="windowText" lastClr="000000"/>
                    </a:solidFill>
                  </a:rPr>
                  <a:t> </a:t>
                </a:r>
                <a:r>
                  <a:rPr lang="fr-FR" sz="2400" baseline="0" dirty="0" err="1">
                    <a:solidFill>
                      <a:sysClr val="windowText" lastClr="000000"/>
                    </a:solidFill>
                  </a:rPr>
                  <a:t>number</a:t>
                </a:r>
                <a:r>
                  <a:rPr lang="fr-FR" sz="2400" baseline="0" dirty="0">
                    <a:solidFill>
                      <a:sysClr val="windowText" lastClr="000000"/>
                    </a:solidFill>
                  </a:rPr>
                  <a:t> of </a:t>
                </a:r>
                <a:r>
                  <a:rPr lang="fr-FR" sz="2400" baseline="0" dirty="0" err="1">
                    <a:solidFill>
                      <a:sysClr val="windowText" lastClr="000000"/>
                    </a:solidFill>
                  </a:rPr>
                  <a:t>detections</a:t>
                </a:r>
                <a:r>
                  <a:rPr lang="fr-FR" sz="2400" baseline="0" dirty="0">
                    <a:solidFill>
                      <a:sysClr val="windowText" lastClr="000000"/>
                    </a:solidFill>
                  </a:rPr>
                  <a:t> / </a:t>
                </a:r>
                <a:r>
                  <a:rPr lang="fr-FR" sz="2400" baseline="0" dirty="0" err="1">
                    <a:solidFill>
                      <a:sysClr val="windowText" lastClr="000000"/>
                    </a:solidFill>
                  </a:rPr>
                  <a:t>trajectory</a:t>
                </a:r>
                <a:endParaRPr lang="fr-FR" sz="2400" dirty="0">
                  <a:solidFill>
                    <a:sysClr val="windowText" lastClr="000000"/>
                  </a:solidFill>
                </a:endParaRPr>
              </a:p>
            </c:rich>
          </c:tx>
          <c:layout>
            <c:manualLayout>
              <c:xMode val="edge"/>
              <c:yMode val="edge"/>
              <c:x val="0.021085343254566"/>
              <c:y val="0.181784763439"/>
            </c:manualLayout>
          </c:layout>
          <c:overlay val="0"/>
          <c:spPr>
            <a:noFill/>
            <a:ln>
              <a:noFill/>
            </a:ln>
            <a:effectLst/>
          </c:sp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lang="fr-FR" sz="2000" b="0" i="0" u="none" strike="noStrike" kern="1200" baseline="0">
                <a:solidFill>
                  <a:sysClr val="windowText" lastClr="000000"/>
                </a:solidFill>
                <a:latin typeface="+mn-lt"/>
                <a:ea typeface="+mn-ea"/>
                <a:cs typeface="+mn-cs"/>
              </a:defRPr>
            </a:pPr>
          </a:p>
        </c:txPr>
        <c:crossAx val="980109743"/>
        <c:crosses val="autoZero"/>
        <c:crossBetween val="between"/>
      </c:valAx>
      <c:spPr>
        <a:noFill/>
        <a:ln>
          <a:noFill/>
        </a:ln>
        <a:effectLst/>
      </c:spPr>
    </c:plotArea>
    <c:plotVisOnly val="1"/>
    <c:dispBlanksAs val="gap"/>
    <c:showDLblsOverMax val="0"/>
  </c:chart>
  <c:spPr>
    <a:noFill/>
    <a:ln>
      <a:noFill/>
    </a:ln>
    <a:effectLst/>
  </c:spPr>
  <c:txPr>
    <a:bodyPr/>
    <a:lstStyle/>
    <a:p>
      <a:pPr>
        <a:defRPr lang="fr-F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660416"/>
            <a:ext cx="10363200" cy="5659496"/>
          </a:xfrm>
        </p:spPr>
        <p:txBody>
          <a:bodyPr anchor="b"/>
          <a:lstStyle>
            <a:lvl1pPr algn="ctr">
              <a:defRPr sz="8000"/>
            </a:lvl1pPr>
          </a:lstStyle>
          <a:p>
            <a:r>
              <a:rPr lang="fr-FR"/>
              <a:t>Modifiez le style du titre</a:t>
            </a:r>
            <a:endParaRPr lang="en-US" dirty="0"/>
          </a:p>
        </p:txBody>
      </p:sp>
      <p:sp>
        <p:nvSpPr>
          <p:cNvPr id="3" name="Subtitle 2"/>
          <p:cNvSpPr>
            <a:spLocks noGrp="1"/>
          </p:cNvSpPr>
          <p:nvPr>
            <p:ph type="subTitle" idx="1"/>
          </p:nvPr>
        </p:nvSpPr>
        <p:spPr>
          <a:xfrm>
            <a:off x="1524000" y="8538164"/>
            <a:ext cx="9144000" cy="3924769"/>
          </a:xfrm>
        </p:spPr>
        <p:txBody>
          <a:bodyPr/>
          <a:lstStyle>
            <a:lvl1pPr marL="0" indent="0" algn="ctr">
              <a:buNone/>
              <a:defRPr sz="3200"/>
            </a:lvl1pPr>
            <a:lvl2pPr marL="609600" indent="0" algn="ctr">
              <a:buNone/>
              <a:defRPr sz="2665"/>
            </a:lvl2pPr>
            <a:lvl3pPr marL="1219200" indent="0" algn="ctr">
              <a:buNone/>
              <a:defRPr sz="2400"/>
            </a:lvl3pPr>
            <a:lvl4pPr marL="1828800" indent="0" algn="ctr">
              <a:buNone/>
              <a:defRPr sz="2135"/>
            </a:lvl4pPr>
            <a:lvl5pPr marL="2438400" indent="0" algn="ctr">
              <a:buNone/>
              <a:defRPr sz="2135"/>
            </a:lvl5pPr>
            <a:lvl6pPr marL="3048000" indent="0" algn="ctr">
              <a:buNone/>
              <a:defRPr sz="2135"/>
            </a:lvl6pPr>
            <a:lvl7pPr marL="3657600" indent="0" algn="ctr">
              <a:buNone/>
              <a:defRPr sz="2135"/>
            </a:lvl7pPr>
            <a:lvl8pPr marL="4267200" indent="0" algn="ctr">
              <a:buNone/>
              <a:defRPr sz="2135"/>
            </a:lvl8pPr>
            <a:lvl9pPr marL="4876800" indent="0" algn="ctr">
              <a:buNone/>
              <a:defRPr sz="2135"/>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p>
            <a:fld id="{2DFF3237-6BA5-4C4A-BB35-C9D2D564E3F9}" type="datetimeFigureOut">
              <a:rPr lang="fr-FR" smtClean="0"/>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7E3370-4EC6-4098-B787-0369BB1B32BE}" type="slidenum">
              <a:rPr lang="fr-FR" smtClean="0"/>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endParaRPr lang="fr-FR"/>
          </a:p>
          <a:p>
            <a:pPr lvl="1"/>
            <a:r>
              <a:rPr lang="fr-FR"/>
              <a:t>Deuxième niveau</a:t>
            </a:r>
            <a:endParaRPr lang="fr-FR"/>
          </a:p>
          <a:p>
            <a:pPr lvl="2"/>
            <a:r>
              <a:rPr lang="fr-FR"/>
              <a:t>Troisième niveau</a:t>
            </a:r>
            <a:endParaRPr lang="fr-FR"/>
          </a:p>
          <a:p>
            <a:pPr lvl="3"/>
            <a:r>
              <a:rPr lang="fr-FR"/>
              <a:t>Quatrième niveau</a:t>
            </a:r>
            <a:endParaRPr lang="fr-FR"/>
          </a:p>
          <a:p>
            <a:pPr lvl="4"/>
            <a:r>
              <a:rPr lang="fr-FR"/>
              <a:t>Cinquième niveau</a:t>
            </a:r>
            <a:endParaRPr lang="en-US" dirty="0"/>
          </a:p>
        </p:txBody>
      </p:sp>
      <p:sp>
        <p:nvSpPr>
          <p:cNvPr id="4" name="Date Placeholder 3"/>
          <p:cNvSpPr>
            <a:spLocks noGrp="1"/>
          </p:cNvSpPr>
          <p:nvPr>
            <p:ph type="dt" sz="half" idx="10"/>
          </p:nvPr>
        </p:nvSpPr>
        <p:spPr/>
        <p:txBody>
          <a:bodyPr/>
          <a:lstStyle/>
          <a:p>
            <a:fld id="{2DFF3237-6BA5-4C4A-BB35-C9D2D564E3F9}" type="datetimeFigureOut">
              <a:rPr lang="fr-FR" smtClean="0"/>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7E3370-4EC6-4098-B787-0369BB1B32BE}" type="slidenum">
              <a:rPr lang="fr-FR" smtClean="0"/>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1" y="4052716"/>
            <a:ext cx="10515600" cy="6762043"/>
          </a:xfrm>
        </p:spPr>
        <p:txBody>
          <a:bodyPr anchor="b"/>
          <a:lstStyle>
            <a:lvl1pPr>
              <a:defRPr sz="8000"/>
            </a:lvl1pPr>
          </a:lstStyle>
          <a:p>
            <a:r>
              <a:rPr lang="fr-FR"/>
              <a:t>Modifiez le style du titre</a:t>
            </a:r>
            <a:endParaRPr lang="en-US" dirty="0"/>
          </a:p>
        </p:txBody>
      </p:sp>
      <p:sp>
        <p:nvSpPr>
          <p:cNvPr id="3" name="Text Placeholder 2"/>
          <p:cNvSpPr>
            <a:spLocks noGrp="1"/>
          </p:cNvSpPr>
          <p:nvPr>
            <p:ph type="body" idx="1"/>
          </p:nvPr>
        </p:nvSpPr>
        <p:spPr>
          <a:xfrm>
            <a:off x="831851" y="10878731"/>
            <a:ext cx="10515600" cy="3555999"/>
          </a:xfrm>
        </p:spPr>
        <p:txBody>
          <a:bodyPr/>
          <a:lstStyle>
            <a:lvl1pPr marL="0" indent="0">
              <a:buNone/>
              <a:defRPr sz="3200">
                <a:solidFill>
                  <a:schemeClr val="tx1"/>
                </a:solidFill>
              </a:defRPr>
            </a:lvl1pPr>
            <a:lvl2pPr marL="609600" indent="0">
              <a:buNone/>
              <a:defRPr sz="2665">
                <a:solidFill>
                  <a:schemeClr val="tx1">
                    <a:tint val="75000"/>
                  </a:schemeClr>
                </a:solidFill>
              </a:defRPr>
            </a:lvl2pPr>
            <a:lvl3pPr marL="1219200" indent="0">
              <a:buNone/>
              <a:defRPr sz="2400">
                <a:solidFill>
                  <a:schemeClr val="tx1">
                    <a:tint val="75000"/>
                  </a:schemeClr>
                </a:solidFill>
              </a:defRPr>
            </a:lvl3pPr>
            <a:lvl4pPr marL="1828800" indent="0">
              <a:buNone/>
              <a:defRPr sz="2135">
                <a:solidFill>
                  <a:schemeClr val="tx1">
                    <a:tint val="75000"/>
                  </a:schemeClr>
                </a:solidFill>
              </a:defRPr>
            </a:lvl4pPr>
            <a:lvl5pPr marL="2438400" indent="0">
              <a:buNone/>
              <a:defRPr sz="2135">
                <a:solidFill>
                  <a:schemeClr val="tx1">
                    <a:tint val="75000"/>
                  </a:schemeClr>
                </a:solidFill>
              </a:defRPr>
            </a:lvl5pPr>
            <a:lvl6pPr marL="3048000" indent="0">
              <a:buNone/>
              <a:defRPr sz="2135">
                <a:solidFill>
                  <a:schemeClr val="tx1">
                    <a:tint val="75000"/>
                  </a:schemeClr>
                </a:solidFill>
              </a:defRPr>
            </a:lvl6pPr>
            <a:lvl7pPr marL="3657600" indent="0">
              <a:buNone/>
              <a:defRPr sz="2135">
                <a:solidFill>
                  <a:schemeClr val="tx1">
                    <a:tint val="75000"/>
                  </a:schemeClr>
                </a:solidFill>
              </a:defRPr>
            </a:lvl7pPr>
            <a:lvl8pPr marL="4267200" indent="0">
              <a:buNone/>
              <a:defRPr sz="2135">
                <a:solidFill>
                  <a:schemeClr val="tx1">
                    <a:tint val="75000"/>
                  </a:schemeClr>
                </a:solidFill>
              </a:defRPr>
            </a:lvl8pPr>
            <a:lvl9pPr marL="4876800" indent="0">
              <a:buNone/>
              <a:defRPr sz="2135">
                <a:solidFill>
                  <a:schemeClr val="tx1">
                    <a:tint val="75000"/>
                  </a:schemeClr>
                </a:solidFill>
              </a:defRPr>
            </a:lvl9pPr>
          </a:lstStyle>
          <a:p>
            <a:pPr lvl="0"/>
            <a:r>
              <a:rPr lang="fr-FR"/>
              <a:t>Modifier les styles du texte du masque</a:t>
            </a:r>
            <a:endParaRPr lang="fr-FR"/>
          </a:p>
        </p:txBody>
      </p:sp>
      <p:sp>
        <p:nvSpPr>
          <p:cNvPr id="4" name="Date Placeholder 3"/>
          <p:cNvSpPr>
            <a:spLocks noGrp="1"/>
          </p:cNvSpPr>
          <p:nvPr>
            <p:ph type="dt" sz="half" idx="10"/>
          </p:nvPr>
        </p:nvSpPr>
        <p:spPr/>
        <p:txBody>
          <a:bodyPr/>
          <a:lstStyle/>
          <a:p>
            <a:fld id="{2DFF3237-6BA5-4C4A-BB35-C9D2D564E3F9}" type="datetimeFigureOut">
              <a:rPr lang="fr-FR" smtClean="0"/>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7E3370-4EC6-4098-B787-0369BB1B32BE}" type="slidenum">
              <a:rPr lang="fr-FR" smtClean="0"/>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38200" y="4327407"/>
            <a:ext cx="5181600" cy="10314283"/>
          </a:xfrm>
        </p:spPr>
        <p:txBody>
          <a:bodyPr/>
          <a:lstStyle/>
          <a:p>
            <a:pPr lvl="0"/>
            <a:r>
              <a:rPr lang="fr-FR"/>
              <a:t>Modifier les styles du texte du masque</a:t>
            </a:r>
            <a:endParaRPr lang="fr-FR"/>
          </a:p>
          <a:p>
            <a:pPr lvl="1"/>
            <a:r>
              <a:rPr lang="fr-FR"/>
              <a:t>Deuxième niveau</a:t>
            </a:r>
            <a:endParaRPr lang="fr-FR"/>
          </a:p>
          <a:p>
            <a:pPr lvl="2"/>
            <a:r>
              <a:rPr lang="fr-FR"/>
              <a:t>Troisième niveau</a:t>
            </a:r>
            <a:endParaRPr lang="fr-FR"/>
          </a:p>
          <a:p>
            <a:pPr lvl="3"/>
            <a:r>
              <a:rPr lang="fr-FR"/>
              <a:t>Quatrième niveau</a:t>
            </a:r>
            <a:endParaRPr lang="fr-FR"/>
          </a:p>
          <a:p>
            <a:pPr lvl="4"/>
            <a:r>
              <a:rPr lang="fr-FR"/>
              <a:t>Cinquième niveau</a:t>
            </a:r>
            <a:endParaRPr lang="en-US" dirty="0"/>
          </a:p>
        </p:txBody>
      </p:sp>
      <p:sp>
        <p:nvSpPr>
          <p:cNvPr id="4" name="Content Placeholder 3"/>
          <p:cNvSpPr>
            <a:spLocks noGrp="1"/>
          </p:cNvSpPr>
          <p:nvPr>
            <p:ph sz="half" idx="2"/>
          </p:nvPr>
        </p:nvSpPr>
        <p:spPr>
          <a:xfrm>
            <a:off x="6172200" y="4327407"/>
            <a:ext cx="5181600" cy="10314283"/>
          </a:xfrm>
        </p:spPr>
        <p:txBody>
          <a:bodyPr/>
          <a:lstStyle/>
          <a:p>
            <a:pPr lvl="0"/>
            <a:r>
              <a:rPr lang="fr-FR"/>
              <a:t>Modifier les styles du texte du masque</a:t>
            </a:r>
            <a:endParaRPr lang="fr-FR"/>
          </a:p>
          <a:p>
            <a:pPr lvl="1"/>
            <a:r>
              <a:rPr lang="fr-FR"/>
              <a:t>Deuxième niveau</a:t>
            </a:r>
            <a:endParaRPr lang="fr-FR"/>
          </a:p>
          <a:p>
            <a:pPr lvl="2"/>
            <a:r>
              <a:rPr lang="fr-FR"/>
              <a:t>Troisième niveau</a:t>
            </a:r>
            <a:endParaRPr lang="fr-FR"/>
          </a:p>
          <a:p>
            <a:pPr lvl="3"/>
            <a:r>
              <a:rPr lang="fr-FR"/>
              <a:t>Quatrième niveau</a:t>
            </a:r>
            <a:endParaRPr lang="fr-FR"/>
          </a:p>
          <a:p>
            <a:pPr lvl="4"/>
            <a:r>
              <a:rPr lang="fr-FR"/>
              <a:t>Cinquième niveau</a:t>
            </a:r>
            <a:endParaRPr lang="en-US" dirty="0"/>
          </a:p>
        </p:txBody>
      </p:sp>
      <p:sp>
        <p:nvSpPr>
          <p:cNvPr id="5" name="Date Placeholder 4"/>
          <p:cNvSpPr>
            <a:spLocks noGrp="1"/>
          </p:cNvSpPr>
          <p:nvPr>
            <p:ph type="dt" sz="half" idx="10"/>
          </p:nvPr>
        </p:nvSpPr>
        <p:spPr/>
        <p:txBody>
          <a:bodyPr/>
          <a:lstStyle/>
          <a:p>
            <a:fld id="{2DFF3237-6BA5-4C4A-BB35-C9D2D564E3F9}" type="datetimeFigureOut">
              <a:rPr lang="fr-FR" smtClean="0"/>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17E3370-4EC6-4098-B787-0369BB1B32BE}" type="slidenum">
              <a:rPr lang="fr-FR" smtClean="0"/>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865485"/>
            <a:ext cx="10515600" cy="3142075"/>
          </a:xfrm>
        </p:spPr>
        <p:txBody>
          <a:bodyPr/>
          <a:lstStyle/>
          <a:p>
            <a:r>
              <a:rPr lang="fr-FR"/>
              <a:t>Modifiez le style du titre</a:t>
            </a:r>
            <a:endParaRPr lang="en-US" dirty="0"/>
          </a:p>
        </p:txBody>
      </p:sp>
      <p:sp>
        <p:nvSpPr>
          <p:cNvPr id="3" name="Text Placeholder 2"/>
          <p:cNvSpPr>
            <a:spLocks noGrp="1"/>
          </p:cNvSpPr>
          <p:nvPr>
            <p:ph type="body" idx="1"/>
          </p:nvPr>
        </p:nvSpPr>
        <p:spPr>
          <a:xfrm>
            <a:off x="839789" y="3984979"/>
            <a:ext cx="5157787" cy="1952977"/>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fr-FR"/>
              <a:t>Modifier les styles du texte du masque</a:t>
            </a:r>
            <a:endParaRPr lang="fr-FR"/>
          </a:p>
        </p:txBody>
      </p:sp>
      <p:sp>
        <p:nvSpPr>
          <p:cNvPr id="4" name="Content Placeholder 3"/>
          <p:cNvSpPr>
            <a:spLocks noGrp="1"/>
          </p:cNvSpPr>
          <p:nvPr>
            <p:ph sz="half" idx="2"/>
          </p:nvPr>
        </p:nvSpPr>
        <p:spPr>
          <a:xfrm>
            <a:off x="839789" y="5937956"/>
            <a:ext cx="5157787" cy="8733838"/>
          </a:xfrm>
        </p:spPr>
        <p:txBody>
          <a:bodyPr/>
          <a:lstStyle/>
          <a:p>
            <a:pPr lvl="0"/>
            <a:r>
              <a:rPr lang="fr-FR"/>
              <a:t>Modifier les styles du texte du masque</a:t>
            </a:r>
            <a:endParaRPr lang="fr-FR"/>
          </a:p>
          <a:p>
            <a:pPr lvl="1"/>
            <a:r>
              <a:rPr lang="fr-FR"/>
              <a:t>Deuxième niveau</a:t>
            </a:r>
            <a:endParaRPr lang="fr-FR"/>
          </a:p>
          <a:p>
            <a:pPr lvl="2"/>
            <a:r>
              <a:rPr lang="fr-FR"/>
              <a:t>Troisième niveau</a:t>
            </a:r>
            <a:endParaRPr lang="fr-FR"/>
          </a:p>
          <a:p>
            <a:pPr lvl="3"/>
            <a:r>
              <a:rPr lang="fr-FR"/>
              <a:t>Quatrième niveau</a:t>
            </a:r>
            <a:endParaRPr lang="fr-FR"/>
          </a:p>
          <a:p>
            <a:pPr lvl="4"/>
            <a:r>
              <a:rPr lang="fr-FR"/>
              <a:t>Cinquième niveau</a:t>
            </a:r>
            <a:endParaRPr lang="en-US" dirty="0"/>
          </a:p>
        </p:txBody>
      </p:sp>
      <p:sp>
        <p:nvSpPr>
          <p:cNvPr id="5" name="Text Placeholder 4"/>
          <p:cNvSpPr>
            <a:spLocks noGrp="1"/>
          </p:cNvSpPr>
          <p:nvPr>
            <p:ph type="body" sz="quarter" idx="3"/>
          </p:nvPr>
        </p:nvSpPr>
        <p:spPr>
          <a:xfrm>
            <a:off x="6172201" y="3984979"/>
            <a:ext cx="5183188" cy="1952977"/>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fr-FR"/>
              <a:t>Modifier les styles du texte du masque</a:t>
            </a:r>
            <a:endParaRPr lang="fr-FR"/>
          </a:p>
        </p:txBody>
      </p:sp>
      <p:sp>
        <p:nvSpPr>
          <p:cNvPr id="6" name="Content Placeholder 5"/>
          <p:cNvSpPr>
            <a:spLocks noGrp="1"/>
          </p:cNvSpPr>
          <p:nvPr>
            <p:ph sz="quarter" idx="4"/>
          </p:nvPr>
        </p:nvSpPr>
        <p:spPr>
          <a:xfrm>
            <a:off x="6172201" y="5937956"/>
            <a:ext cx="5183188" cy="8733838"/>
          </a:xfrm>
        </p:spPr>
        <p:txBody>
          <a:bodyPr/>
          <a:lstStyle/>
          <a:p>
            <a:pPr lvl="0"/>
            <a:r>
              <a:rPr lang="fr-FR"/>
              <a:t>Modifier les styles du texte du masque</a:t>
            </a:r>
            <a:endParaRPr lang="fr-FR"/>
          </a:p>
          <a:p>
            <a:pPr lvl="1"/>
            <a:r>
              <a:rPr lang="fr-FR"/>
              <a:t>Deuxième niveau</a:t>
            </a:r>
            <a:endParaRPr lang="fr-FR"/>
          </a:p>
          <a:p>
            <a:pPr lvl="2"/>
            <a:r>
              <a:rPr lang="fr-FR"/>
              <a:t>Troisième niveau</a:t>
            </a:r>
            <a:endParaRPr lang="fr-FR"/>
          </a:p>
          <a:p>
            <a:pPr lvl="3"/>
            <a:r>
              <a:rPr lang="fr-FR"/>
              <a:t>Quatrième niveau</a:t>
            </a:r>
            <a:endParaRPr lang="fr-FR"/>
          </a:p>
          <a:p>
            <a:pPr lvl="4"/>
            <a:r>
              <a:rPr lang="fr-FR"/>
              <a:t>Cinquième niveau</a:t>
            </a:r>
            <a:endParaRPr lang="en-US" dirty="0"/>
          </a:p>
        </p:txBody>
      </p:sp>
      <p:sp>
        <p:nvSpPr>
          <p:cNvPr id="7" name="Date Placeholder 6"/>
          <p:cNvSpPr>
            <a:spLocks noGrp="1"/>
          </p:cNvSpPr>
          <p:nvPr>
            <p:ph type="dt" sz="half" idx="10"/>
          </p:nvPr>
        </p:nvSpPr>
        <p:spPr/>
        <p:txBody>
          <a:bodyPr/>
          <a:lstStyle/>
          <a:p>
            <a:fld id="{2DFF3237-6BA5-4C4A-BB35-C9D2D564E3F9}" type="datetimeFigureOut">
              <a:rPr lang="fr-FR" smtClean="0"/>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17E3370-4EC6-4098-B787-0369BB1B32BE}" type="slidenum">
              <a:rPr lang="fr-FR" smtClean="0"/>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DFF3237-6BA5-4C4A-BB35-C9D2D564E3F9}" type="datetimeFigureOut">
              <a:rPr lang="fr-FR" smtClean="0"/>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17E3370-4EC6-4098-B787-0369BB1B32BE}" type="slidenum">
              <a:rPr lang="fr-FR" smtClean="0"/>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FF3237-6BA5-4C4A-BB35-C9D2D564E3F9}" type="datetimeFigureOut">
              <a:rPr lang="fr-FR" smtClean="0"/>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17E3370-4EC6-4098-B787-0369BB1B32BE}" type="slidenum">
              <a:rPr lang="fr-FR" smtClean="0"/>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1083733"/>
            <a:ext cx="3932237" cy="3793067"/>
          </a:xfrm>
        </p:spPr>
        <p:txBody>
          <a:bodyPr anchor="b"/>
          <a:lstStyle>
            <a:lvl1pPr>
              <a:defRPr sz="4265"/>
            </a:lvl1pPr>
          </a:lstStyle>
          <a:p>
            <a:r>
              <a:rPr lang="fr-FR"/>
              <a:t>Modifiez le style du titre</a:t>
            </a:r>
            <a:endParaRPr lang="en-US" dirty="0"/>
          </a:p>
        </p:txBody>
      </p:sp>
      <p:sp>
        <p:nvSpPr>
          <p:cNvPr id="3" name="Content Placeholder 2"/>
          <p:cNvSpPr>
            <a:spLocks noGrp="1"/>
          </p:cNvSpPr>
          <p:nvPr>
            <p:ph idx="1"/>
          </p:nvPr>
        </p:nvSpPr>
        <p:spPr>
          <a:xfrm>
            <a:off x="5183188" y="2340567"/>
            <a:ext cx="6172200" cy="11552296"/>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a:r>
              <a:rPr lang="fr-FR"/>
              <a:t>Modifier les styles du texte du masque</a:t>
            </a:r>
            <a:endParaRPr lang="fr-FR"/>
          </a:p>
          <a:p>
            <a:pPr lvl="1"/>
            <a:r>
              <a:rPr lang="fr-FR"/>
              <a:t>Deuxième niveau</a:t>
            </a:r>
            <a:endParaRPr lang="fr-FR"/>
          </a:p>
          <a:p>
            <a:pPr lvl="2"/>
            <a:r>
              <a:rPr lang="fr-FR"/>
              <a:t>Troisième niveau</a:t>
            </a:r>
            <a:endParaRPr lang="fr-FR"/>
          </a:p>
          <a:p>
            <a:pPr lvl="3"/>
            <a:r>
              <a:rPr lang="fr-FR"/>
              <a:t>Quatrième niveau</a:t>
            </a:r>
            <a:endParaRPr lang="fr-FR"/>
          </a:p>
          <a:p>
            <a:pPr lvl="4"/>
            <a:r>
              <a:rPr lang="fr-FR"/>
              <a:t>Cinquième niveau</a:t>
            </a:r>
            <a:endParaRPr lang="en-US" dirty="0"/>
          </a:p>
        </p:txBody>
      </p:sp>
      <p:sp>
        <p:nvSpPr>
          <p:cNvPr id="4" name="Text Placeholder 3"/>
          <p:cNvSpPr>
            <a:spLocks noGrp="1"/>
          </p:cNvSpPr>
          <p:nvPr>
            <p:ph type="body" sz="half" idx="2"/>
          </p:nvPr>
        </p:nvSpPr>
        <p:spPr>
          <a:xfrm>
            <a:off x="839788" y="4876800"/>
            <a:ext cx="3932237" cy="9034875"/>
          </a:xfrm>
        </p:spPr>
        <p:txBody>
          <a:bodyPr/>
          <a:lstStyle>
            <a:lvl1pPr marL="0" indent="0">
              <a:buNone/>
              <a:defRPr sz="2135"/>
            </a:lvl1pPr>
            <a:lvl2pPr marL="609600" indent="0">
              <a:buNone/>
              <a:defRPr sz="1865"/>
            </a:lvl2pPr>
            <a:lvl3pPr marL="1219200" indent="0">
              <a:buNone/>
              <a:defRPr sz="1600"/>
            </a:lvl3pPr>
            <a:lvl4pPr marL="1828800" indent="0">
              <a:buNone/>
              <a:defRPr sz="1335"/>
            </a:lvl4pPr>
            <a:lvl5pPr marL="2438400" indent="0">
              <a:buNone/>
              <a:defRPr sz="1335"/>
            </a:lvl5pPr>
            <a:lvl6pPr marL="3048000" indent="0">
              <a:buNone/>
              <a:defRPr sz="1335"/>
            </a:lvl6pPr>
            <a:lvl7pPr marL="3657600" indent="0">
              <a:buNone/>
              <a:defRPr sz="1335"/>
            </a:lvl7pPr>
            <a:lvl8pPr marL="4267200" indent="0">
              <a:buNone/>
              <a:defRPr sz="1335"/>
            </a:lvl8pPr>
            <a:lvl9pPr marL="4876800" indent="0">
              <a:buNone/>
              <a:defRPr sz="1335"/>
            </a:lvl9pPr>
          </a:lstStyle>
          <a:p>
            <a:pPr lvl="0"/>
            <a:r>
              <a:rPr lang="fr-FR"/>
              <a:t>Modifier les styles du texte du masque</a:t>
            </a:r>
            <a:endParaRPr lang="fr-FR"/>
          </a:p>
        </p:txBody>
      </p:sp>
      <p:sp>
        <p:nvSpPr>
          <p:cNvPr id="5" name="Date Placeholder 4"/>
          <p:cNvSpPr>
            <a:spLocks noGrp="1"/>
          </p:cNvSpPr>
          <p:nvPr>
            <p:ph type="dt" sz="half" idx="10"/>
          </p:nvPr>
        </p:nvSpPr>
        <p:spPr/>
        <p:txBody>
          <a:bodyPr/>
          <a:lstStyle/>
          <a:p>
            <a:fld id="{2DFF3237-6BA5-4C4A-BB35-C9D2D564E3F9}" type="datetimeFigureOut">
              <a:rPr lang="fr-FR" smtClean="0"/>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17E3370-4EC6-4098-B787-0369BB1B32BE}" type="slidenum">
              <a:rPr lang="fr-FR" smtClean="0"/>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1083733"/>
            <a:ext cx="3932237" cy="3793067"/>
          </a:xfrm>
        </p:spPr>
        <p:txBody>
          <a:bodyPr anchor="b"/>
          <a:lstStyle>
            <a:lvl1pPr>
              <a:defRPr sz="4265"/>
            </a:lvl1pPr>
          </a:lstStyle>
          <a:p>
            <a:r>
              <a:rPr lang="fr-FR"/>
              <a:t>Modifiez le style du titre</a:t>
            </a:r>
            <a:endParaRPr lang="en-US" dirty="0"/>
          </a:p>
        </p:txBody>
      </p:sp>
      <p:sp>
        <p:nvSpPr>
          <p:cNvPr id="3" name="Picture Placeholder 2"/>
          <p:cNvSpPr>
            <a:spLocks noGrp="1" noChangeAspect="1"/>
          </p:cNvSpPr>
          <p:nvPr>
            <p:ph type="pic" idx="1"/>
          </p:nvPr>
        </p:nvSpPr>
        <p:spPr>
          <a:xfrm>
            <a:off x="5183188" y="2340567"/>
            <a:ext cx="6172200" cy="11552296"/>
          </a:xfrm>
        </p:spPr>
        <p:txBody>
          <a:bodyPr anchor="t"/>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r>
              <a:rPr lang="fr-FR"/>
              <a:t>Cliquez sur l'icône pour ajouter une image</a:t>
            </a:r>
            <a:endParaRPr lang="en-US" dirty="0"/>
          </a:p>
        </p:txBody>
      </p:sp>
      <p:sp>
        <p:nvSpPr>
          <p:cNvPr id="4" name="Text Placeholder 3"/>
          <p:cNvSpPr>
            <a:spLocks noGrp="1"/>
          </p:cNvSpPr>
          <p:nvPr>
            <p:ph type="body" sz="half" idx="2"/>
          </p:nvPr>
        </p:nvSpPr>
        <p:spPr>
          <a:xfrm>
            <a:off x="839788" y="4876800"/>
            <a:ext cx="3932237" cy="9034875"/>
          </a:xfrm>
        </p:spPr>
        <p:txBody>
          <a:bodyPr/>
          <a:lstStyle>
            <a:lvl1pPr marL="0" indent="0">
              <a:buNone/>
              <a:defRPr sz="2135"/>
            </a:lvl1pPr>
            <a:lvl2pPr marL="609600" indent="0">
              <a:buNone/>
              <a:defRPr sz="1865"/>
            </a:lvl2pPr>
            <a:lvl3pPr marL="1219200" indent="0">
              <a:buNone/>
              <a:defRPr sz="1600"/>
            </a:lvl3pPr>
            <a:lvl4pPr marL="1828800" indent="0">
              <a:buNone/>
              <a:defRPr sz="1335"/>
            </a:lvl4pPr>
            <a:lvl5pPr marL="2438400" indent="0">
              <a:buNone/>
              <a:defRPr sz="1335"/>
            </a:lvl5pPr>
            <a:lvl6pPr marL="3048000" indent="0">
              <a:buNone/>
              <a:defRPr sz="1335"/>
            </a:lvl6pPr>
            <a:lvl7pPr marL="3657600" indent="0">
              <a:buNone/>
              <a:defRPr sz="1335"/>
            </a:lvl7pPr>
            <a:lvl8pPr marL="4267200" indent="0">
              <a:buNone/>
              <a:defRPr sz="1335"/>
            </a:lvl8pPr>
            <a:lvl9pPr marL="4876800" indent="0">
              <a:buNone/>
              <a:defRPr sz="1335"/>
            </a:lvl9pPr>
          </a:lstStyle>
          <a:p>
            <a:pPr lvl="0"/>
            <a:r>
              <a:rPr lang="fr-FR"/>
              <a:t>Modifier les styles du texte du masque</a:t>
            </a:r>
            <a:endParaRPr lang="fr-FR"/>
          </a:p>
        </p:txBody>
      </p:sp>
      <p:sp>
        <p:nvSpPr>
          <p:cNvPr id="5" name="Date Placeholder 4"/>
          <p:cNvSpPr>
            <a:spLocks noGrp="1"/>
          </p:cNvSpPr>
          <p:nvPr>
            <p:ph type="dt" sz="half" idx="10"/>
          </p:nvPr>
        </p:nvSpPr>
        <p:spPr/>
        <p:txBody>
          <a:bodyPr/>
          <a:lstStyle/>
          <a:p>
            <a:fld id="{2DFF3237-6BA5-4C4A-BB35-C9D2D564E3F9}" type="datetimeFigureOut">
              <a:rPr lang="fr-FR" smtClean="0"/>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17E3370-4EC6-4098-B787-0369BB1B32BE}" type="slidenum">
              <a:rPr lang="fr-FR" smtClean="0"/>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endParaRPr lang="fr-FR"/>
          </a:p>
          <a:p>
            <a:pPr lvl="1"/>
            <a:r>
              <a:rPr lang="fr-FR"/>
              <a:t>Deuxième niveau</a:t>
            </a:r>
            <a:endParaRPr lang="fr-FR"/>
          </a:p>
          <a:p>
            <a:pPr lvl="2"/>
            <a:r>
              <a:rPr lang="fr-FR"/>
              <a:t>Troisième niveau</a:t>
            </a:r>
            <a:endParaRPr lang="fr-FR"/>
          </a:p>
          <a:p>
            <a:pPr lvl="3"/>
            <a:r>
              <a:rPr lang="fr-FR"/>
              <a:t>Quatrième niveau</a:t>
            </a:r>
            <a:endParaRPr lang="fr-FR"/>
          </a:p>
          <a:p>
            <a:pPr lvl="4"/>
            <a:r>
              <a:rPr lang="fr-FR"/>
              <a:t>Cinquième niveau</a:t>
            </a:r>
            <a:endParaRPr lang="en-US" dirty="0"/>
          </a:p>
        </p:txBody>
      </p:sp>
      <p:sp>
        <p:nvSpPr>
          <p:cNvPr id="4" name="Date Placeholder 3"/>
          <p:cNvSpPr>
            <a:spLocks noGrp="1"/>
          </p:cNvSpPr>
          <p:nvPr>
            <p:ph type="dt" sz="half" idx="10"/>
          </p:nvPr>
        </p:nvSpPr>
        <p:spPr/>
        <p:txBody>
          <a:bodyPr/>
          <a:lstStyle/>
          <a:p>
            <a:fld id="{2DFF3237-6BA5-4C4A-BB35-C9D2D564E3F9}" type="datetimeFigureOut">
              <a:rPr lang="fr-FR" smtClean="0"/>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7E3370-4EC6-4098-B787-0369BB1B32BE}" type="slidenum">
              <a:rPr lang="fr-FR" smtClean="0"/>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865481"/>
            <a:ext cx="2628900" cy="13776209"/>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1" y="865481"/>
            <a:ext cx="7734300" cy="13776209"/>
          </a:xfrm>
        </p:spPr>
        <p:txBody>
          <a:bodyPr vert="eaVert"/>
          <a:lstStyle/>
          <a:p>
            <a:pPr lvl="0"/>
            <a:r>
              <a:rPr lang="fr-FR"/>
              <a:t>Modifier les styles du texte du masque</a:t>
            </a:r>
            <a:endParaRPr lang="fr-FR"/>
          </a:p>
          <a:p>
            <a:pPr lvl="1"/>
            <a:r>
              <a:rPr lang="fr-FR"/>
              <a:t>Deuxième niveau</a:t>
            </a:r>
            <a:endParaRPr lang="fr-FR"/>
          </a:p>
          <a:p>
            <a:pPr lvl="2"/>
            <a:r>
              <a:rPr lang="fr-FR"/>
              <a:t>Troisième niveau</a:t>
            </a:r>
            <a:endParaRPr lang="fr-FR"/>
          </a:p>
          <a:p>
            <a:pPr lvl="3"/>
            <a:r>
              <a:rPr lang="fr-FR"/>
              <a:t>Quatrième niveau</a:t>
            </a:r>
            <a:endParaRPr lang="fr-FR"/>
          </a:p>
          <a:p>
            <a:pPr lvl="4"/>
            <a:r>
              <a:rPr lang="fr-FR"/>
              <a:t>Cinquième niveau</a:t>
            </a:r>
            <a:endParaRPr lang="en-US" dirty="0"/>
          </a:p>
        </p:txBody>
      </p:sp>
      <p:sp>
        <p:nvSpPr>
          <p:cNvPr id="4" name="Date Placeholder 3"/>
          <p:cNvSpPr>
            <a:spLocks noGrp="1"/>
          </p:cNvSpPr>
          <p:nvPr>
            <p:ph type="dt" sz="half" idx="10"/>
          </p:nvPr>
        </p:nvSpPr>
        <p:spPr/>
        <p:txBody>
          <a:bodyPr/>
          <a:lstStyle/>
          <a:p>
            <a:fld id="{2DFF3237-6BA5-4C4A-BB35-C9D2D564E3F9}" type="datetimeFigureOut">
              <a:rPr lang="fr-FR" smtClean="0"/>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7E3370-4EC6-4098-B787-0369BB1B32BE}" type="slidenum">
              <a:rPr lang="fr-FR" smtClean="0"/>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865485"/>
            <a:ext cx="10515600" cy="3142075"/>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838200" y="4327407"/>
            <a:ext cx="10515600" cy="10314283"/>
          </a:xfrm>
          <a:prstGeom prst="rect">
            <a:avLst/>
          </a:prstGeom>
        </p:spPr>
        <p:txBody>
          <a:bodyPr vert="horz" lIns="91440" tIns="45720" rIns="91440" bIns="45720" rtlCol="0">
            <a:normAutofit/>
          </a:bodyPr>
          <a:lstStyle/>
          <a:p>
            <a:pPr lvl="0"/>
            <a:r>
              <a:rPr lang="fr-FR"/>
              <a:t>Modifier les styles du texte du masque</a:t>
            </a:r>
            <a:endParaRPr lang="fr-FR"/>
          </a:p>
          <a:p>
            <a:pPr lvl="1"/>
            <a:r>
              <a:rPr lang="fr-FR"/>
              <a:t>Deuxième niveau</a:t>
            </a:r>
            <a:endParaRPr lang="fr-FR"/>
          </a:p>
          <a:p>
            <a:pPr lvl="2"/>
            <a:r>
              <a:rPr lang="fr-FR"/>
              <a:t>Troisième niveau</a:t>
            </a:r>
            <a:endParaRPr lang="fr-FR"/>
          </a:p>
          <a:p>
            <a:pPr lvl="3"/>
            <a:r>
              <a:rPr lang="fr-FR"/>
              <a:t>Quatrième niveau</a:t>
            </a:r>
            <a:endParaRPr lang="fr-FR"/>
          </a:p>
          <a:p>
            <a:pPr lvl="4"/>
            <a:r>
              <a:rPr lang="fr-FR"/>
              <a:t>Cinquième niveau</a:t>
            </a:r>
            <a:endParaRPr lang="en-US" dirty="0"/>
          </a:p>
        </p:txBody>
      </p:sp>
      <p:sp>
        <p:nvSpPr>
          <p:cNvPr id="4" name="Date Placeholder 3"/>
          <p:cNvSpPr>
            <a:spLocks noGrp="1"/>
          </p:cNvSpPr>
          <p:nvPr>
            <p:ph type="dt" sz="half" idx="2"/>
          </p:nvPr>
        </p:nvSpPr>
        <p:spPr>
          <a:xfrm>
            <a:off x="838200" y="15066908"/>
            <a:ext cx="2743200" cy="865481"/>
          </a:xfrm>
          <a:prstGeom prst="rect">
            <a:avLst/>
          </a:prstGeom>
        </p:spPr>
        <p:txBody>
          <a:bodyPr vert="horz" lIns="91440" tIns="45720" rIns="91440" bIns="45720" rtlCol="0" anchor="ctr"/>
          <a:lstStyle>
            <a:lvl1pPr algn="l">
              <a:defRPr sz="1600">
                <a:solidFill>
                  <a:schemeClr val="tx1">
                    <a:tint val="75000"/>
                  </a:schemeClr>
                </a:solidFill>
              </a:defRPr>
            </a:lvl1pPr>
          </a:lstStyle>
          <a:p>
            <a:fld id="{2DFF3237-6BA5-4C4A-BB35-C9D2D564E3F9}" type="datetimeFigureOut">
              <a:rPr lang="fr-FR" smtClean="0"/>
            </a:fld>
            <a:endParaRPr lang="fr-FR"/>
          </a:p>
        </p:txBody>
      </p:sp>
      <p:sp>
        <p:nvSpPr>
          <p:cNvPr id="5" name="Footer Placeholder 4"/>
          <p:cNvSpPr>
            <a:spLocks noGrp="1"/>
          </p:cNvSpPr>
          <p:nvPr>
            <p:ph type="ftr" sz="quarter" idx="3"/>
          </p:nvPr>
        </p:nvSpPr>
        <p:spPr>
          <a:xfrm>
            <a:off x="4038600" y="15066908"/>
            <a:ext cx="4114800" cy="865481"/>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610600" y="15066908"/>
            <a:ext cx="2743200" cy="865481"/>
          </a:xfrm>
          <a:prstGeom prst="rect">
            <a:avLst/>
          </a:prstGeom>
        </p:spPr>
        <p:txBody>
          <a:bodyPr vert="horz" lIns="91440" tIns="45720" rIns="91440" bIns="45720" rtlCol="0" anchor="ctr"/>
          <a:lstStyle>
            <a:lvl1pPr algn="r">
              <a:defRPr sz="1600">
                <a:solidFill>
                  <a:schemeClr val="tx1">
                    <a:tint val="75000"/>
                  </a:schemeClr>
                </a:solidFill>
              </a:defRPr>
            </a:lvl1pPr>
          </a:lstStyle>
          <a:p>
            <a:fld id="{417E3370-4EC6-4098-B787-0369BB1B32BE}" type="slidenum">
              <a:rPr lang="fr-FR" smtClean="0"/>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1219200" rtl="0" eaLnBrk="1" latinLnBrk="0" hangingPunct="1">
        <a:lnSpc>
          <a:spcPct val="90000"/>
        </a:lnSpc>
        <a:spcBef>
          <a:spcPct val="0"/>
        </a:spcBef>
        <a:buNone/>
        <a:defRPr sz="5865" kern="1200">
          <a:solidFill>
            <a:schemeClr val="tx1"/>
          </a:solidFill>
          <a:latin typeface="+mj-lt"/>
          <a:ea typeface="+mj-ea"/>
          <a:cs typeface="+mj-cs"/>
        </a:defRPr>
      </a:lvl1pPr>
    </p:titleStyle>
    <p:bodyStyle>
      <a:lvl1pPr marL="304800" indent="-304800" algn="l" defTabSz="1219200" rtl="0" eaLnBrk="1" latinLnBrk="0" hangingPunct="1">
        <a:lnSpc>
          <a:spcPct val="90000"/>
        </a:lnSpc>
        <a:spcBef>
          <a:spcPts val="1335"/>
        </a:spcBef>
        <a:buFont typeface="Arial" panose="020B0604020202020204" pitchFamily="34" charset="0"/>
        <a:buChar char="•"/>
        <a:defRPr sz="3735" kern="1200">
          <a:solidFill>
            <a:schemeClr val="tx1"/>
          </a:solidFill>
          <a:latin typeface="+mn-lt"/>
          <a:ea typeface="+mn-ea"/>
          <a:cs typeface="+mn-cs"/>
        </a:defRPr>
      </a:lvl1pPr>
      <a:lvl2pPr marL="914400" indent="-304800" algn="l" defTabSz="1219200" rtl="0" eaLnBrk="1" latinLnBrk="0" hangingPunct="1">
        <a:lnSpc>
          <a:spcPct val="90000"/>
        </a:lnSpc>
        <a:spcBef>
          <a:spcPts val="665"/>
        </a:spcBef>
        <a:buFont typeface="Arial" panose="020B0604020202020204" pitchFamily="34" charset="0"/>
        <a:buChar char="•"/>
        <a:defRPr sz="3200" kern="1200">
          <a:solidFill>
            <a:schemeClr val="tx1"/>
          </a:solidFill>
          <a:latin typeface="+mn-lt"/>
          <a:ea typeface="+mn-ea"/>
          <a:cs typeface="+mn-cs"/>
        </a:defRPr>
      </a:lvl2pPr>
      <a:lvl3pPr marL="1524000" indent="-304800" algn="l" defTabSz="1219200" rtl="0" eaLnBrk="1" latinLnBrk="0" hangingPunct="1">
        <a:lnSpc>
          <a:spcPct val="90000"/>
        </a:lnSpc>
        <a:spcBef>
          <a:spcPts val="665"/>
        </a:spcBef>
        <a:buFont typeface="Arial" panose="020B0604020202020204" pitchFamily="34" charset="0"/>
        <a:buChar char="•"/>
        <a:defRPr sz="2665" kern="1200">
          <a:solidFill>
            <a:schemeClr val="tx1"/>
          </a:solidFill>
          <a:latin typeface="+mn-lt"/>
          <a:ea typeface="+mn-ea"/>
          <a:cs typeface="+mn-cs"/>
        </a:defRPr>
      </a:lvl3pPr>
      <a:lvl4pPr marL="21336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4pPr>
      <a:lvl5pPr marL="27432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5pPr>
      <a:lvl6pPr marL="33528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6pPr>
      <a:lvl7pPr marL="39624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7pPr>
      <a:lvl8pPr marL="45720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8pPr>
      <a:lvl9pPr marL="51816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chart" Target="../charts/char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tif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emf"/></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phique 1"/>
          <p:cNvGraphicFramePr/>
          <p:nvPr/>
        </p:nvGraphicFramePr>
        <p:xfrm>
          <a:off x="1066800" y="647700"/>
          <a:ext cx="10363200" cy="7480300"/>
        </p:xfrm>
        <a:graphic>
          <a:graphicData uri="http://schemas.openxmlformats.org/drawingml/2006/chart">
            <c:chart xmlns:c="http://schemas.openxmlformats.org/drawingml/2006/chart" xmlns:r="http://schemas.openxmlformats.org/officeDocument/2006/relationships" r:id="rId1"/>
          </a:graphicData>
        </a:graphic>
      </p:graphicFrame>
      <p:sp>
        <p:nvSpPr>
          <p:cNvPr id="3" name="ZoneTexte 2"/>
          <p:cNvSpPr txBox="1"/>
          <p:nvPr/>
        </p:nvSpPr>
        <p:spPr>
          <a:xfrm>
            <a:off x="1327784" y="8607677"/>
            <a:ext cx="9536432" cy="1106805"/>
          </a:xfrm>
          <a:prstGeom prst="rect">
            <a:avLst/>
          </a:prstGeom>
          <a:noFill/>
        </p:spPr>
        <p:txBody>
          <a:bodyPr wrap="square" rtlCol="0">
            <a:spAutoFit/>
          </a:bodyPr>
          <a:lstStyle/>
          <a:p>
            <a:pPr algn="just"/>
            <a:r>
              <a:rPr lang="fr-FR" b="1" dirty="0" err="1">
                <a:latin typeface="Arial" panose="020B0604020202020204" pitchFamily="34" charset="0"/>
                <a:cs typeface="Arial" panose="020B0604020202020204" pitchFamily="34" charset="0"/>
              </a:rPr>
              <a:t>Supplementa</a:t>
            </a:r>
            <a:r>
              <a:rPr lang="fr-CA" altLang="fr-FR" b="1" dirty="0" err="1">
                <a:latin typeface="Arial" panose="020B0604020202020204" pitchFamily="34" charset="0"/>
                <a:cs typeface="Arial" panose="020B0604020202020204" pitchFamily="34" charset="0"/>
              </a:rPr>
              <a:t>ry</a:t>
            </a:r>
            <a:r>
              <a:rPr lang="fr-FR" b="1" dirty="0">
                <a:latin typeface="Arial" panose="020B0604020202020204" pitchFamily="34" charset="0"/>
                <a:cs typeface="Arial" panose="020B0604020202020204" pitchFamily="34" charset="0"/>
              </a:rPr>
              <a:t> Figure </a:t>
            </a:r>
            <a:r>
              <a:rPr lang="fr-CA" altLang="fr-FR" b="1" dirty="0">
                <a:latin typeface="Arial" panose="020B0604020202020204" pitchFamily="34" charset="0"/>
                <a:cs typeface="Arial" panose="020B0604020202020204" pitchFamily="34" charset="0"/>
              </a:rPr>
              <a:t>S</a:t>
            </a:r>
            <a:r>
              <a:rPr lang="fr-FR" b="1" dirty="0">
                <a:latin typeface="Arial" panose="020B0604020202020204" pitchFamily="34" charset="0"/>
                <a:cs typeface="Arial" panose="020B0604020202020204" pitchFamily="34" charset="0"/>
              </a:rPr>
              <a:t>1</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Mean</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number</a:t>
            </a:r>
            <a:r>
              <a:rPr lang="fr-FR" dirty="0">
                <a:latin typeface="Arial" panose="020B0604020202020204" pitchFamily="34" charset="0"/>
                <a:cs typeface="Arial" panose="020B0604020202020204" pitchFamily="34" charset="0"/>
              </a:rPr>
              <a:t> +/- standard </a:t>
            </a:r>
            <a:r>
              <a:rPr lang="fr-FR" dirty="0" err="1">
                <a:latin typeface="Arial" panose="020B0604020202020204" pitchFamily="34" charset="0"/>
                <a:cs typeface="Arial" panose="020B0604020202020204" pitchFamily="34" charset="0"/>
              </a:rPr>
              <a:t>deviation</a:t>
            </a:r>
            <a:r>
              <a:rPr lang="fr-FR" dirty="0">
                <a:latin typeface="Arial" panose="020B0604020202020204" pitchFamily="34" charset="0"/>
                <a:cs typeface="Arial" panose="020B0604020202020204" pitchFamily="34" charset="0"/>
              </a:rPr>
              <a:t> of </a:t>
            </a:r>
            <a:r>
              <a:rPr lang="fr-FR" dirty="0" err="1">
                <a:latin typeface="Arial" panose="020B0604020202020204" pitchFamily="34" charset="0"/>
                <a:cs typeface="Arial" panose="020B0604020202020204" pitchFamily="34" charset="0"/>
              </a:rPr>
              <a:t>detections</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oobtained</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with</a:t>
            </a:r>
            <a:r>
              <a:rPr lang="fr-FR" dirty="0">
                <a:latin typeface="Arial" panose="020B0604020202020204" pitchFamily="34" charset="0"/>
                <a:cs typeface="Arial" panose="020B0604020202020204" pitchFamily="34" charset="0"/>
              </a:rPr>
              <a:t> Single </a:t>
            </a:r>
            <a:r>
              <a:rPr lang="fr-FR" dirty="0" err="1">
                <a:latin typeface="Arial" panose="020B0604020202020204" pitchFamily="34" charset="0"/>
                <a:cs typeface="Arial" panose="020B0604020202020204" pitchFamily="34" charset="0"/>
              </a:rPr>
              <a:t>Particle</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Tracking</a:t>
            </a:r>
            <a:r>
              <a:rPr lang="fr-FR" dirty="0">
                <a:latin typeface="Arial" panose="020B0604020202020204" pitchFamily="34" charset="0"/>
                <a:cs typeface="Arial" panose="020B0604020202020204" pitchFamily="34" charset="0"/>
              </a:rPr>
              <a:t> of fluorescent </a:t>
            </a:r>
            <a:r>
              <a:rPr lang="fr-FR" dirty="0" err="1">
                <a:latin typeface="Arial" panose="020B0604020202020204" pitchFamily="34" charset="0"/>
                <a:cs typeface="Arial" panose="020B0604020202020204" pitchFamily="34" charset="0"/>
              </a:rPr>
              <a:t>beads</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diffusing</a:t>
            </a:r>
            <a:r>
              <a:rPr lang="fr-FR" dirty="0">
                <a:latin typeface="Arial" panose="020B0604020202020204" pitchFamily="34" charset="0"/>
                <a:cs typeface="Arial" panose="020B0604020202020204" pitchFamily="34" charset="0"/>
              </a:rPr>
              <a:t> in </a:t>
            </a:r>
            <a:r>
              <a:rPr lang="fr-FR" dirty="0" err="1">
                <a:latin typeface="Arial" panose="020B0604020202020204" pitchFamily="34" charset="0"/>
                <a:cs typeface="Arial" panose="020B0604020202020204" pitchFamily="34" charset="0"/>
              </a:rPr>
              <a:t>aqueous</a:t>
            </a:r>
            <a:r>
              <a:rPr lang="fr-FR" dirty="0">
                <a:latin typeface="Arial" panose="020B0604020202020204" pitchFamily="34" charset="0"/>
                <a:cs typeface="Arial" panose="020B0604020202020204" pitchFamily="34" charset="0"/>
              </a:rPr>
              <a:t> solutions </a:t>
            </a:r>
            <a:r>
              <a:rPr lang="fr-FR" dirty="0" err="1">
                <a:latin typeface="Arial" panose="020B0604020202020204" pitchFamily="34" charset="0"/>
                <a:cs typeface="Arial" panose="020B0604020202020204" pitchFamily="34" charset="0"/>
              </a:rPr>
              <a:t>with</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different</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glycerol</a:t>
            </a:r>
            <a:r>
              <a:rPr lang="fr-FR" dirty="0">
                <a:latin typeface="Arial" panose="020B0604020202020204" pitchFamily="34" charset="0"/>
                <a:cs typeface="Arial" panose="020B0604020202020204" pitchFamily="34" charset="0"/>
              </a:rPr>
              <a:t> proportions.</a:t>
            </a:r>
            <a:endParaRPr lang="fr-FR" dirty="0">
              <a:latin typeface="Arial" panose="020B0604020202020204" pitchFamily="34" charset="0"/>
              <a:cs typeface="Arial" panose="020B0604020202020204" pitchFamily="34" charset="0"/>
            </a:endParaRPr>
          </a:p>
          <a:p>
            <a:pPr algn="just"/>
            <a:endParaRPr lang="fr-FR" sz="1200" dirty="0">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2" name="Tableau 1"/>
              <p:cNvGraphicFramePr>
                <a:graphicFrameLocks noGrp="1"/>
              </p:cNvGraphicFramePr>
              <p:nvPr/>
            </p:nvGraphicFramePr>
            <p:xfrm>
              <a:off x="2102712" y="5217246"/>
              <a:ext cx="8334376" cy="3524437"/>
            </p:xfrm>
            <a:graphic>
              <a:graphicData uri="http://schemas.openxmlformats.org/drawingml/2006/table">
                <a:tbl>
                  <a:tblPr>
                    <a:tableStyleId>{5940675A-B579-460E-94D1-54222C63F5DA}</a:tableStyleId>
                  </a:tblPr>
                  <a:tblGrid>
                    <a:gridCol w="2083594"/>
                    <a:gridCol w="2083594"/>
                    <a:gridCol w="2083594"/>
                    <a:gridCol w="2083594"/>
                  </a:tblGrid>
                  <a:tr h="503491">
                    <a:tc>
                      <a:txBody>
                        <a:bodyPr/>
                        <a:lstStyle/>
                        <a:p>
                          <a:pPr algn="ctr" fontAlgn="b"/>
                          <a:r>
                            <a:rPr lang="fr-FR" sz="1800" b="0" i="0" u="none" strike="noStrike" dirty="0">
                              <a:solidFill>
                                <a:srgbClr val="000000"/>
                              </a:solidFill>
                              <a:effectLst/>
                              <a:latin typeface="Arial" panose="020B0604020202020204" pitchFamily="34" charset="0"/>
                              <a:cs typeface="Arial" panose="020B0604020202020204" pitchFamily="34" charset="0"/>
                            </a:rPr>
                            <a:t>Diffusion coefficient</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gridSpan="2">
                      <a:txBody>
                        <a:bodyPr/>
                        <a:lstStyle/>
                        <a:p>
                          <a:pPr algn="ctr" fontAlgn="b"/>
                          <a:r>
                            <a:rPr lang="fr-FR" sz="1800" u="none" strike="noStrike" dirty="0" err="1">
                              <a:effectLst/>
                              <a:latin typeface="Arial" panose="020B0604020202020204" pitchFamily="34" charset="0"/>
                              <a:cs typeface="Arial" panose="020B0604020202020204" pitchFamily="34" charset="0"/>
                            </a:rPr>
                            <a:t>Experimental</a:t>
                          </a:r>
                          <a:r>
                            <a:rPr lang="fr-FR" sz="1800" u="none" strike="noStrike" dirty="0">
                              <a:effectLst/>
                              <a:latin typeface="Arial" panose="020B0604020202020204" pitchFamily="34" charset="0"/>
                              <a:cs typeface="Arial" panose="020B0604020202020204" pitchFamily="34" charset="0"/>
                            </a:rPr>
                            <a:t> values</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hMerge="1">
                      <a:tcPr marL="6350" marR="6350" marT="6350" marB="0" anchor="b"/>
                    </a:tc>
                    <a:tc>
                      <a:txBody>
                        <a:bodyPr/>
                        <a:lstStyle/>
                        <a:p>
                          <a:pPr algn="ctr" fontAlgn="b"/>
                          <a:r>
                            <a:rPr lang="fr-FR" sz="1800" u="none" strike="noStrike" dirty="0">
                              <a:effectLst/>
                              <a:latin typeface="Arial" panose="020B0604020202020204" pitchFamily="34" charset="0"/>
                              <a:cs typeface="Arial" panose="020B0604020202020204" pitchFamily="34" charset="0"/>
                            </a:rPr>
                            <a:t>Theory</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solidFill>
                          <a:schemeClr val="bg1">
                            <a:lumMod val="95000"/>
                          </a:schemeClr>
                        </a:solidFill>
                      </a:tcPr>
                    </a:tc>
                  </a:tr>
                  <a:tr h="503491">
                    <a:tc>
                      <a:txBody>
                        <a:bodyPr/>
                        <a:lstStyle/>
                        <a:p>
                          <a:pPr marL="0" marR="0" lvl="0" indent="0" algn="ctr" defTabSz="1219200" rtl="0" eaLnBrk="1" fontAlgn="b" latinLnBrk="0" hangingPunct="1">
                            <a:lnSpc>
                              <a:spcPct val="100000"/>
                            </a:lnSpc>
                            <a:spcBef>
                              <a:spcPts val="0"/>
                            </a:spcBef>
                            <a:spcAft>
                              <a:spcPts val="0"/>
                            </a:spcAft>
                            <a:buClrTx/>
                            <a:buSzTx/>
                            <a:buFontTx/>
                            <a:buNone/>
                            <a:defRPr/>
                          </a:pPr>
                          <a:r>
                            <a:rPr lang="fr-FR" sz="1800" u="none" strike="noStrike" dirty="0">
                              <a:effectLst/>
                              <a:latin typeface="Arial" panose="020B0604020202020204" pitchFamily="34" charset="0"/>
                              <a:cs typeface="Arial" panose="020B0604020202020204" pitchFamily="34" charset="0"/>
                            </a:rPr>
                            <a:t>% </a:t>
                          </a:r>
                          <a:r>
                            <a:rPr lang="fr-FR" sz="1800" u="none" strike="noStrike" dirty="0" err="1">
                              <a:effectLst/>
                              <a:latin typeface="Arial" panose="020B0604020202020204" pitchFamily="34" charset="0"/>
                              <a:cs typeface="Arial" panose="020B0604020202020204" pitchFamily="34" charset="0"/>
                            </a:rPr>
                            <a:t>glycerol</a:t>
                          </a:r>
                          <a:r>
                            <a:rPr lang="fr-FR" sz="1800" u="none" strike="noStrike" dirty="0">
                              <a:effectLst/>
                              <a:latin typeface="Arial" panose="020B0604020202020204" pitchFamily="34" charset="0"/>
                              <a:cs typeface="Arial" panose="020B0604020202020204" pitchFamily="34" charset="0"/>
                            </a:rPr>
                            <a:t> </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err="1">
                              <a:effectLst/>
                              <a:latin typeface="Arial" panose="020B0604020202020204" pitchFamily="34" charset="0"/>
                              <a:cs typeface="Arial" panose="020B0604020202020204" pitchFamily="34" charset="0"/>
                            </a:rPr>
                            <a:t>mean</a:t>
                          </a:r>
                          <a:r>
                            <a:rPr lang="fr-FR" sz="1800" u="none" strike="noStrike" baseline="0" dirty="0">
                              <a:effectLst/>
                              <a:latin typeface="Arial" panose="020B0604020202020204" pitchFamily="34" charset="0"/>
                              <a:cs typeface="Arial" panose="020B0604020202020204" pitchFamily="34" charset="0"/>
                            </a:rPr>
                            <a:t> </a:t>
                          </a:r>
                          <a14:m>
                            <m:oMath xmlns:m="http://schemas.openxmlformats.org/officeDocument/2006/math">
                              <m:sSub>
                                <m:sSubPr>
                                  <m:ctrlPr>
                                    <a:rPr lang="fr-FR" sz="1800" i="1" u="none" strike="noStrike" smtClean="0">
                                      <a:effectLst/>
                                      <a:latin typeface="Cambria Math" panose="02040503050406030204" pitchFamily="18" charset="0"/>
                                    </a:rPr>
                                  </m:ctrlPr>
                                </m:sSubPr>
                                <m:e>
                                  <m:r>
                                    <a:rPr lang="fr-FR" sz="1800" b="0" i="1" u="none" strike="noStrike" smtClean="0">
                                      <a:effectLst/>
                                      <a:latin typeface="Cambria Math" panose="02040503050406030204" pitchFamily="18" charset="0"/>
                                    </a:rPr>
                                    <m:t>𝐷</m:t>
                                  </m:r>
                                </m:e>
                                <m:sub>
                                  <m:r>
                                    <m:rPr>
                                      <m:sty m:val="p"/>
                                    </m:rPr>
                                    <a:rPr lang="el-GR" sz="1800" i="1" u="none" strike="noStrike" smtClean="0">
                                      <a:effectLst/>
                                      <a:latin typeface="Cambria Math" panose="02040503050406030204" pitchFamily="18" charset="0"/>
                                    </a:rPr>
                                    <m:t>α</m:t>
                                  </m:r>
                                </m:sub>
                              </m:sSub>
                            </m:oMath>
                          </a14:m>
                          <a:r>
                            <a:rPr lang="fr-FR" sz="1800" b="0" i="0" u="none" strike="noStrike" dirty="0">
                              <a:solidFill>
                                <a:srgbClr val="000000"/>
                              </a:solidFill>
                              <a:effectLst/>
                              <a:latin typeface="Arial" panose="020B0604020202020204" pitchFamily="34" charset="0"/>
                              <a:cs typeface="Arial" panose="020B0604020202020204" pitchFamily="34" charset="0"/>
                            </a:rPr>
                            <a:t> (</a:t>
                          </a:r>
                          <a:r>
                            <a:rPr lang="fr-FR" sz="1800" u="none" strike="noStrike" dirty="0">
                              <a:effectLst/>
                              <a:latin typeface="Arial" panose="020B0604020202020204" pitchFamily="34" charset="0"/>
                              <a:cs typeface="Arial" panose="020B0604020202020204" pitchFamily="34" charset="0"/>
                            </a:rPr>
                            <a:t>µm²/s)</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SD</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 D (µm²/s)</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solidFill>
                          <a:schemeClr val="bg1">
                            <a:lumMod val="95000"/>
                          </a:schemeClr>
                        </a:solidFill>
                      </a:tcPr>
                    </a:tc>
                  </a:tr>
                  <a:tr h="503491">
                    <a:tc>
                      <a:txBody>
                        <a:bodyPr/>
                        <a:lstStyle/>
                        <a:p>
                          <a:pPr algn="ctr" fontAlgn="b"/>
                          <a:r>
                            <a:rPr lang="fr-FR" sz="1800" u="none" strike="noStrike">
                              <a:effectLst/>
                              <a:latin typeface="Arial" panose="020B0604020202020204" pitchFamily="34" charset="0"/>
                              <a:cs typeface="Arial" panose="020B0604020202020204" pitchFamily="34" charset="0"/>
                            </a:rPr>
                            <a:t>0</a:t>
                          </a:r>
                          <a:endParaRPr lang="fr-FR" sz="1800" b="0" i="0" u="none" strike="noStrike">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15.5</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1.7</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15.1</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solidFill>
                          <a:schemeClr val="bg1">
                            <a:lumMod val="95000"/>
                          </a:schemeClr>
                        </a:solidFill>
                      </a:tcPr>
                    </a:tc>
                  </a:tr>
                  <a:tr h="503491">
                    <a:tc>
                      <a:txBody>
                        <a:bodyPr/>
                        <a:lstStyle/>
                        <a:p>
                          <a:pPr algn="ctr" fontAlgn="b"/>
                          <a:r>
                            <a:rPr lang="fr-FR" sz="1800" u="none" strike="noStrike">
                              <a:effectLst/>
                              <a:latin typeface="Arial" panose="020B0604020202020204" pitchFamily="34" charset="0"/>
                              <a:cs typeface="Arial" panose="020B0604020202020204" pitchFamily="34" charset="0"/>
                            </a:rPr>
                            <a:t>10</a:t>
                          </a:r>
                          <a:endParaRPr lang="fr-FR" sz="1800" b="0" i="0" u="none" strike="noStrike">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12.1</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1.8</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12.1</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solidFill>
                          <a:schemeClr val="bg1">
                            <a:lumMod val="95000"/>
                          </a:schemeClr>
                        </a:solidFill>
                      </a:tcPr>
                    </a:tc>
                  </a:tr>
                  <a:tr h="503491">
                    <a:tc>
                      <a:txBody>
                        <a:bodyPr/>
                        <a:lstStyle/>
                        <a:p>
                          <a:pPr algn="ctr" fontAlgn="b"/>
                          <a:r>
                            <a:rPr lang="fr-FR" sz="1800" u="none" strike="noStrike">
                              <a:effectLst/>
                              <a:latin typeface="Arial" panose="020B0604020202020204" pitchFamily="34" charset="0"/>
                              <a:cs typeface="Arial" panose="020B0604020202020204" pitchFamily="34" charset="0"/>
                            </a:rPr>
                            <a:t>20</a:t>
                          </a:r>
                          <a:endParaRPr lang="fr-FR" sz="1800" b="0" i="0" u="none" strike="noStrike">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9.2</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1.5</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9.0</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solidFill>
                          <a:schemeClr val="bg1">
                            <a:lumMod val="95000"/>
                          </a:schemeClr>
                        </a:solidFill>
                      </a:tcPr>
                    </a:tc>
                  </a:tr>
                  <a:tr h="503491">
                    <a:tc>
                      <a:txBody>
                        <a:bodyPr/>
                        <a:lstStyle/>
                        <a:p>
                          <a:pPr algn="ctr" fontAlgn="b"/>
                          <a:r>
                            <a:rPr lang="fr-FR" sz="1800" u="none" strike="noStrike">
                              <a:effectLst/>
                              <a:latin typeface="Arial" panose="020B0604020202020204" pitchFamily="34" charset="0"/>
                              <a:cs typeface="Arial" panose="020B0604020202020204" pitchFamily="34" charset="0"/>
                            </a:rPr>
                            <a:t>50</a:t>
                          </a:r>
                          <a:endParaRPr lang="fr-FR" sz="1800" b="0" i="0" u="none" strike="noStrike">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4.5</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0.8</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3.2</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solidFill>
                          <a:schemeClr val="bg1">
                            <a:lumMod val="95000"/>
                          </a:schemeClr>
                        </a:solidFill>
                      </a:tcPr>
                    </a:tc>
                  </a:tr>
                  <a:tr h="503491">
                    <a:tc>
                      <a:txBody>
                        <a:bodyPr/>
                        <a:lstStyle/>
                        <a:p>
                          <a:pPr algn="ctr" fontAlgn="b"/>
                          <a:r>
                            <a:rPr lang="fr-FR" sz="1800" u="none" strike="noStrike">
                              <a:effectLst/>
                              <a:latin typeface="Arial" panose="020B0604020202020204" pitchFamily="34" charset="0"/>
                              <a:cs typeface="Arial" panose="020B0604020202020204" pitchFamily="34" charset="0"/>
                            </a:rPr>
                            <a:t>80</a:t>
                          </a:r>
                          <a:endParaRPr lang="fr-FR" sz="1800" b="0" i="0" u="none" strike="noStrike">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1.1</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0.2</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0.4</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solidFill>
                          <a:schemeClr val="bg1">
                            <a:lumMod val="95000"/>
                          </a:schemeClr>
                        </a:solidFill>
                      </a:tcPr>
                    </a:tc>
                  </a:tr>
                </a:tbl>
              </a:graphicData>
            </a:graphic>
          </p:graphicFrame>
        </mc:Choice>
        <mc:Fallback xmlns="">
          <p:graphicFrame>
            <p:nvGraphicFramePr>
              <p:cNvPr id="2" name="Tableau 1"/>
              <p:cNvGraphicFramePr>
                <a:graphicFrameLocks noGrp="1"/>
              </p:cNvGraphicFramePr>
              <p:nvPr/>
            </p:nvGraphicFramePr>
            <p:xfrm>
              <a:off x="2102712" y="5217246"/>
              <a:ext cx="8334376" cy="3524437"/>
            </p:xfrm>
            <a:graphic>
              <a:graphicData uri="http://schemas.openxmlformats.org/drawingml/2006/table">
                <a:tbl>
                  <a:tblPr>
                    <a:tableStyleId>{5940675A-B579-460E-94D1-54222C63F5DA}</a:tableStyleId>
                  </a:tblPr>
                  <a:tblGrid>
                    <a:gridCol w="2083594"/>
                    <a:gridCol w="2083594"/>
                    <a:gridCol w="2083594"/>
                    <a:gridCol w="2083594"/>
                  </a:tblGrid>
                  <a:tr h="503491">
                    <a:tc>
                      <a:txBody>
                        <a:bodyPr/>
                        <a:lstStyle/>
                        <a:p>
                          <a:pPr algn="ctr" fontAlgn="b"/>
                          <a:r>
                            <a:rPr lang="fr-FR" sz="1800" b="0" i="0" u="none" strike="noStrike" dirty="0">
                              <a:solidFill>
                                <a:srgbClr val="000000"/>
                              </a:solidFill>
                              <a:effectLst/>
                              <a:latin typeface="Arial" panose="020B0604020202020204" pitchFamily="34" charset="0"/>
                              <a:cs typeface="Arial" panose="020B0604020202020204" pitchFamily="34" charset="0"/>
                            </a:rPr>
                            <a:t>Diffusion coefficient</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gridSpan="2">
                      <a:txBody>
                        <a:bodyPr/>
                        <a:lstStyle/>
                        <a:p>
                          <a:pPr algn="ctr" fontAlgn="b"/>
                          <a:r>
                            <a:rPr lang="fr-FR" sz="1800" u="none" strike="noStrike" dirty="0" err="1">
                              <a:effectLst/>
                              <a:latin typeface="Arial" panose="020B0604020202020204" pitchFamily="34" charset="0"/>
                              <a:cs typeface="Arial" panose="020B0604020202020204" pitchFamily="34" charset="0"/>
                            </a:rPr>
                            <a:t>Experimental</a:t>
                          </a:r>
                          <a:r>
                            <a:rPr lang="fr-FR" sz="1800" u="none" strike="noStrike" dirty="0">
                              <a:effectLst/>
                              <a:latin typeface="Arial" panose="020B0604020202020204" pitchFamily="34" charset="0"/>
                              <a:cs typeface="Arial" panose="020B0604020202020204" pitchFamily="34" charset="0"/>
                            </a:rPr>
                            <a:t> values</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hMerge="1">
                      <a:tcPr marL="6350" marR="6350" marT="6350" marB="0" anchor="b"/>
                    </a:tc>
                    <a:tc>
                      <a:txBody>
                        <a:bodyPr/>
                        <a:lstStyle/>
                        <a:p>
                          <a:pPr algn="ctr" fontAlgn="b"/>
                          <a:r>
                            <a:rPr lang="fr-FR" sz="1800" u="none" strike="noStrike" dirty="0">
                              <a:effectLst/>
                              <a:latin typeface="Arial" panose="020B0604020202020204" pitchFamily="34" charset="0"/>
                              <a:cs typeface="Arial" panose="020B0604020202020204" pitchFamily="34" charset="0"/>
                            </a:rPr>
                            <a:t>Theory</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solidFill>
                          <a:schemeClr val="bg1">
                            <a:lumMod val="95000"/>
                          </a:schemeClr>
                        </a:solidFill>
                      </a:tcPr>
                    </a:tc>
                  </a:tr>
                  <a:tr h="503555">
                    <a:tc>
                      <a:txBody>
                        <a:bodyPr/>
                        <a:lstStyle/>
                        <a:p>
                          <a:pPr marL="0" marR="0" lvl="0" indent="0" algn="ctr" defTabSz="1219200" rtl="0" eaLnBrk="1" fontAlgn="b" latinLnBrk="0" hangingPunct="1">
                            <a:lnSpc>
                              <a:spcPct val="100000"/>
                            </a:lnSpc>
                            <a:spcBef>
                              <a:spcPts val="0"/>
                            </a:spcBef>
                            <a:spcAft>
                              <a:spcPts val="0"/>
                            </a:spcAft>
                            <a:buClrTx/>
                            <a:buSzTx/>
                            <a:buFontTx/>
                            <a:buNone/>
                            <a:defRPr/>
                          </a:pPr>
                          <a:r>
                            <a:rPr lang="fr-FR" sz="1800" u="none" strike="noStrike" dirty="0">
                              <a:effectLst/>
                              <a:latin typeface="Arial" panose="020B0604020202020204" pitchFamily="34" charset="0"/>
                              <a:cs typeface="Arial" panose="020B0604020202020204" pitchFamily="34" charset="0"/>
                            </a:rPr>
                            <a:t>% </a:t>
                          </a:r>
                          <a:r>
                            <a:rPr lang="fr-FR" sz="1800" u="none" strike="noStrike" dirty="0" err="1">
                              <a:effectLst/>
                              <a:latin typeface="Arial" panose="020B0604020202020204" pitchFamily="34" charset="0"/>
                              <a:cs typeface="Arial" panose="020B0604020202020204" pitchFamily="34" charset="0"/>
                            </a:rPr>
                            <a:t>glycerol</a:t>
                          </a:r>
                          <a:r>
                            <a:rPr lang="fr-FR" sz="1800" u="none" strike="noStrike" dirty="0">
                              <a:effectLst/>
                              <a:latin typeface="Arial" panose="020B0604020202020204" pitchFamily="34" charset="0"/>
                              <a:cs typeface="Arial" panose="020B0604020202020204" pitchFamily="34" charset="0"/>
                            </a:rPr>
                            <a:t> </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endParaRPr lang="fr-FR"/>
                        </a:p>
                      </a:txBody>
                      <a:tcPr marL="5239" marR="5239" marT="5239" marB="0" anchor="ctr">
                        <a:blipFill>
                          <a:blip r:embed="rId1"/>
                        </a:blipFill>
                      </a:tcPr>
                    </a:tc>
                    <a:tc>
                      <a:txBody>
                        <a:bodyPr/>
                        <a:lstStyle/>
                        <a:p>
                          <a:pPr algn="ctr" fontAlgn="b"/>
                          <a:r>
                            <a:rPr lang="fr-FR" sz="1800" u="none" strike="noStrike" dirty="0">
                              <a:effectLst/>
                              <a:latin typeface="Arial" panose="020B0604020202020204" pitchFamily="34" charset="0"/>
                              <a:cs typeface="Arial" panose="020B0604020202020204" pitchFamily="34" charset="0"/>
                            </a:rPr>
                            <a:t>SD</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 D (µm²/s)</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solidFill>
                          <a:schemeClr val="bg1">
                            <a:lumMod val="95000"/>
                          </a:schemeClr>
                        </a:solidFill>
                      </a:tcPr>
                    </a:tc>
                  </a:tr>
                  <a:tr h="503491">
                    <a:tc>
                      <a:txBody>
                        <a:bodyPr/>
                        <a:lstStyle/>
                        <a:p>
                          <a:pPr algn="ctr" fontAlgn="b"/>
                          <a:r>
                            <a:rPr lang="fr-FR" sz="1800" u="none" strike="noStrike">
                              <a:effectLst/>
                              <a:latin typeface="Arial" panose="020B0604020202020204" pitchFamily="34" charset="0"/>
                              <a:cs typeface="Arial" panose="020B0604020202020204" pitchFamily="34" charset="0"/>
                            </a:rPr>
                            <a:t>0</a:t>
                          </a:r>
                          <a:endParaRPr lang="fr-FR" sz="1800" b="0" i="0" u="none" strike="noStrike">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15.5</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1.7</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15.1</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solidFill>
                          <a:schemeClr val="bg1">
                            <a:lumMod val="95000"/>
                          </a:schemeClr>
                        </a:solidFill>
                      </a:tcPr>
                    </a:tc>
                  </a:tr>
                  <a:tr h="503491">
                    <a:tc>
                      <a:txBody>
                        <a:bodyPr/>
                        <a:lstStyle/>
                        <a:p>
                          <a:pPr algn="ctr" fontAlgn="b"/>
                          <a:r>
                            <a:rPr lang="fr-FR" sz="1800" u="none" strike="noStrike">
                              <a:effectLst/>
                              <a:latin typeface="Arial" panose="020B0604020202020204" pitchFamily="34" charset="0"/>
                              <a:cs typeface="Arial" panose="020B0604020202020204" pitchFamily="34" charset="0"/>
                            </a:rPr>
                            <a:t>10</a:t>
                          </a:r>
                          <a:endParaRPr lang="fr-FR" sz="1800" b="0" i="0" u="none" strike="noStrike">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12.1</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1.8</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12.1</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solidFill>
                          <a:schemeClr val="bg1">
                            <a:lumMod val="95000"/>
                          </a:schemeClr>
                        </a:solidFill>
                      </a:tcPr>
                    </a:tc>
                  </a:tr>
                  <a:tr h="503491">
                    <a:tc>
                      <a:txBody>
                        <a:bodyPr/>
                        <a:lstStyle/>
                        <a:p>
                          <a:pPr algn="ctr" fontAlgn="b"/>
                          <a:r>
                            <a:rPr lang="fr-FR" sz="1800" u="none" strike="noStrike">
                              <a:effectLst/>
                              <a:latin typeface="Arial" panose="020B0604020202020204" pitchFamily="34" charset="0"/>
                              <a:cs typeface="Arial" panose="020B0604020202020204" pitchFamily="34" charset="0"/>
                            </a:rPr>
                            <a:t>20</a:t>
                          </a:r>
                          <a:endParaRPr lang="fr-FR" sz="1800" b="0" i="0" u="none" strike="noStrike">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9.2</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1.5</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9.0</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solidFill>
                          <a:schemeClr val="bg1">
                            <a:lumMod val="95000"/>
                          </a:schemeClr>
                        </a:solidFill>
                      </a:tcPr>
                    </a:tc>
                  </a:tr>
                  <a:tr h="503491">
                    <a:tc>
                      <a:txBody>
                        <a:bodyPr/>
                        <a:lstStyle/>
                        <a:p>
                          <a:pPr algn="ctr" fontAlgn="b"/>
                          <a:r>
                            <a:rPr lang="fr-FR" sz="1800" u="none" strike="noStrike">
                              <a:effectLst/>
                              <a:latin typeface="Arial" panose="020B0604020202020204" pitchFamily="34" charset="0"/>
                              <a:cs typeface="Arial" panose="020B0604020202020204" pitchFamily="34" charset="0"/>
                            </a:rPr>
                            <a:t>50</a:t>
                          </a:r>
                          <a:endParaRPr lang="fr-FR" sz="1800" b="0" i="0" u="none" strike="noStrike">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4.5</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0.8</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3.2</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solidFill>
                          <a:schemeClr val="bg1">
                            <a:lumMod val="95000"/>
                          </a:schemeClr>
                        </a:solidFill>
                      </a:tcPr>
                    </a:tc>
                  </a:tr>
                  <a:tr h="503491">
                    <a:tc>
                      <a:txBody>
                        <a:bodyPr/>
                        <a:lstStyle/>
                        <a:p>
                          <a:pPr algn="ctr" fontAlgn="b"/>
                          <a:r>
                            <a:rPr lang="fr-FR" sz="1800" u="none" strike="noStrike">
                              <a:effectLst/>
                              <a:latin typeface="Arial" panose="020B0604020202020204" pitchFamily="34" charset="0"/>
                              <a:cs typeface="Arial" panose="020B0604020202020204" pitchFamily="34" charset="0"/>
                            </a:rPr>
                            <a:t>80</a:t>
                          </a:r>
                          <a:endParaRPr lang="fr-FR" sz="1800" b="0" i="0" u="none" strike="noStrike">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1.1</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0.2</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0.4</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solidFill>
                          <a:schemeClr val="bg1">
                            <a:lumMod val="95000"/>
                          </a:schemeClr>
                        </a:solidFill>
                      </a:tcPr>
                    </a:tc>
                  </a:tr>
                </a:tbl>
              </a:graphicData>
            </a:graphic>
          </p:graphicFrame>
        </mc:Fallback>
      </mc:AlternateContent>
      <p:graphicFrame>
        <p:nvGraphicFramePr>
          <p:cNvPr id="3" name="Tableau 2"/>
          <p:cNvGraphicFramePr>
            <a:graphicFrameLocks noGrp="1"/>
          </p:cNvGraphicFramePr>
          <p:nvPr/>
        </p:nvGraphicFramePr>
        <p:xfrm>
          <a:off x="2102712" y="1212816"/>
          <a:ext cx="8334376" cy="3524946"/>
        </p:xfrm>
        <a:graphic>
          <a:graphicData uri="http://schemas.openxmlformats.org/drawingml/2006/table">
            <a:tbl>
              <a:tblPr>
                <a:tableStyleId>{616DA210-FB5B-4158-B5E0-FEB733F419BA}</a:tableStyleId>
              </a:tblPr>
              <a:tblGrid>
                <a:gridCol w="2083594"/>
                <a:gridCol w="2083594"/>
                <a:gridCol w="2083594"/>
                <a:gridCol w="2083594"/>
              </a:tblGrid>
              <a:tr h="504000">
                <a:tc>
                  <a:txBody>
                    <a:bodyPr/>
                    <a:lstStyle/>
                    <a:p>
                      <a:pPr algn="ctr" fontAlgn="b"/>
                      <a:r>
                        <a:rPr lang="fr-FR" sz="1800" b="0" i="0" u="none" strike="noStrike" dirty="0" err="1">
                          <a:solidFill>
                            <a:srgbClr val="000000"/>
                          </a:solidFill>
                          <a:effectLst/>
                          <a:latin typeface="Arial" panose="020B0604020202020204" pitchFamily="34" charset="0"/>
                          <a:cs typeface="Arial" panose="020B0604020202020204" pitchFamily="34" charset="0"/>
                        </a:rPr>
                        <a:t>Anomaly</a:t>
                      </a:r>
                      <a:r>
                        <a:rPr lang="fr-FR" sz="1800" b="0" i="0" u="none" strike="noStrike" dirty="0">
                          <a:solidFill>
                            <a:srgbClr val="000000"/>
                          </a:solidFill>
                          <a:effectLst/>
                          <a:latin typeface="Arial" panose="020B0604020202020204" pitchFamily="34" charset="0"/>
                          <a:cs typeface="Arial" panose="020B0604020202020204" pitchFamily="34" charset="0"/>
                        </a:rPr>
                        <a:t> coefficient</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gridSpan="2">
                  <a:txBody>
                    <a:bodyPr/>
                    <a:lstStyle/>
                    <a:p>
                      <a:pPr algn="ctr" fontAlgn="b"/>
                      <a:r>
                        <a:rPr lang="fr-FR" sz="1800" u="none" strike="noStrike" dirty="0" err="1">
                          <a:effectLst/>
                          <a:latin typeface="Arial" panose="020B0604020202020204" pitchFamily="34" charset="0"/>
                          <a:cs typeface="Arial" panose="020B0604020202020204" pitchFamily="34" charset="0"/>
                        </a:rPr>
                        <a:t>Experimental</a:t>
                      </a:r>
                      <a:r>
                        <a:rPr lang="fr-FR" sz="1800" u="none" strike="noStrike" dirty="0">
                          <a:effectLst/>
                          <a:latin typeface="Arial" panose="020B0604020202020204" pitchFamily="34" charset="0"/>
                          <a:cs typeface="Arial" panose="020B0604020202020204" pitchFamily="34" charset="0"/>
                        </a:rPr>
                        <a:t> values</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hMerge="1">
                  <a:tcPr marL="6350" marR="6350" marT="6350" marB="0" anchor="b"/>
                </a:tc>
                <a:tc>
                  <a:txBody>
                    <a:bodyPr/>
                    <a:lstStyle/>
                    <a:p>
                      <a:pPr algn="ctr" fontAlgn="b"/>
                      <a:r>
                        <a:rPr lang="fr-FR" sz="1800" u="none" strike="noStrike" dirty="0">
                          <a:effectLst/>
                          <a:latin typeface="Arial" panose="020B0604020202020204" pitchFamily="34" charset="0"/>
                          <a:cs typeface="Arial" panose="020B0604020202020204" pitchFamily="34" charset="0"/>
                        </a:rPr>
                        <a:t>Theory</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solidFill>
                      <a:schemeClr val="bg1">
                        <a:lumMod val="95000"/>
                      </a:schemeClr>
                    </a:solidFill>
                  </a:tcPr>
                </a:tc>
              </a:tr>
              <a:tr h="503491">
                <a:tc>
                  <a:txBody>
                    <a:bodyPr/>
                    <a:lstStyle/>
                    <a:p>
                      <a:pPr marL="0" marR="0" lvl="0" indent="0" algn="ctr" defTabSz="1219200" rtl="0" eaLnBrk="1" fontAlgn="b" latinLnBrk="0" hangingPunct="1">
                        <a:lnSpc>
                          <a:spcPct val="100000"/>
                        </a:lnSpc>
                        <a:spcBef>
                          <a:spcPts val="0"/>
                        </a:spcBef>
                        <a:spcAft>
                          <a:spcPts val="0"/>
                        </a:spcAft>
                        <a:buClrTx/>
                        <a:buSzTx/>
                        <a:buFontTx/>
                        <a:buNone/>
                        <a:defRPr/>
                      </a:pPr>
                      <a:r>
                        <a:rPr lang="fr-FR" sz="1800" u="none" strike="noStrike" dirty="0">
                          <a:effectLst/>
                          <a:latin typeface="Arial" panose="020B0604020202020204" pitchFamily="34" charset="0"/>
                          <a:cs typeface="Arial" panose="020B0604020202020204" pitchFamily="34" charset="0"/>
                        </a:rPr>
                        <a:t>% </a:t>
                      </a:r>
                      <a:r>
                        <a:rPr lang="fr-FR" sz="1800" u="none" strike="noStrike" dirty="0" err="1">
                          <a:effectLst/>
                          <a:latin typeface="Arial" panose="020B0604020202020204" pitchFamily="34" charset="0"/>
                          <a:cs typeface="Arial" panose="020B0604020202020204" pitchFamily="34" charset="0"/>
                        </a:rPr>
                        <a:t>glycerol</a:t>
                      </a:r>
                      <a:r>
                        <a:rPr lang="fr-FR" sz="1800" u="none" strike="noStrike" dirty="0">
                          <a:effectLst/>
                          <a:latin typeface="Arial" panose="020B0604020202020204" pitchFamily="34" charset="0"/>
                          <a:cs typeface="Arial" panose="020B0604020202020204" pitchFamily="34" charset="0"/>
                        </a:rPr>
                        <a:t> </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a:effectLst/>
                          <a:latin typeface="Arial" panose="020B0604020202020204" pitchFamily="34" charset="0"/>
                          <a:cs typeface="Arial" panose="020B0604020202020204" pitchFamily="34" charset="0"/>
                        </a:rPr>
                        <a:t>mean </a:t>
                      </a:r>
                      <a:r>
                        <a:rPr lang="el-GR" sz="1800" u="none" strike="noStrike">
                          <a:effectLst/>
                          <a:latin typeface="Arial" panose="020B0604020202020204" pitchFamily="34" charset="0"/>
                          <a:cs typeface="Arial" panose="020B0604020202020204" pitchFamily="34" charset="0"/>
                        </a:rPr>
                        <a:t>α</a:t>
                      </a:r>
                      <a:endParaRPr lang="el-GR" sz="1800" b="0" i="0" u="none" strike="noStrike">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SD</a:t>
                      </a:r>
                      <a:endParaRPr lang="el-G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el-GR" sz="1800" u="none" strike="noStrike" dirty="0">
                          <a:effectLst/>
                          <a:latin typeface="Arial" panose="020B0604020202020204" pitchFamily="34" charset="0"/>
                          <a:cs typeface="Arial" panose="020B0604020202020204" pitchFamily="34" charset="0"/>
                        </a:rPr>
                        <a:t>α</a:t>
                      </a:r>
                      <a:endParaRPr lang="el-G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solidFill>
                      <a:schemeClr val="bg1">
                        <a:lumMod val="95000"/>
                      </a:schemeClr>
                    </a:solidFill>
                  </a:tcPr>
                </a:tc>
              </a:tr>
              <a:tr h="503491">
                <a:tc>
                  <a:txBody>
                    <a:bodyPr/>
                    <a:lstStyle/>
                    <a:p>
                      <a:pPr algn="ctr" fontAlgn="b"/>
                      <a:r>
                        <a:rPr lang="fr-FR" sz="1800" u="none" strike="noStrike">
                          <a:effectLst/>
                          <a:latin typeface="Arial" panose="020B0604020202020204" pitchFamily="34" charset="0"/>
                          <a:cs typeface="Arial" panose="020B0604020202020204" pitchFamily="34" charset="0"/>
                        </a:rPr>
                        <a:t>0</a:t>
                      </a:r>
                      <a:endParaRPr lang="fr-FR" sz="1800" b="0" i="0" u="none" strike="noStrike">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0.96</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0.01</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1</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solidFill>
                      <a:schemeClr val="bg1">
                        <a:lumMod val="95000"/>
                      </a:schemeClr>
                    </a:solidFill>
                  </a:tcPr>
                </a:tc>
              </a:tr>
              <a:tr h="503491">
                <a:tc>
                  <a:txBody>
                    <a:bodyPr/>
                    <a:lstStyle/>
                    <a:p>
                      <a:pPr algn="ctr" fontAlgn="b"/>
                      <a:r>
                        <a:rPr lang="fr-FR" sz="1800" u="none" strike="noStrike">
                          <a:effectLst/>
                          <a:latin typeface="Arial" panose="020B0604020202020204" pitchFamily="34" charset="0"/>
                          <a:cs typeface="Arial" panose="020B0604020202020204" pitchFamily="34" charset="0"/>
                        </a:rPr>
                        <a:t>10</a:t>
                      </a:r>
                      <a:endParaRPr lang="fr-FR" sz="1800" b="0" i="0" u="none" strike="noStrike">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0.94</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0.02</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1</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solidFill>
                      <a:schemeClr val="bg1">
                        <a:lumMod val="95000"/>
                      </a:schemeClr>
                    </a:solidFill>
                  </a:tcPr>
                </a:tc>
              </a:tr>
              <a:tr h="503491">
                <a:tc>
                  <a:txBody>
                    <a:bodyPr/>
                    <a:lstStyle/>
                    <a:p>
                      <a:pPr algn="ctr" fontAlgn="b"/>
                      <a:r>
                        <a:rPr lang="fr-FR" sz="1800" u="none" strike="noStrike" dirty="0">
                          <a:effectLst/>
                          <a:latin typeface="Arial" panose="020B0604020202020204" pitchFamily="34" charset="0"/>
                          <a:cs typeface="Arial" panose="020B0604020202020204" pitchFamily="34" charset="0"/>
                        </a:rPr>
                        <a:t>20</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0.97</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0.02</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1</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solidFill>
                      <a:schemeClr val="bg1">
                        <a:lumMod val="95000"/>
                      </a:schemeClr>
                    </a:solidFill>
                  </a:tcPr>
                </a:tc>
              </a:tr>
              <a:tr h="503491">
                <a:tc>
                  <a:txBody>
                    <a:bodyPr/>
                    <a:lstStyle/>
                    <a:p>
                      <a:pPr algn="ctr" fontAlgn="b"/>
                      <a:r>
                        <a:rPr lang="fr-FR" sz="1800" u="none" strike="noStrike">
                          <a:effectLst/>
                          <a:latin typeface="Arial" panose="020B0604020202020204" pitchFamily="34" charset="0"/>
                          <a:cs typeface="Arial" panose="020B0604020202020204" pitchFamily="34" charset="0"/>
                        </a:rPr>
                        <a:t>50</a:t>
                      </a:r>
                      <a:endParaRPr lang="fr-FR" sz="1800" b="0" i="0" u="none" strike="noStrike">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1.02</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0.02</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1</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solidFill>
                      <a:schemeClr val="bg1">
                        <a:lumMod val="95000"/>
                      </a:schemeClr>
                    </a:solidFill>
                  </a:tcPr>
                </a:tc>
              </a:tr>
              <a:tr h="503491">
                <a:tc>
                  <a:txBody>
                    <a:bodyPr/>
                    <a:lstStyle/>
                    <a:p>
                      <a:pPr algn="ctr" fontAlgn="b"/>
                      <a:r>
                        <a:rPr lang="fr-FR" sz="1800" u="none" strike="noStrike" dirty="0">
                          <a:effectLst/>
                          <a:latin typeface="Arial" panose="020B0604020202020204" pitchFamily="34" charset="0"/>
                          <a:cs typeface="Arial" panose="020B0604020202020204" pitchFamily="34" charset="0"/>
                        </a:rPr>
                        <a:t>80</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0.7</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0.02</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tc>
                <a:tc>
                  <a:txBody>
                    <a:bodyPr/>
                    <a:lstStyle/>
                    <a:p>
                      <a:pPr algn="ctr" fontAlgn="b"/>
                      <a:r>
                        <a:rPr lang="fr-FR" sz="1800" u="none" strike="noStrike" dirty="0">
                          <a:effectLst/>
                          <a:latin typeface="Arial" panose="020B0604020202020204" pitchFamily="34" charset="0"/>
                          <a:cs typeface="Arial" panose="020B0604020202020204" pitchFamily="34" charset="0"/>
                        </a:rPr>
                        <a:t>1</a:t>
                      </a:r>
                      <a:endParaRPr lang="fr-FR" sz="1800" b="0" i="0" u="none" strike="noStrike" dirty="0">
                        <a:solidFill>
                          <a:srgbClr val="000000"/>
                        </a:solidFill>
                        <a:effectLst/>
                        <a:latin typeface="Arial" panose="020B0604020202020204" pitchFamily="34" charset="0"/>
                        <a:cs typeface="Arial" panose="020B0604020202020204" pitchFamily="34" charset="0"/>
                      </a:endParaRPr>
                    </a:p>
                  </a:txBody>
                  <a:tcPr marL="5239" marR="5239" marT="5239" marB="0" anchor="ctr">
                    <a:solidFill>
                      <a:schemeClr val="bg1">
                        <a:lumMod val="95000"/>
                      </a:schemeClr>
                    </a:solidFill>
                  </a:tcPr>
                </a:tc>
              </a:tr>
            </a:tbl>
          </a:graphicData>
        </a:graphic>
      </p:graphicFrame>
      <p:sp>
        <p:nvSpPr>
          <p:cNvPr id="4" name="Titre 1"/>
          <p:cNvSpPr txBox="1"/>
          <p:nvPr/>
        </p:nvSpPr>
        <p:spPr>
          <a:xfrm>
            <a:off x="1512568" y="1212816"/>
            <a:ext cx="592456" cy="388034"/>
          </a:xfrm>
          <a:prstGeom prst="rect">
            <a:avLst/>
          </a:prstGeom>
        </p:spPr>
        <p:txBody>
          <a:bodyPr vert="horz" lIns="75438" tIns="37719" rIns="75438" bIns="37719" rtlCol="0" anchor="ctr">
            <a:normAutofit fontScale="90000" lnSpcReduction="1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fr-FR" sz="2800" dirty="0"/>
              <a:t>A</a:t>
            </a:r>
            <a:endParaRPr lang="fr-FR" sz="2800" dirty="0"/>
          </a:p>
        </p:txBody>
      </p:sp>
      <p:sp>
        <p:nvSpPr>
          <p:cNvPr id="5" name="Titre 1"/>
          <p:cNvSpPr txBox="1"/>
          <p:nvPr/>
        </p:nvSpPr>
        <p:spPr>
          <a:xfrm>
            <a:off x="1512568" y="5217246"/>
            <a:ext cx="1542235" cy="369737"/>
          </a:xfrm>
          <a:prstGeom prst="rect">
            <a:avLst/>
          </a:prstGeom>
        </p:spPr>
        <p:txBody>
          <a:bodyPr vert="horz" lIns="75438" tIns="37719" rIns="75438" bIns="37719" rtlCol="0" anchor="ctr">
            <a:normAutofit fontScale="90000" lnSpcReduction="2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fr-FR" sz="2725" dirty="0"/>
              <a:t>B</a:t>
            </a:r>
            <a:endParaRPr lang="fr-FR" sz="2725" dirty="0"/>
          </a:p>
        </p:txBody>
      </p:sp>
      <p:sp>
        <p:nvSpPr>
          <p:cNvPr id="6" name="ZoneTexte 5"/>
          <p:cNvSpPr txBox="1"/>
          <p:nvPr/>
        </p:nvSpPr>
        <p:spPr>
          <a:xfrm>
            <a:off x="1250022" y="9221167"/>
            <a:ext cx="10039756" cy="1106805"/>
          </a:xfrm>
          <a:prstGeom prst="rect">
            <a:avLst/>
          </a:prstGeom>
          <a:noFill/>
        </p:spPr>
        <p:txBody>
          <a:bodyPr wrap="square" rtlCol="0">
            <a:spAutoFit/>
          </a:bodyPr>
          <a:lstStyle/>
          <a:p>
            <a:pPr algn="just"/>
            <a:r>
              <a:rPr lang="fr-FR" b="1" dirty="0" err="1">
                <a:latin typeface="Arial" panose="020B0604020202020204" pitchFamily="34" charset="0"/>
                <a:cs typeface="Arial" panose="020B0604020202020204" pitchFamily="34" charset="0"/>
              </a:rPr>
              <a:t>Supplementa</a:t>
            </a:r>
            <a:r>
              <a:rPr lang="fr-CA" altLang="fr-FR" b="1" dirty="0" err="1">
                <a:latin typeface="Arial" panose="020B0604020202020204" pitchFamily="34" charset="0"/>
                <a:cs typeface="Arial" panose="020B0604020202020204" pitchFamily="34" charset="0"/>
              </a:rPr>
              <a:t>ry</a:t>
            </a:r>
            <a:r>
              <a:rPr lang="fr-FR" b="1" dirty="0">
                <a:latin typeface="Arial" panose="020B0604020202020204" pitchFamily="34" charset="0"/>
                <a:cs typeface="Arial" panose="020B0604020202020204" pitchFamily="34" charset="0"/>
              </a:rPr>
              <a:t>Table </a:t>
            </a:r>
            <a:r>
              <a:rPr lang="fr-CA" altLang="fr-FR" b="1" dirty="0">
                <a:latin typeface="Arial" panose="020B0604020202020204" pitchFamily="34" charset="0"/>
                <a:cs typeface="Arial" panose="020B0604020202020204" pitchFamily="34" charset="0"/>
              </a:rPr>
              <a:t>S</a:t>
            </a:r>
            <a:r>
              <a:rPr lang="fr-FR" b="1" dirty="0">
                <a:latin typeface="Arial" panose="020B0604020202020204" pitchFamily="34" charset="0"/>
                <a:cs typeface="Arial" panose="020B0604020202020204" pitchFamily="34" charset="0"/>
              </a:rPr>
              <a:t>1</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Comparison</a:t>
            </a:r>
            <a:r>
              <a:rPr lang="fr-FR" dirty="0">
                <a:latin typeface="Arial" panose="020B0604020202020204" pitchFamily="34" charset="0"/>
                <a:cs typeface="Arial" panose="020B0604020202020204" pitchFamily="34" charset="0"/>
              </a:rPr>
              <a:t> of </a:t>
            </a:r>
            <a:r>
              <a:rPr lang="fr-FR" dirty="0" err="1">
                <a:latin typeface="Arial" panose="020B0604020202020204" pitchFamily="34" charset="0"/>
                <a:cs typeface="Arial" panose="020B0604020202020204" pitchFamily="34" charset="0"/>
              </a:rPr>
              <a:t>experimental</a:t>
            </a:r>
            <a:r>
              <a:rPr lang="fr-FR" dirty="0">
                <a:latin typeface="Arial" panose="020B0604020202020204" pitchFamily="34" charset="0"/>
                <a:cs typeface="Arial" panose="020B0604020202020204" pitchFamily="34" charset="0"/>
              </a:rPr>
              <a:t> vs </a:t>
            </a:r>
            <a:r>
              <a:rPr lang="fr-FR" dirty="0" err="1">
                <a:latin typeface="Arial" panose="020B0604020202020204" pitchFamily="34" charset="0"/>
                <a:cs typeface="Arial" panose="020B0604020202020204" pitchFamily="34" charset="0"/>
              </a:rPr>
              <a:t>theoretical</a:t>
            </a:r>
            <a:r>
              <a:rPr lang="fr-FR" dirty="0">
                <a:latin typeface="Arial" panose="020B0604020202020204" pitchFamily="34" charset="0"/>
                <a:cs typeface="Arial" panose="020B0604020202020204" pitchFamily="34" charset="0"/>
              </a:rPr>
              <a:t> values of </a:t>
            </a:r>
            <a:r>
              <a:rPr lang="fr-FR" dirty="0" err="1">
                <a:latin typeface="Arial" panose="020B0604020202020204" pitchFamily="34" charset="0"/>
                <a:cs typeface="Arial" panose="020B0604020202020204" pitchFamily="34" charset="0"/>
              </a:rPr>
              <a:t>anomaly</a:t>
            </a:r>
            <a:r>
              <a:rPr lang="fr-FR" dirty="0">
                <a:latin typeface="Arial" panose="020B0604020202020204" pitchFamily="34" charset="0"/>
                <a:cs typeface="Arial" panose="020B0604020202020204" pitchFamily="34" charset="0"/>
              </a:rPr>
              <a:t> coefficients (A) and diffusion coefficients (B) </a:t>
            </a:r>
            <a:r>
              <a:rPr lang="fr-FR" dirty="0" err="1">
                <a:latin typeface="Arial" panose="020B0604020202020204" pitchFamily="34" charset="0"/>
                <a:cs typeface="Arial" panose="020B0604020202020204" pitchFamily="34" charset="0"/>
              </a:rPr>
              <a:t>computed</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from</a:t>
            </a:r>
            <a:r>
              <a:rPr lang="fr-FR" dirty="0">
                <a:latin typeface="Arial" panose="020B0604020202020204" pitchFamily="34" charset="0"/>
                <a:cs typeface="Arial" panose="020B0604020202020204" pitchFamily="34" charset="0"/>
              </a:rPr>
              <a:t> the ACF of FCS </a:t>
            </a:r>
            <a:r>
              <a:rPr lang="fr-FR" dirty="0" err="1">
                <a:latin typeface="Arial" panose="020B0604020202020204" pitchFamily="34" charset="0"/>
                <a:cs typeface="Arial" panose="020B0604020202020204" pitchFamily="34" charset="0"/>
              </a:rPr>
              <a:t>measurements</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performed</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with</a:t>
            </a:r>
            <a:r>
              <a:rPr lang="fr-FR" dirty="0">
                <a:latin typeface="Arial" panose="020B0604020202020204" pitchFamily="34" charset="0"/>
                <a:cs typeface="Arial" panose="020B0604020202020204" pitchFamily="34" charset="0"/>
              </a:rPr>
              <a:t> fluorescent </a:t>
            </a:r>
            <a:r>
              <a:rPr lang="fr-FR" dirty="0" err="1">
                <a:latin typeface="Arial" panose="020B0604020202020204" pitchFamily="34" charset="0"/>
                <a:cs typeface="Arial" panose="020B0604020202020204" pitchFamily="34" charset="0"/>
              </a:rPr>
              <a:t>beads</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diffusing</a:t>
            </a:r>
            <a:r>
              <a:rPr lang="fr-FR" dirty="0">
                <a:latin typeface="Arial" panose="020B0604020202020204" pitchFamily="34" charset="0"/>
                <a:cs typeface="Arial" panose="020B0604020202020204" pitchFamily="34" charset="0"/>
              </a:rPr>
              <a:t> in </a:t>
            </a:r>
            <a:r>
              <a:rPr lang="fr-FR" dirty="0" err="1">
                <a:latin typeface="Arial" panose="020B0604020202020204" pitchFamily="34" charset="0"/>
                <a:cs typeface="Arial" panose="020B0604020202020204" pitchFamily="34" charset="0"/>
              </a:rPr>
              <a:t>aqueous</a:t>
            </a:r>
            <a:r>
              <a:rPr lang="fr-FR" dirty="0">
                <a:latin typeface="Arial" panose="020B0604020202020204" pitchFamily="34" charset="0"/>
                <a:cs typeface="Arial" panose="020B0604020202020204" pitchFamily="34" charset="0"/>
              </a:rPr>
              <a:t> solutions </a:t>
            </a:r>
            <a:r>
              <a:rPr lang="fr-FR" dirty="0" err="1">
                <a:latin typeface="Arial" panose="020B0604020202020204" pitchFamily="34" charset="0"/>
                <a:cs typeface="Arial" panose="020B0604020202020204" pitchFamily="34" charset="0"/>
              </a:rPr>
              <a:t>with</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different</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glycerol</a:t>
            </a:r>
            <a:r>
              <a:rPr lang="fr-FR" dirty="0">
                <a:latin typeface="Arial" panose="020B0604020202020204" pitchFamily="34" charset="0"/>
                <a:cs typeface="Arial" panose="020B0604020202020204" pitchFamily="34" charset="0"/>
              </a:rPr>
              <a:t> proportions.</a:t>
            </a:r>
            <a:endParaRPr lang="fr-FR" dirty="0">
              <a:latin typeface="Arial" panose="020B0604020202020204" pitchFamily="34" charset="0"/>
              <a:cs typeface="Arial" panose="020B0604020202020204" pitchFamily="34" charset="0"/>
            </a:endParaRPr>
          </a:p>
          <a:p>
            <a:pPr algn="just"/>
            <a:endParaRPr lang="fr-FR" sz="1200" dirty="0">
              <a:latin typeface="Arial" panose="020B0604020202020204" pitchFamily="34" charset="0"/>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545499" y="8312730"/>
            <a:ext cx="9536432" cy="922020"/>
          </a:xfrm>
          <a:prstGeom prst="rect">
            <a:avLst/>
          </a:prstGeom>
          <a:noFill/>
        </p:spPr>
        <p:txBody>
          <a:bodyPr wrap="square" rtlCol="0">
            <a:spAutoFit/>
          </a:bodyPr>
          <a:lstStyle/>
          <a:p>
            <a:pPr algn="just"/>
            <a:r>
              <a:rPr lang="fr-FR" b="1" dirty="0" err="1">
                <a:latin typeface="Arial" panose="020B0604020202020204" pitchFamily="34" charset="0"/>
                <a:cs typeface="Arial" panose="020B0604020202020204" pitchFamily="34" charset="0"/>
              </a:rPr>
              <a:t>Supplementa</a:t>
            </a:r>
            <a:r>
              <a:rPr lang="fr-CA" altLang="fr-FR" b="1" dirty="0" err="1">
                <a:latin typeface="Arial" panose="020B0604020202020204" pitchFamily="34" charset="0"/>
                <a:cs typeface="Arial" panose="020B0604020202020204" pitchFamily="34" charset="0"/>
              </a:rPr>
              <a:t>ry</a:t>
            </a:r>
            <a:r>
              <a:rPr lang="fr-FR" b="1" dirty="0">
                <a:latin typeface="Arial" panose="020B0604020202020204" pitchFamily="34" charset="0"/>
                <a:cs typeface="Arial" panose="020B0604020202020204" pitchFamily="34" charset="0"/>
              </a:rPr>
              <a:t> Figure </a:t>
            </a:r>
            <a:r>
              <a:rPr lang="fr-CA" altLang="fr-FR" b="1" dirty="0">
                <a:latin typeface="Arial" panose="020B0604020202020204" pitchFamily="34" charset="0"/>
                <a:cs typeface="Arial" panose="020B0604020202020204" pitchFamily="34" charset="0"/>
              </a:rPr>
              <a:t>S</a:t>
            </a:r>
            <a:r>
              <a:rPr lang="fr-FR" b="1" dirty="0">
                <a:latin typeface="Arial" panose="020B0604020202020204" pitchFamily="34" charset="0"/>
                <a:cs typeface="Arial" panose="020B0604020202020204" pitchFamily="34" charset="0"/>
              </a:rPr>
              <a:t>2</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Representation</a:t>
            </a:r>
            <a:r>
              <a:rPr lang="fr-FR" dirty="0">
                <a:latin typeface="Arial" panose="020B0604020202020204" pitchFamily="34" charset="0"/>
                <a:cs typeface="Arial" panose="020B0604020202020204" pitchFamily="34" charset="0"/>
              </a:rPr>
              <a:t> of </a:t>
            </a:r>
            <a:r>
              <a:rPr lang="fr-FR" dirty="0" err="1">
                <a:latin typeface="Arial" panose="020B0604020202020204" pitchFamily="34" charset="0"/>
                <a:cs typeface="Arial" panose="020B0604020202020204" pitchFamily="34" charset="0"/>
              </a:rPr>
              <a:t>subpopulations</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identified</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through</a:t>
            </a:r>
            <a:r>
              <a:rPr lang="fr-FR" dirty="0">
                <a:latin typeface="Arial" panose="020B0604020202020204" pitchFamily="34" charset="0"/>
                <a:cs typeface="Arial" panose="020B0604020202020204" pitchFamily="34" charset="0"/>
              </a:rPr>
              <a:t> the GMM (</a:t>
            </a:r>
            <a:r>
              <a:rPr lang="fr-FR" dirty="0" err="1">
                <a:latin typeface="Arial" panose="020B0604020202020204" pitchFamily="34" charset="0"/>
                <a:cs typeface="Arial" panose="020B0604020202020204" pitchFamily="34" charset="0"/>
              </a:rPr>
              <a:t>Gaussian</a:t>
            </a:r>
            <a:r>
              <a:rPr lang="fr-FR" dirty="0">
                <a:latin typeface="Arial" panose="020B0604020202020204" pitchFamily="34" charset="0"/>
                <a:cs typeface="Arial" panose="020B0604020202020204" pitchFamily="34" charset="0"/>
              </a:rPr>
              <a:t> Mixture Model) </a:t>
            </a:r>
            <a:r>
              <a:rPr lang="fr-FR" dirty="0" err="1">
                <a:latin typeface="Arial" panose="020B0604020202020204" pitchFamily="34" charset="0"/>
                <a:cs typeface="Arial" panose="020B0604020202020204" pitchFamily="34" charset="0"/>
              </a:rPr>
              <a:t>after</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mixing</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batches</a:t>
            </a:r>
            <a:r>
              <a:rPr lang="fr-FR" dirty="0">
                <a:latin typeface="Arial" panose="020B0604020202020204" pitchFamily="34" charset="0"/>
                <a:cs typeface="Arial" panose="020B0604020202020204" pitchFamily="34" charset="0"/>
              </a:rPr>
              <a:t> of </a:t>
            </a:r>
            <a:r>
              <a:rPr lang="fr-FR" dirty="0" err="1">
                <a:latin typeface="Arial" panose="020B0604020202020204" pitchFamily="34" charset="0"/>
                <a:cs typeface="Arial" panose="020B0604020202020204" pitchFamily="34" charset="0"/>
              </a:rPr>
              <a:t>trajectories</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obtained</a:t>
            </a:r>
            <a:r>
              <a:rPr lang="fr-FR" dirty="0">
                <a:latin typeface="Arial" panose="020B0604020202020204" pitchFamily="34" charset="0"/>
                <a:cs typeface="Arial" panose="020B0604020202020204" pitchFamily="34" charset="0"/>
              </a:rPr>
              <a:t> in </a:t>
            </a:r>
            <a:r>
              <a:rPr lang="fr-FR" dirty="0" err="1">
                <a:latin typeface="Arial" panose="020B0604020202020204" pitchFamily="34" charset="0"/>
                <a:cs typeface="Arial" panose="020B0604020202020204" pitchFamily="34" charset="0"/>
              </a:rPr>
              <a:t>different</a:t>
            </a:r>
            <a:r>
              <a:rPr lang="fr-FR" dirty="0">
                <a:latin typeface="Arial" panose="020B0604020202020204" pitchFamily="34" charset="0"/>
                <a:cs typeface="Arial" panose="020B0604020202020204" pitchFamily="34" charset="0"/>
              </a:rPr>
              <a:t> conditions, as </a:t>
            </a:r>
            <a:r>
              <a:rPr lang="fr-FR" dirty="0" err="1">
                <a:latin typeface="Arial" panose="020B0604020202020204" pitchFamily="34" charset="0"/>
                <a:cs typeface="Arial" panose="020B0604020202020204" pitchFamily="34" charset="0"/>
              </a:rPr>
              <a:t>detailed</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within</a:t>
            </a:r>
            <a:r>
              <a:rPr lang="fr-FR" dirty="0">
                <a:latin typeface="Arial" panose="020B0604020202020204" pitchFamily="34" charset="0"/>
                <a:cs typeface="Arial" panose="020B0604020202020204" pitchFamily="34" charset="0"/>
              </a:rPr>
              <a:t> the </a:t>
            </a:r>
            <a:r>
              <a:rPr lang="fr-FR" dirty="0" err="1">
                <a:latin typeface="Arial" panose="020B0604020202020204" pitchFamily="34" charset="0"/>
                <a:cs typeface="Arial" panose="020B0604020202020204" pitchFamily="34" charset="0"/>
              </a:rPr>
              <a:t>graphics</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legend</a:t>
            </a:r>
            <a:r>
              <a:rPr lang="fr-FR" dirty="0">
                <a:latin typeface="Arial" panose="020B0604020202020204" pitchFamily="34" charset="0"/>
                <a:cs typeface="Arial" panose="020B0604020202020204" pitchFamily="34" charset="0"/>
              </a:rPr>
              <a:t>.</a:t>
            </a:r>
            <a:endParaRPr lang="fr-FR" sz="1200" dirty="0">
              <a:latin typeface="Arial" panose="020B0604020202020204" pitchFamily="34" charset="0"/>
              <a:cs typeface="Arial" panose="020B0604020202020204" pitchFamily="34" charset="0"/>
            </a:endParaRPr>
          </a:p>
        </p:txBody>
      </p:sp>
      <p:pic>
        <p:nvPicPr>
          <p:cNvPr id="8" name="Image 7"/>
          <p:cNvPicPr>
            <a:picLocks noChangeAspect="1"/>
          </p:cNvPicPr>
          <p:nvPr/>
        </p:nvPicPr>
        <p:blipFill rotWithShape="1">
          <a:blip r:embed="rId1">
            <a:extLst>
              <a:ext uri="{28A0092B-C50C-407E-A947-70E740481C1C}">
                <a14:useLocalDpi xmlns:a14="http://schemas.microsoft.com/office/drawing/2010/main" val="0"/>
              </a:ext>
            </a:extLst>
          </a:blip>
          <a:srcRect l="39602" t="3842" r="36869" b="7268"/>
          <a:stretch>
            <a:fillRect/>
          </a:stretch>
        </p:blipFill>
        <p:spPr>
          <a:xfrm>
            <a:off x="4114800" y="428029"/>
            <a:ext cx="4038600" cy="7884701"/>
          </a:xfrm>
          <a:prstGeom prst="rect">
            <a:avLst/>
          </a:prstGeom>
        </p:spPr>
      </p:pic>
      <p:pic>
        <p:nvPicPr>
          <p:cNvPr id="9" name="Image 8"/>
          <p:cNvPicPr>
            <a:picLocks noChangeAspect="1"/>
          </p:cNvPicPr>
          <p:nvPr/>
        </p:nvPicPr>
        <p:blipFill rotWithShape="1">
          <a:blip r:embed="rId1">
            <a:extLst>
              <a:ext uri="{28A0092B-C50C-407E-A947-70E740481C1C}">
                <a14:useLocalDpi xmlns:a14="http://schemas.microsoft.com/office/drawing/2010/main" val="0"/>
              </a:ext>
            </a:extLst>
          </a:blip>
          <a:srcRect l="67804" t="2317" r="8667" b="8793"/>
          <a:stretch>
            <a:fillRect/>
          </a:stretch>
        </p:blipFill>
        <p:spPr>
          <a:xfrm>
            <a:off x="8179258" y="294099"/>
            <a:ext cx="4038600" cy="7884701"/>
          </a:xfrm>
          <a:prstGeom prst="rect">
            <a:avLst/>
          </a:prstGeom>
        </p:spPr>
      </p:pic>
      <p:pic>
        <p:nvPicPr>
          <p:cNvPr id="10" name="Image 9"/>
          <p:cNvPicPr>
            <a:picLocks noChangeAspect="1"/>
          </p:cNvPicPr>
          <p:nvPr/>
        </p:nvPicPr>
        <p:blipFill rotWithShape="1">
          <a:blip r:embed="rId1">
            <a:extLst>
              <a:ext uri="{28A0092B-C50C-407E-A947-70E740481C1C}">
                <a14:useLocalDpi xmlns:a14="http://schemas.microsoft.com/office/drawing/2010/main" val="0"/>
              </a:ext>
            </a:extLst>
          </a:blip>
          <a:srcRect l="10891" t="3842" r="64985" b="7268"/>
          <a:stretch>
            <a:fillRect/>
          </a:stretch>
        </p:blipFill>
        <p:spPr>
          <a:xfrm>
            <a:off x="0" y="428030"/>
            <a:ext cx="4140658" cy="78847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p:cNvGraphicFramePr>
            <a:graphicFrameLocks noGrp="1"/>
          </p:cNvGraphicFramePr>
          <p:nvPr/>
        </p:nvGraphicFramePr>
        <p:xfrm>
          <a:off x="2371524" y="11379968"/>
          <a:ext cx="7476895" cy="3576957"/>
        </p:xfrm>
        <a:graphic>
          <a:graphicData uri="http://schemas.openxmlformats.org/drawingml/2006/table">
            <a:tbl>
              <a:tblPr firstRow="1" firstCol="1" bandRow="1">
                <a:tableStyleId>{8799B23B-EC83-4686-B30A-512413B5E67A}</a:tableStyleId>
              </a:tblPr>
              <a:tblGrid>
                <a:gridCol w="1955347"/>
                <a:gridCol w="1870729"/>
                <a:gridCol w="1698171"/>
                <a:gridCol w="1952648"/>
              </a:tblGrid>
              <a:tr h="433961">
                <a:tc gridSpan="2">
                  <a:txBody>
                    <a:bodyPr/>
                    <a:lstStyle/>
                    <a:p>
                      <a:pPr marL="0" marR="0" lvl="0" indent="0" algn="ctr" defTabSz="1219200" rtl="0" eaLnBrk="1" fontAlgn="auto" latinLnBrk="0" hangingPunct="1">
                        <a:lnSpc>
                          <a:spcPct val="107000"/>
                        </a:lnSpc>
                        <a:spcBef>
                          <a:spcPts val="0"/>
                        </a:spcBef>
                        <a:spcAft>
                          <a:spcPts val="800"/>
                        </a:spcAft>
                        <a:buClrTx/>
                        <a:buSzTx/>
                        <a:buFontTx/>
                        <a:buNone/>
                        <a:defRPr/>
                      </a:pP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B w="12700" cap="flat" cmpd="sng" algn="ctr">
                      <a:solidFill>
                        <a:schemeClr val="tx1"/>
                      </a:solidFill>
                      <a:prstDash val="solid"/>
                      <a:round/>
                      <a:headEnd type="none" w="med" len="med"/>
                      <a:tailEnd type="none" w="med" len="med"/>
                    </a:lnB>
                  </a:tcPr>
                </a:tc>
                <a:tc hMerge="1">
                  <a:tcPr marL="68580" marR="68580" marT="0" marB="0" anchor="ctr" anchorCtr="1"/>
                </a:tc>
                <a:tc>
                  <a:txBody>
                    <a:bodyPr/>
                    <a:lstStyle/>
                    <a:p>
                      <a:pPr algn="ctr">
                        <a:lnSpc>
                          <a:spcPct val="107000"/>
                        </a:lnSpc>
                        <a:spcAft>
                          <a:spcPts val="0"/>
                        </a:spcAft>
                      </a:pPr>
                      <a:r>
                        <a:rPr lang="fr-FR" sz="1600" b="0" dirty="0">
                          <a:solidFill>
                            <a:schemeClr val="tx1"/>
                          </a:solidFill>
                          <a:effectLst/>
                          <a:latin typeface="Arial" panose="020B0604020202020204" pitchFamily="34" charset="0"/>
                          <a:cs typeface="Arial" panose="020B0604020202020204" pitchFamily="34" charset="0"/>
                        </a:rPr>
                        <a:t>Input</a:t>
                      </a:r>
                      <a:endPar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fr-FR" sz="1600" b="0" dirty="0" err="1">
                          <a:solidFill>
                            <a:schemeClr val="tx1"/>
                          </a:solidFill>
                          <a:effectLst/>
                          <a:latin typeface="Arial" panose="020B0604020202020204" pitchFamily="34" charset="0"/>
                          <a:cs typeface="Arial" panose="020B0604020202020204" pitchFamily="34" charset="0"/>
                        </a:rPr>
                        <a:t>Calculated</a:t>
                      </a:r>
                      <a:r>
                        <a:rPr lang="fr-FR" sz="1600" b="0" dirty="0">
                          <a:solidFill>
                            <a:schemeClr val="tx1"/>
                          </a:solidFill>
                          <a:effectLst/>
                          <a:latin typeface="Arial" panose="020B0604020202020204" pitchFamily="34" charset="0"/>
                          <a:cs typeface="Arial" panose="020B0604020202020204" pitchFamily="34" charset="0"/>
                        </a:rPr>
                        <a:t> by</a:t>
                      </a:r>
                      <a:br>
                        <a:rPr lang="fr-FR" sz="1600" b="0" dirty="0">
                          <a:solidFill>
                            <a:schemeClr val="tx1"/>
                          </a:solidFill>
                          <a:effectLst/>
                          <a:latin typeface="Arial" panose="020B0604020202020204" pitchFamily="34" charset="0"/>
                          <a:cs typeface="Arial" panose="020B0604020202020204" pitchFamily="34" charset="0"/>
                        </a:rPr>
                      </a:br>
                      <a:r>
                        <a:rPr lang="fr-FR" sz="1600" b="0" dirty="0">
                          <a:solidFill>
                            <a:schemeClr val="tx1"/>
                          </a:solidFill>
                          <a:effectLst/>
                          <a:latin typeface="Arial" panose="020B0604020202020204" pitchFamily="34" charset="0"/>
                          <a:cs typeface="Arial" panose="020B0604020202020204" pitchFamily="34" charset="0"/>
                        </a:rPr>
                        <a:t>H-MSD </a:t>
                      </a:r>
                      <a:r>
                        <a:rPr lang="fr-FR" sz="1600" b="0" dirty="0" err="1">
                          <a:solidFill>
                            <a:schemeClr val="tx1"/>
                          </a:solidFill>
                          <a:effectLst/>
                          <a:latin typeface="Arial" panose="020B0604020202020204" pitchFamily="34" charset="0"/>
                          <a:cs typeface="Arial" panose="020B0604020202020204" pitchFamily="34" charset="0"/>
                        </a:rPr>
                        <a:t>analysis</a:t>
                      </a:r>
                      <a:endPar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B w="12700" cap="flat" cmpd="sng" algn="ctr">
                      <a:solidFill>
                        <a:schemeClr val="tx1"/>
                      </a:solidFill>
                      <a:prstDash val="solid"/>
                      <a:round/>
                      <a:headEnd type="none" w="med" len="med"/>
                      <a:tailEnd type="none" w="med" len="med"/>
                    </a:lnB>
                  </a:tcPr>
                </a:tc>
              </a:tr>
              <a:tr h="176784">
                <a:tc rowSpan="4">
                  <a:txBody>
                    <a:bodyPr/>
                    <a:lstStyle/>
                    <a:p>
                      <a:pPr>
                        <a:lnSpc>
                          <a:spcPct val="107000"/>
                        </a:lnSpc>
                        <a:spcAft>
                          <a:spcPts val="0"/>
                        </a:spcAft>
                      </a:pPr>
                      <a:r>
                        <a:rPr lang="fr-FR" sz="1600" b="0" dirty="0">
                          <a:effectLst/>
                          <a:latin typeface="Arial" panose="020B0604020202020204" pitchFamily="34" charset="0"/>
                          <a:cs typeface="Arial" panose="020B0604020202020204" pitchFamily="34" charset="0"/>
                        </a:rPr>
                        <a:t>Mix 1 (m1)</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7000"/>
                        </a:lnSpc>
                        <a:spcAft>
                          <a:spcPts val="0"/>
                        </a:spcAft>
                      </a:pPr>
                      <a:r>
                        <a:rPr lang="fr-FR" sz="1600" b="0" dirty="0">
                          <a:effectLst/>
                          <a:latin typeface="Arial" panose="020B0604020202020204" pitchFamily="34" charset="0"/>
                          <a:cs typeface="Arial" panose="020B0604020202020204" pitchFamily="34" charset="0"/>
                        </a:rPr>
                        <a:t>D1 (µm²/s)</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tcPr>
                </a:tc>
                <a:tc>
                  <a:txBody>
                    <a:bodyPr/>
                    <a:lstStyle/>
                    <a:p>
                      <a:pPr>
                        <a:lnSpc>
                          <a:spcPct val="107000"/>
                        </a:lnSpc>
                        <a:spcAft>
                          <a:spcPts val="0"/>
                        </a:spcAft>
                      </a:pPr>
                      <a:r>
                        <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4.0</a:t>
                      </a:r>
                      <a:endPar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tcPr>
                </a:tc>
                <a:tc rowSpan="4">
                  <a:txBody>
                    <a:bodyPr/>
                    <a:lstStyle/>
                    <a:p>
                      <a:pPr algn="ctr">
                        <a:lnSpc>
                          <a:spcPct val="107000"/>
                        </a:lnSpc>
                        <a:spcAft>
                          <a:spcPts val="0"/>
                        </a:spcAft>
                      </a:pPr>
                      <a:r>
                        <a:rPr lang="fr-FR" sz="1600" b="0" dirty="0">
                          <a:effectLst/>
                          <a:latin typeface="Arial" panose="020B0604020202020204" pitchFamily="34" charset="0"/>
                          <a:ea typeface="Calibri" panose="020F0502020204030204" pitchFamily="34" charset="0"/>
                          <a:cs typeface="Arial" panose="020B0604020202020204" pitchFamily="34" charset="0"/>
                        </a:rPr>
                        <a:t>1 population </a:t>
                      </a:r>
                      <a:r>
                        <a:rPr lang="fr-FR" sz="1600" b="0" dirty="0" err="1">
                          <a:effectLst/>
                          <a:latin typeface="Arial" panose="020B0604020202020204" pitchFamily="34" charset="0"/>
                          <a:ea typeface="Calibri" panose="020F0502020204030204" pitchFamily="34" charset="0"/>
                          <a:cs typeface="Arial" panose="020B0604020202020204" pitchFamily="34" charset="0"/>
                        </a:rPr>
                        <a:t>detected</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0"/>
                        </a:spcAft>
                      </a:pPr>
                      <a:r>
                        <a:rPr lang="fr-FR" sz="1600" b="0" dirty="0">
                          <a:effectLst/>
                          <a:latin typeface="Arial" panose="020B0604020202020204" pitchFamily="34" charset="0"/>
                          <a:ea typeface="Calibri" panose="020F0502020204030204" pitchFamily="34" charset="0"/>
                          <a:cs typeface="Arial" panose="020B0604020202020204" pitchFamily="34" charset="0"/>
                        </a:rPr>
                        <a:t>D=3.5µm²/s (SD=0.7)</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76784">
                <a:tc vMerge="1">
                  <a:tcPr/>
                </a:tc>
                <a:tc>
                  <a:txBody>
                    <a:bodyPr/>
                    <a:lstStyle/>
                    <a:p>
                      <a:pPr>
                        <a:lnSpc>
                          <a:spcPct val="107000"/>
                        </a:lnSpc>
                        <a:spcAft>
                          <a:spcPts val="0"/>
                        </a:spcAft>
                      </a:pPr>
                      <a:r>
                        <a:rPr lang="fr-FR" sz="1600" b="0" dirty="0">
                          <a:solidFill>
                            <a:srgbClr val="000000"/>
                          </a:solidFill>
                          <a:effectLst/>
                          <a:latin typeface="Arial" panose="020B0604020202020204" pitchFamily="34" charset="0"/>
                          <a:cs typeface="Arial" panose="020B0604020202020204" pitchFamily="34" charset="0"/>
                        </a:rPr>
                        <a:t>% pop 1</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fr-FR" sz="1600" b="0" dirty="0">
                          <a:solidFill>
                            <a:schemeClr val="tx1"/>
                          </a:solidFill>
                          <a:effectLst/>
                          <a:latin typeface="Arial" panose="020B0604020202020204" pitchFamily="34" charset="0"/>
                          <a:cs typeface="Arial" panose="020B0604020202020204" pitchFamily="34" charset="0"/>
                        </a:rPr>
                        <a:t>13%</a:t>
                      </a:r>
                      <a:endPar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B w="12700" cap="flat" cmpd="sng" algn="ctr">
                      <a:solidFill>
                        <a:schemeClr val="tx1"/>
                      </a:solidFill>
                      <a:prstDash val="solid"/>
                      <a:round/>
                      <a:headEnd type="none" w="med" len="med"/>
                      <a:tailEnd type="none" w="med" len="med"/>
                    </a:lnB>
                  </a:tcPr>
                </a:tc>
                <a:tc vMerge="1">
                  <a:tcPr marL="68580" marR="68580" marT="0" marB="0" anchor="ctr" anchorCtr="1"/>
                </a:tc>
              </a:tr>
              <a:tr h="176784">
                <a:tc vMerge="1">
                  <a:tcPr/>
                </a:tc>
                <a:tc>
                  <a:txBody>
                    <a:bodyPr/>
                    <a:lstStyle/>
                    <a:p>
                      <a:pPr>
                        <a:lnSpc>
                          <a:spcPct val="107000"/>
                        </a:lnSpc>
                        <a:spcAft>
                          <a:spcPts val="0"/>
                        </a:spcAft>
                      </a:pPr>
                      <a:r>
                        <a:rPr lang="fr-FR" sz="1600" b="0" dirty="0">
                          <a:effectLst/>
                          <a:latin typeface="Arial" panose="020B0604020202020204" pitchFamily="34" charset="0"/>
                          <a:cs typeface="Arial" panose="020B0604020202020204" pitchFamily="34" charset="0"/>
                        </a:rPr>
                        <a:t>D2 (µm²/s)</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tcPr>
                </a:tc>
                <a:tc>
                  <a:txBody>
                    <a:bodyPr/>
                    <a:lstStyle/>
                    <a:p>
                      <a:pPr>
                        <a:lnSpc>
                          <a:spcPct val="107000"/>
                        </a:lnSpc>
                        <a:spcAft>
                          <a:spcPts val="0"/>
                        </a:spcAft>
                      </a:pPr>
                      <a:r>
                        <a:rPr lang="fr-FR" sz="1600" b="0" dirty="0">
                          <a:solidFill>
                            <a:schemeClr val="tx1"/>
                          </a:solidFill>
                          <a:effectLst/>
                          <a:latin typeface="Arial" panose="020B0604020202020204" pitchFamily="34" charset="0"/>
                          <a:cs typeface="Arial" panose="020B0604020202020204" pitchFamily="34" charset="0"/>
                        </a:rPr>
                        <a:t>3.8</a:t>
                      </a:r>
                      <a:endPar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tcPr>
                </a:tc>
                <a:tc vMerge="1">
                  <a:tcPr marL="68580" marR="68580" marT="0" marB="0" anchor="ctr" anchorCtr="1"/>
                </a:tc>
              </a:tr>
              <a:tr h="176784">
                <a:tc vMerge="1">
                  <a:tcPr/>
                </a:tc>
                <a:tc>
                  <a:txBody>
                    <a:bodyPr/>
                    <a:lstStyle/>
                    <a:p>
                      <a:pPr>
                        <a:lnSpc>
                          <a:spcPct val="107000"/>
                        </a:lnSpc>
                        <a:spcAft>
                          <a:spcPts val="0"/>
                        </a:spcAft>
                      </a:pPr>
                      <a:r>
                        <a:rPr lang="fr-FR" sz="1600" b="0">
                          <a:solidFill>
                            <a:srgbClr val="000000"/>
                          </a:solidFill>
                          <a:effectLst/>
                          <a:latin typeface="Arial" panose="020B0604020202020204" pitchFamily="34" charset="0"/>
                          <a:cs typeface="Arial" panose="020B0604020202020204" pitchFamily="34" charset="0"/>
                        </a:rPr>
                        <a:t>% pop 2</a:t>
                      </a:r>
                      <a:endParaRPr lang="fr-FR" sz="1600" b="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fr-FR" sz="1600" b="0" dirty="0">
                          <a:solidFill>
                            <a:schemeClr val="tx1"/>
                          </a:solidFill>
                          <a:effectLst/>
                          <a:latin typeface="Arial" panose="020B0604020202020204" pitchFamily="34" charset="0"/>
                          <a:cs typeface="Arial" panose="020B0604020202020204" pitchFamily="34" charset="0"/>
                        </a:rPr>
                        <a:t>87%</a:t>
                      </a:r>
                      <a:endPar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B w="12700" cap="flat" cmpd="sng" algn="ctr">
                      <a:solidFill>
                        <a:schemeClr val="tx1"/>
                      </a:solidFill>
                      <a:prstDash val="solid"/>
                      <a:round/>
                      <a:headEnd type="none" w="med" len="med"/>
                      <a:tailEnd type="none" w="med" len="med"/>
                    </a:lnB>
                  </a:tcPr>
                </a:tc>
                <a:tc vMerge="1">
                  <a:tcPr marL="68580" marR="68580" marT="0" marB="0" anchor="ctr" anchorCtr="1"/>
                </a:tc>
              </a:tr>
              <a:tr h="176784">
                <a:tc rowSpan="4">
                  <a:txBody>
                    <a:bodyPr/>
                    <a:lstStyle/>
                    <a:p>
                      <a:pPr>
                        <a:lnSpc>
                          <a:spcPct val="107000"/>
                        </a:lnSpc>
                        <a:spcAft>
                          <a:spcPts val="0"/>
                        </a:spcAft>
                      </a:pPr>
                      <a:r>
                        <a:rPr lang="fr-FR" sz="1600" b="0" dirty="0">
                          <a:solidFill>
                            <a:srgbClr val="000000"/>
                          </a:solidFill>
                          <a:effectLst/>
                          <a:latin typeface="Arial" panose="020B0604020202020204" pitchFamily="34" charset="0"/>
                          <a:cs typeface="Arial" panose="020B0604020202020204" pitchFamily="34" charset="0"/>
                        </a:rPr>
                        <a:t>Mix 2 (m2)</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7000"/>
                        </a:lnSpc>
                        <a:spcAft>
                          <a:spcPts val="0"/>
                        </a:spcAft>
                      </a:pPr>
                      <a:r>
                        <a:rPr lang="fr-FR" sz="1600" b="0" dirty="0">
                          <a:solidFill>
                            <a:srgbClr val="000000"/>
                          </a:solidFill>
                          <a:effectLst/>
                          <a:latin typeface="Arial" panose="020B0604020202020204" pitchFamily="34" charset="0"/>
                          <a:cs typeface="Arial" panose="020B0604020202020204" pitchFamily="34" charset="0"/>
                        </a:rPr>
                        <a:t>D1 (µm²/s)</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tcPr>
                </a:tc>
                <a:tc>
                  <a:txBody>
                    <a:bodyPr/>
                    <a:lstStyle/>
                    <a:p>
                      <a:pPr>
                        <a:lnSpc>
                          <a:spcPct val="107000"/>
                        </a:lnSpc>
                        <a:spcAft>
                          <a:spcPts val="0"/>
                        </a:spcAft>
                      </a:pPr>
                      <a:r>
                        <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4.0</a:t>
                      </a:r>
                      <a:endPar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tcPr>
                </a:tc>
                <a:tc rowSpan="4">
                  <a:txBody>
                    <a:bodyPr/>
                    <a:lstStyle/>
                    <a:p>
                      <a:pPr algn="ctr">
                        <a:lnSpc>
                          <a:spcPct val="107000"/>
                        </a:lnSpc>
                        <a:spcAft>
                          <a:spcPts val="0"/>
                        </a:spcAft>
                      </a:pPr>
                      <a:r>
                        <a:rPr lang="fr-FR" sz="1600" b="0" dirty="0">
                          <a:effectLst/>
                          <a:latin typeface="Arial" panose="020B0604020202020204" pitchFamily="34" charset="0"/>
                          <a:ea typeface="Calibri" panose="020F0502020204030204" pitchFamily="34" charset="0"/>
                          <a:cs typeface="Arial" panose="020B0604020202020204" pitchFamily="34" charset="0"/>
                        </a:rPr>
                        <a:t>1 population </a:t>
                      </a:r>
                      <a:r>
                        <a:rPr lang="fr-FR" sz="1600" b="0" dirty="0" err="1">
                          <a:effectLst/>
                          <a:latin typeface="Arial" panose="020B0604020202020204" pitchFamily="34" charset="0"/>
                          <a:ea typeface="Calibri" panose="020F0502020204030204" pitchFamily="34" charset="0"/>
                          <a:cs typeface="Arial" panose="020B0604020202020204" pitchFamily="34" charset="0"/>
                        </a:rPr>
                        <a:t>detected</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0"/>
                        </a:spcAft>
                      </a:pPr>
                      <a:r>
                        <a:rPr lang="fr-FR" sz="1600" b="0" dirty="0">
                          <a:effectLst/>
                          <a:latin typeface="Arial" panose="020B0604020202020204" pitchFamily="34" charset="0"/>
                          <a:ea typeface="Calibri" panose="020F0502020204030204" pitchFamily="34" charset="0"/>
                          <a:cs typeface="Arial" panose="020B0604020202020204" pitchFamily="34" charset="0"/>
                        </a:rPr>
                        <a:t>D=3.6µm²/s (SD=0.9)</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76784">
                <a:tc vMerge="1">
                  <a:tcPr/>
                </a:tc>
                <a:tc>
                  <a:txBody>
                    <a:bodyPr/>
                    <a:lstStyle/>
                    <a:p>
                      <a:pPr>
                        <a:lnSpc>
                          <a:spcPct val="107000"/>
                        </a:lnSpc>
                        <a:spcAft>
                          <a:spcPts val="0"/>
                        </a:spcAft>
                      </a:pPr>
                      <a:r>
                        <a:rPr lang="fr-FR" sz="1600" b="0" dirty="0">
                          <a:effectLst/>
                          <a:latin typeface="Arial" panose="020B0604020202020204" pitchFamily="34" charset="0"/>
                          <a:cs typeface="Arial" panose="020B0604020202020204" pitchFamily="34" charset="0"/>
                        </a:rPr>
                        <a:t>% pop 1</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fr-FR" sz="1600" b="0" dirty="0">
                          <a:solidFill>
                            <a:schemeClr val="tx1"/>
                          </a:solidFill>
                          <a:effectLst/>
                          <a:latin typeface="Arial" panose="020B0604020202020204" pitchFamily="34" charset="0"/>
                          <a:cs typeface="Arial" panose="020B0604020202020204" pitchFamily="34" charset="0"/>
                        </a:rPr>
                        <a:t>46%</a:t>
                      </a:r>
                      <a:endPar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B w="12700" cap="flat" cmpd="sng" algn="ctr">
                      <a:solidFill>
                        <a:schemeClr val="tx1"/>
                      </a:solidFill>
                      <a:prstDash val="solid"/>
                      <a:round/>
                      <a:headEnd type="none" w="med" len="med"/>
                      <a:tailEnd type="none" w="med" len="med"/>
                    </a:lnB>
                  </a:tcPr>
                </a:tc>
                <a:tc vMerge="1">
                  <a:tcPr marL="68580" marR="68580" marT="0" marB="0" anchor="ctr" anchorCtr="1"/>
                </a:tc>
              </a:tr>
              <a:tr h="176784">
                <a:tc vMerge="1">
                  <a:tcPr/>
                </a:tc>
                <a:tc>
                  <a:txBody>
                    <a:bodyPr/>
                    <a:lstStyle/>
                    <a:p>
                      <a:pPr>
                        <a:lnSpc>
                          <a:spcPct val="107000"/>
                        </a:lnSpc>
                        <a:spcAft>
                          <a:spcPts val="0"/>
                        </a:spcAft>
                      </a:pPr>
                      <a:r>
                        <a:rPr lang="fr-FR" sz="1600" b="0" dirty="0">
                          <a:solidFill>
                            <a:srgbClr val="000000"/>
                          </a:solidFill>
                          <a:effectLst/>
                          <a:latin typeface="Arial" panose="020B0604020202020204" pitchFamily="34" charset="0"/>
                          <a:cs typeface="Arial" panose="020B0604020202020204" pitchFamily="34" charset="0"/>
                        </a:rPr>
                        <a:t>D2 (µm²/s)</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tcPr>
                </a:tc>
                <a:tc>
                  <a:txBody>
                    <a:bodyPr/>
                    <a:lstStyle/>
                    <a:p>
                      <a:pPr>
                        <a:lnSpc>
                          <a:spcPct val="107000"/>
                        </a:lnSpc>
                        <a:spcAft>
                          <a:spcPts val="0"/>
                        </a:spcAft>
                      </a:pPr>
                      <a:r>
                        <a:rPr lang="fr-FR" sz="1600" b="0" dirty="0">
                          <a:solidFill>
                            <a:schemeClr val="tx1"/>
                          </a:solidFill>
                          <a:effectLst/>
                          <a:latin typeface="Arial" panose="020B0604020202020204" pitchFamily="34" charset="0"/>
                          <a:cs typeface="Arial" panose="020B0604020202020204" pitchFamily="34" charset="0"/>
                        </a:rPr>
                        <a:t>3.8</a:t>
                      </a:r>
                      <a:endPar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tcPr>
                </a:tc>
                <a:tc vMerge="1">
                  <a:tcPr marL="68580" marR="68580" marT="0" marB="0" anchor="ctr" anchorCtr="1"/>
                </a:tc>
              </a:tr>
              <a:tr h="197246">
                <a:tc vMerge="1">
                  <a:tcPr/>
                </a:tc>
                <a:tc>
                  <a:txBody>
                    <a:bodyPr/>
                    <a:lstStyle/>
                    <a:p>
                      <a:pPr>
                        <a:lnSpc>
                          <a:spcPct val="107000"/>
                        </a:lnSpc>
                        <a:spcAft>
                          <a:spcPts val="0"/>
                        </a:spcAft>
                      </a:pPr>
                      <a:r>
                        <a:rPr lang="fr-FR" sz="1600" b="0">
                          <a:effectLst/>
                          <a:latin typeface="Arial" panose="020B0604020202020204" pitchFamily="34" charset="0"/>
                          <a:cs typeface="Arial" panose="020B0604020202020204" pitchFamily="34" charset="0"/>
                        </a:rPr>
                        <a:t>% pop 2</a:t>
                      </a:r>
                      <a:endParaRPr lang="fr-FR" sz="1600" b="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fr-FR" sz="1600" b="0" dirty="0">
                          <a:solidFill>
                            <a:schemeClr val="tx1"/>
                          </a:solidFill>
                          <a:effectLst/>
                          <a:latin typeface="Arial" panose="020B0604020202020204" pitchFamily="34" charset="0"/>
                          <a:cs typeface="Arial" panose="020B0604020202020204" pitchFamily="34" charset="0"/>
                        </a:rPr>
                        <a:t>54%</a:t>
                      </a:r>
                      <a:endPar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B w="12700" cap="flat" cmpd="sng" algn="ctr">
                      <a:solidFill>
                        <a:schemeClr val="tx1"/>
                      </a:solidFill>
                      <a:prstDash val="solid"/>
                      <a:round/>
                      <a:headEnd type="none" w="med" len="med"/>
                      <a:tailEnd type="none" w="med" len="med"/>
                    </a:lnB>
                  </a:tcPr>
                </a:tc>
                <a:tc vMerge="1">
                  <a:tcPr marL="68580" marR="68580" marT="0" marB="0" anchor="ctr" anchorCtr="1"/>
                </a:tc>
              </a:tr>
              <a:tr h="176784">
                <a:tc rowSpan="4">
                  <a:txBody>
                    <a:bodyPr/>
                    <a:lstStyle/>
                    <a:p>
                      <a:pPr>
                        <a:lnSpc>
                          <a:spcPct val="107000"/>
                        </a:lnSpc>
                        <a:spcAft>
                          <a:spcPts val="0"/>
                        </a:spcAft>
                      </a:pPr>
                      <a:r>
                        <a:rPr lang="fr-FR" sz="1600" b="0" dirty="0">
                          <a:effectLst/>
                          <a:latin typeface="Arial" panose="020B0604020202020204" pitchFamily="34" charset="0"/>
                          <a:cs typeface="Arial" panose="020B0604020202020204" pitchFamily="34" charset="0"/>
                        </a:rPr>
                        <a:t>Mix 3 (m3)</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noFill/>
                  </a:tcPr>
                </a:tc>
                <a:tc>
                  <a:txBody>
                    <a:bodyPr/>
                    <a:lstStyle/>
                    <a:p>
                      <a:pPr>
                        <a:lnSpc>
                          <a:spcPct val="107000"/>
                        </a:lnSpc>
                        <a:spcAft>
                          <a:spcPts val="0"/>
                        </a:spcAft>
                      </a:pPr>
                      <a:r>
                        <a:rPr lang="fr-FR" sz="1600" b="0" dirty="0">
                          <a:effectLst/>
                          <a:latin typeface="Arial" panose="020B0604020202020204" pitchFamily="34" charset="0"/>
                          <a:cs typeface="Arial" panose="020B0604020202020204" pitchFamily="34" charset="0"/>
                        </a:rPr>
                        <a:t>D1(µm²/s)</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tcPr>
                </a:tc>
                <a:tc>
                  <a:txBody>
                    <a:bodyPr/>
                    <a:lstStyle/>
                    <a:p>
                      <a:pPr>
                        <a:lnSpc>
                          <a:spcPct val="107000"/>
                        </a:lnSpc>
                        <a:spcAft>
                          <a:spcPts val="0"/>
                        </a:spcAft>
                      </a:pPr>
                      <a:r>
                        <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4.0</a:t>
                      </a:r>
                      <a:endPar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tcPr>
                </a:tc>
                <a:tc rowSpan="4">
                  <a:txBody>
                    <a:bodyPr/>
                    <a:lstStyle/>
                    <a:p>
                      <a:pPr algn="ctr">
                        <a:lnSpc>
                          <a:spcPct val="107000"/>
                        </a:lnSpc>
                        <a:spcAft>
                          <a:spcPts val="0"/>
                        </a:spcAft>
                      </a:pPr>
                      <a:r>
                        <a:rPr lang="fr-FR" sz="1600" b="0" dirty="0">
                          <a:effectLst/>
                          <a:latin typeface="Arial" panose="020B0604020202020204" pitchFamily="34" charset="0"/>
                          <a:ea typeface="Calibri" panose="020F0502020204030204" pitchFamily="34" charset="0"/>
                          <a:cs typeface="Arial" panose="020B0604020202020204" pitchFamily="34" charset="0"/>
                        </a:rPr>
                        <a:t>1 population </a:t>
                      </a:r>
                      <a:r>
                        <a:rPr lang="fr-FR" sz="1600" b="0" dirty="0" err="1">
                          <a:effectLst/>
                          <a:latin typeface="Arial" panose="020B0604020202020204" pitchFamily="34" charset="0"/>
                          <a:ea typeface="Calibri" panose="020F0502020204030204" pitchFamily="34" charset="0"/>
                          <a:cs typeface="Arial" panose="020B0604020202020204" pitchFamily="34" charset="0"/>
                        </a:rPr>
                        <a:t>detected</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0"/>
                        </a:spcAft>
                      </a:pPr>
                      <a:r>
                        <a:rPr lang="fr-FR" sz="1600" b="0" dirty="0">
                          <a:effectLst/>
                          <a:latin typeface="Arial" panose="020B0604020202020204" pitchFamily="34" charset="0"/>
                          <a:ea typeface="Calibri" panose="020F0502020204030204" pitchFamily="34" charset="0"/>
                          <a:cs typeface="Arial" panose="020B0604020202020204" pitchFamily="34" charset="0"/>
                        </a:rPr>
                        <a:t>D=3.8µm²/s (SD=0.8)</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noFill/>
                  </a:tcPr>
                </a:tc>
              </a:tr>
              <a:tr h="176784">
                <a:tc vMerge="1">
                  <a:tcPr/>
                </a:tc>
                <a:tc>
                  <a:txBody>
                    <a:bodyPr/>
                    <a:lstStyle/>
                    <a:p>
                      <a:pPr>
                        <a:lnSpc>
                          <a:spcPct val="107000"/>
                        </a:lnSpc>
                        <a:spcAft>
                          <a:spcPts val="0"/>
                        </a:spcAft>
                      </a:pPr>
                      <a:r>
                        <a:rPr lang="fr-FR" sz="1600" b="0">
                          <a:solidFill>
                            <a:srgbClr val="000000"/>
                          </a:solidFill>
                          <a:effectLst/>
                          <a:latin typeface="Arial" panose="020B0604020202020204" pitchFamily="34" charset="0"/>
                          <a:cs typeface="Arial" panose="020B0604020202020204" pitchFamily="34" charset="0"/>
                        </a:rPr>
                        <a:t>% pop 1</a:t>
                      </a:r>
                      <a:endParaRPr lang="fr-FR" sz="1600" b="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tc>
                <a:tc>
                  <a:txBody>
                    <a:bodyPr/>
                    <a:lstStyle/>
                    <a:p>
                      <a:pPr>
                        <a:lnSpc>
                          <a:spcPct val="107000"/>
                        </a:lnSpc>
                        <a:spcAft>
                          <a:spcPts val="0"/>
                        </a:spcAft>
                      </a:pPr>
                      <a:r>
                        <a:rPr lang="fr-FR" sz="1600" b="0" dirty="0">
                          <a:solidFill>
                            <a:schemeClr val="tx1"/>
                          </a:solidFill>
                          <a:effectLst/>
                          <a:latin typeface="Arial" panose="020B0604020202020204" pitchFamily="34" charset="0"/>
                          <a:cs typeface="Arial" panose="020B0604020202020204" pitchFamily="34" charset="0"/>
                        </a:rPr>
                        <a:t>75%</a:t>
                      </a:r>
                      <a:endPar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tc>
                <a:tc vMerge="1">
                  <a:tcPr marL="68580" marR="68580" marT="0" marB="0" anchor="ctr" anchorCtr="1"/>
                </a:tc>
              </a:tr>
              <a:tr h="176784">
                <a:tc vMerge="1">
                  <a:tcPr/>
                </a:tc>
                <a:tc>
                  <a:txBody>
                    <a:bodyPr/>
                    <a:lstStyle/>
                    <a:p>
                      <a:pPr>
                        <a:lnSpc>
                          <a:spcPct val="107000"/>
                        </a:lnSpc>
                        <a:spcAft>
                          <a:spcPts val="0"/>
                        </a:spcAft>
                      </a:pPr>
                      <a:r>
                        <a:rPr lang="fr-FR" sz="1600" b="0" dirty="0">
                          <a:effectLst/>
                          <a:latin typeface="Arial" panose="020B0604020202020204" pitchFamily="34" charset="0"/>
                          <a:cs typeface="Arial" panose="020B0604020202020204" pitchFamily="34" charset="0"/>
                        </a:rPr>
                        <a:t>D2 (µm²/s)</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fr-FR" sz="1600" b="0" dirty="0">
                          <a:solidFill>
                            <a:schemeClr val="tx1"/>
                          </a:solidFill>
                          <a:effectLst/>
                          <a:latin typeface="Arial" panose="020B0604020202020204" pitchFamily="34" charset="0"/>
                          <a:cs typeface="Arial" panose="020B0604020202020204" pitchFamily="34" charset="0"/>
                        </a:rPr>
                        <a:t>3.8</a:t>
                      </a:r>
                      <a:endPar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B w="12700" cap="flat" cmpd="sng" algn="ctr">
                      <a:solidFill>
                        <a:schemeClr val="tx1"/>
                      </a:solidFill>
                      <a:prstDash val="solid"/>
                      <a:round/>
                      <a:headEnd type="none" w="med" len="med"/>
                      <a:tailEnd type="none" w="med" len="med"/>
                    </a:lnB>
                  </a:tcPr>
                </a:tc>
                <a:tc vMerge="1">
                  <a:tcPr marL="68580" marR="68580" marT="0" marB="0" anchor="ctr" anchorCtr="1"/>
                </a:tc>
              </a:tr>
              <a:tr h="176784">
                <a:tc vMerge="1">
                  <a:tcPr/>
                </a:tc>
                <a:tc>
                  <a:txBody>
                    <a:bodyPr/>
                    <a:lstStyle/>
                    <a:p>
                      <a:pPr>
                        <a:lnSpc>
                          <a:spcPct val="107000"/>
                        </a:lnSpc>
                        <a:spcAft>
                          <a:spcPts val="0"/>
                        </a:spcAft>
                      </a:pPr>
                      <a:r>
                        <a:rPr lang="fr-FR" sz="1600" b="0" dirty="0">
                          <a:solidFill>
                            <a:srgbClr val="000000"/>
                          </a:solidFill>
                          <a:effectLst/>
                          <a:latin typeface="Arial" panose="020B0604020202020204" pitchFamily="34" charset="0"/>
                          <a:cs typeface="Arial" panose="020B0604020202020204" pitchFamily="34" charset="0"/>
                        </a:rPr>
                        <a:t>% pop 2</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tcPr>
                </a:tc>
                <a:tc>
                  <a:txBody>
                    <a:bodyPr/>
                    <a:lstStyle/>
                    <a:p>
                      <a:pPr>
                        <a:lnSpc>
                          <a:spcPct val="107000"/>
                        </a:lnSpc>
                        <a:spcAft>
                          <a:spcPts val="0"/>
                        </a:spcAft>
                      </a:pPr>
                      <a:r>
                        <a:rPr lang="fr-FR" sz="1600" b="0" dirty="0">
                          <a:solidFill>
                            <a:schemeClr val="tx1"/>
                          </a:solidFill>
                          <a:effectLst/>
                          <a:latin typeface="Arial" panose="020B0604020202020204" pitchFamily="34" charset="0"/>
                          <a:cs typeface="Arial" panose="020B0604020202020204" pitchFamily="34" charset="0"/>
                        </a:rPr>
                        <a:t>25%</a:t>
                      </a:r>
                      <a:endPar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tcPr>
                </a:tc>
                <a:tc vMerge="1">
                  <a:tcPr marL="68580" marR="68580" marT="0" marB="0" anchor="ctr" anchorCtr="1"/>
                </a:tc>
              </a:tr>
            </a:tbl>
          </a:graphicData>
        </a:graphic>
      </p:graphicFrame>
      <p:graphicFrame>
        <p:nvGraphicFramePr>
          <p:cNvPr id="4" name="Tableau 3"/>
          <p:cNvGraphicFramePr>
            <a:graphicFrameLocks noGrp="1"/>
          </p:cNvGraphicFramePr>
          <p:nvPr/>
        </p:nvGraphicFramePr>
        <p:xfrm>
          <a:off x="2371521" y="459459"/>
          <a:ext cx="7448957" cy="3406077"/>
        </p:xfrm>
        <a:graphic>
          <a:graphicData uri="http://schemas.openxmlformats.org/drawingml/2006/table">
            <a:tbl>
              <a:tblPr firstRow="1" firstCol="1" bandRow="1">
                <a:tableStyleId>{8799B23B-EC83-4686-B30A-512413B5E67A}</a:tableStyleId>
              </a:tblPr>
              <a:tblGrid>
                <a:gridCol w="1723004"/>
                <a:gridCol w="2103075"/>
                <a:gridCol w="1712686"/>
                <a:gridCol w="1910192"/>
              </a:tblGrid>
              <a:tr h="431034">
                <a:tc gridSpan="2">
                  <a:txBody>
                    <a:bodyPr/>
                    <a:lstStyle/>
                    <a:p>
                      <a:pPr algn="ctr">
                        <a:lnSpc>
                          <a:spcPct val="107000"/>
                        </a:lnSpc>
                        <a:spcAft>
                          <a:spcPts val="800"/>
                        </a:spcAft>
                      </a:pP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c hMerge="1">
                  <a:tcPr marL="68580" marR="68580" marT="0" marB="0" anchor="ct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Input</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fr-FR" sz="1600" b="0" dirty="0" err="1">
                          <a:solidFill>
                            <a:schemeClr val="tx1"/>
                          </a:solidFill>
                          <a:effectLst/>
                          <a:latin typeface="Arial" panose="020B0604020202020204" pitchFamily="34" charset="0"/>
                          <a:cs typeface="Arial" panose="020B0604020202020204" pitchFamily="34" charset="0"/>
                        </a:rPr>
                        <a:t>Calculated</a:t>
                      </a:r>
                      <a:r>
                        <a:rPr lang="fr-FR" sz="1600" b="0" dirty="0">
                          <a:solidFill>
                            <a:schemeClr val="tx1"/>
                          </a:solidFill>
                          <a:effectLst/>
                          <a:latin typeface="Arial" panose="020B0604020202020204" pitchFamily="34" charset="0"/>
                          <a:cs typeface="Arial" panose="020B0604020202020204" pitchFamily="34" charset="0"/>
                        </a:rPr>
                        <a:t> by</a:t>
                      </a:r>
                      <a:br>
                        <a:rPr lang="fr-FR" sz="1600" b="0" dirty="0">
                          <a:solidFill>
                            <a:schemeClr val="tx1"/>
                          </a:solidFill>
                          <a:effectLst/>
                          <a:latin typeface="Arial" panose="020B0604020202020204" pitchFamily="34" charset="0"/>
                          <a:cs typeface="Arial" panose="020B0604020202020204" pitchFamily="34" charset="0"/>
                        </a:rPr>
                      </a:br>
                      <a:r>
                        <a:rPr lang="fr-FR" sz="1600" b="0" dirty="0">
                          <a:solidFill>
                            <a:schemeClr val="tx1"/>
                          </a:solidFill>
                          <a:effectLst/>
                          <a:latin typeface="Arial" panose="020B0604020202020204" pitchFamily="34" charset="0"/>
                          <a:cs typeface="Arial" panose="020B0604020202020204" pitchFamily="34" charset="0"/>
                        </a:rPr>
                        <a:t>H-MSD </a:t>
                      </a:r>
                      <a:r>
                        <a:rPr lang="fr-FR" sz="1600" b="0" dirty="0" err="1">
                          <a:solidFill>
                            <a:schemeClr val="tx1"/>
                          </a:solidFill>
                          <a:effectLst/>
                          <a:latin typeface="Arial" panose="020B0604020202020204" pitchFamily="34" charset="0"/>
                          <a:cs typeface="Arial" panose="020B0604020202020204" pitchFamily="34" charset="0"/>
                        </a:rPr>
                        <a:t>analysis</a:t>
                      </a:r>
                      <a:endPar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r>
              <a:tr h="184140">
                <a:tc rowSpan="4">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Mix 1 (m1)</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D1 (µm²/s)</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c>
                  <a:txBody>
                    <a:bodyPr/>
                    <a:lstStyle/>
                    <a:p>
                      <a:pPr algn="ctr">
                        <a:lnSpc>
                          <a:spcPct val="107000"/>
                        </a:lnSpc>
                        <a:spcAft>
                          <a:spcPts val="800"/>
                        </a:spcAft>
                      </a:pPr>
                      <a:r>
                        <a:rPr lang="fr-FR" sz="1600" b="0" dirty="0">
                          <a:effectLst/>
                          <a:latin typeface="Arial" panose="020B0604020202020204" pitchFamily="34" charset="0"/>
                          <a:ea typeface="Calibri" panose="020F0502020204030204" pitchFamily="34" charset="0"/>
                          <a:cs typeface="Arial" panose="020B0604020202020204" pitchFamily="34" charset="0"/>
                        </a:rPr>
                        <a:t>4.0</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3.76 (SD=0.65)</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r>
              <a:tr h="184140">
                <a:tc vMerge="1">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 pop 1</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42%</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40%</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r>
              <a:tr h="184140">
                <a:tc vMerge="1">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D2 (µm²/s)</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0.1</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0.09 (SD=0.02)</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r>
              <a:tr h="184140">
                <a:tc vMerge="1">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 pop 2</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58%</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60%</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r>
              <a:tr h="184140">
                <a:tc rowSpan="4">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Mix 2 (m2)</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D1 (µm²/s)</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4.0</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3.68 (SD=0.61)</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r>
              <a:tr h="184140">
                <a:tc vMerge="1">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 pop 1</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75%</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73%</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r>
              <a:tr h="184140">
                <a:tc vMerge="1">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D2 (µm²/s)</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0.1</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c>
                  <a:txBody>
                    <a:bodyPr/>
                    <a:lstStyle/>
                    <a:p>
                      <a:pPr algn="ctr">
                        <a:lnSpc>
                          <a:spcPct val="107000"/>
                        </a:lnSpc>
                        <a:spcAft>
                          <a:spcPts val="800"/>
                        </a:spcAft>
                        <a:tabLst>
                          <a:tab pos="763270" algn="l"/>
                        </a:tabLst>
                      </a:pPr>
                      <a:r>
                        <a:rPr lang="fr-FR" sz="1600" b="0" dirty="0">
                          <a:effectLst/>
                          <a:latin typeface="Arial" panose="020B0604020202020204" pitchFamily="34" charset="0"/>
                          <a:cs typeface="Arial" panose="020B0604020202020204" pitchFamily="34" charset="0"/>
                        </a:rPr>
                        <a:t>0.09 (SD=0.06)</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r>
              <a:tr h="184140">
                <a:tc vMerge="1">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 pop 2</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25%</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27%</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r>
              <a:tr h="184140">
                <a:tc rowSpan="4">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Mix 3 (m3)</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noFill/>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D1 (µm²/s)</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c>
                  <a:txBody>
                    <a:bodyPr/>
                    <a:lstStyle/>
                    <a:p>
                      <a:pPr algn="ctr">
                        <a:lnSpc>
                          <a:spcPct val="107000"/>
                        </a:lnSpc>
                        <a:spcAft>
                          <a:spcPts val="800"/>
                        </a:spcAft>
                      </a:pPr>
                      <a:r>
                        <a:rPr lang="fr-FR" sz="1600" b="0" dirty="0">
                          <a:effectLst/>
                          <a:latin typeface="Arial" panose="020B0604020202020204" pitchFamily="34" charset="0"/>
                          <a:ea typeface="Calibri" panose="020F0502020204030204" pitchFamily="34" charset="0"/>
                          <a:cs typeface="Arial" panose="020B0604020202020204" pitchFamily="34" charset="0"/>
                        </a:rPr>
                        <a:t>4.0</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3.76 (SD=0.63)</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r>
              <a:tr h="184140">
                <a:tc vMerge="1">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 pop 1</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25%</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24%</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tc>
              </a:tr>
              <a:tr h="184140">
                <a:tc vMerge="1">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D2 (µm²/s)</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0.1</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0.09 (SD=0.04)</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tc>
              </a:tr>
              <a:tr h="184140">
                <a:tc vMerge="1">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 pop 2</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75%</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76%</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tc>
              </a:tr>
            </a:tbl>
          </a:graphicData>
        </a:graphic>
      </p:graphicFrame>
      <p:sp>
        <p:nvSpPr>
          <p:cNvPr id="5" name="ZoneTexte 4"/>
          <p:cNvSpPr txBox="1"/>
          <p:nvPr/>
        </p:nvSpPr>
        <p:spPr>
          <a:xfrm>
            <a:off x="1959966" y="370527"/>
            <a:ext cx="411555" cy="397032"/>
          </a:xfrm>
          <a:prstGeom prst="rect">
            <a:avLst/>
          </a:prstGeom>
          <a:noFill/>
        </p:spPr>
        <p:txBody>
          <a:bodyPr wrap="square" rtlCol="0">
            <a:spAutoFit/>
          </a:bodyPr>
          <a:lstStyle/>
          <a:p>
            <a:r>
              <a:rPr lang="fr-FR" sz="1980" dirty="0"/>
              <a:t>A</a:t>
            </a:r>
            <a:endParaRPr lang="fr-FR" sz="1980" dirty="0"/>
          </a:p>
        </p:txBody>
      </p:sp>
      <p:graphicFrame>
        <p:nvGraphicFramePr>
          <p:cNvPr id="6" name="Tableau 5"/>
          <p:cNvGraphicFramePr>
            <a:graphicFrameLocks noGrp="1"/>
          </p:cNvGraphicFramePr>
          <p:nvPr/>
        </p:nvGraphicFramePr>
        <p:xfrm>
          <a:off x="2371521" y="4097818"/>
          <a:ext cx="7476898" cy="3406077"/>
        </p:xfrm>
        <a:graphic>
          <a:graphicData uri="http://schemas.openxmlformats.org/drawingml/2006/table">
            <a:tbl>
              <a:tblPr firstRow="1" firstCol="1" bandRow="1">
                <a:tableStyleId>{8799B23B-EC83-4686-B30A-512413B5E67A}</a:tableStyleId>
              </a:tblPr>
              <a:tblGrid>
                <a:gridCol w="1727139"/>
                <a:gridCol w="2084426"/>
                <a:gridCol w="1727200"/>
                <a:gridCol w="1938133"/>
              </a:tblGrid>
              <a:tr h="430650">
                <a:tc gridSpan="2">
                  <a:txBody>
                    <a:bodyPr/>
                    <a:lstStyle/>
                    <a:p>
                      <a:pPr marL="0" marR="0" lvl="0" indent="0" algn="ctr" defTabSz="1219200" rtl="0" eaLnBrk="1" fontAlgn="auto" latinLnBrk="0" hangingPunct="1">
                        <a:lnSpc>
                          <a:spcPct val="107000"/>
                        </a:lnSpc>
                        <a:spcBef>
                          <a:spcPts val="0"/>
                        </a:spcBef>
                        <a:spcAft>
                          <a:spcPts val="800"/>
                        </a:spcAft>
                        <a:buClrTx/>
                        <a:buSzTx/>
                        <a:buFontTx/>
                        <a:buNone/>
                        <a:defRPr/>
                      </a:pPr>
                      <a:r>
                        <a:rPr lang="fr-FR" sz="1600" b="0" dirty="0">
                          <a:effectLst/>
                          <a:latin typeface="Arial" panose="020B0604020202020204" pitchFamily="34" charset="0"/>
                          <a:cs typeface="Arial" panose="020B0604020202020204" pitchFamily="34" charset="0"/>
                        </a:rPr>
                        <a:t> </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c hMerge="1">
                  <a:tcPr marL="68580" marR="68580" marT="0" marB="0" anchor="ct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Input</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fr-FR" sz="1600" b="0" dirty="0" err="1">
                          <a:solidFill>
                            <a:schemeClr val="tx1"/>
                          </a:solidFill>
                          <a:effectLst/>
                          <a:latin typeface="Arial" panose="020B0604020202020204" pitchFamily="34" charset="0"/>
                          <a:cs typeface="Arial" panose="020B0604020202020204" pitchFamily="34" charset="0"/>
                        </a:rPr>
                        <a:t>Calculated</a:t>
                      </a:r>
                      <a:r>
                        <a:rPr lang="fr-FR" sz="1600" b="0" dirty="0">
                          <a:solidFill>
                            <a:schemeClr val="tx1"/>
                          </a:solidFill>
                          <a:effectLst/>
                          <a:latin typeface="Arial" panose="020B0604020202020204" pitchFamily="34" charset="0"/>
                          <a:cs typeface="Arial" panose="020B0604020202020204" pitchFamily="34" charset="0"/>
                        </a:rPr>
                        <a:t> by</a:t>
                      </a:r>
                      <a:br>
                        <a:rPr lang="fr-FR" sz="1600" b="0" dirty="0">
                          <a:solidFill>
                            <a:schemeClr val="tx1"/>
                          </a:solidFill>
                          <a:effectLst/>
                          <a:latin typeface="Arial" panose="020B0604020202020204" pitchFamily="34" charset="0"/>
                          <a:cs typeface="Arial" panose="020B0604020202020204" pitchFamily="34" charset="0"/>
                        </a:rPr>
                      </a:br>
                      <a:r>
                        <a:rPr lang="fr-FR" sz="1600" b="0" dirty="0">
                          <a:solidFill>
                            <a:schemeClr val="tx1"/>
                          </a:solidFill>
                          <a:effectLst/>
                          <a:latin typeface="Arial" panose="020B0604020202020204" pitchFamily="34" charset="0"/>
                          <a:cs typeface="Arial" panose="020B0604020202020204" pitchFamily="34" charset="0"/>
                        </a:rPr>
                        <a:t>H-MSD </a:t>
                      </a:r>
                      <a:r>
                        <a:rPr lang="fr-FR" sz="1600" b="0" dirty="0" err="1">
                          <a:solidFill>
                            <a:schemeClr val="tx1"/>
                          </a:solidFill>
                          <a:effectLst/>
                          <a:latin typeface="Arial" panose="020B0604020202020204" pitchFamily="34" charset="0"/>
                          <a:cs typeface="Arial" panose="020B0604020202020204" pitchFamily="34" charset="0"/>
                        </a:rPr>
                        <a:t>analysis</a:t>
                      </a:r>
                      <a:endPar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r>
              <a:tr h="178200">
                <a:tc rowSpan="4">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Mix 1  (m1)</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D1 (µm²/s)</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0.9</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0.88 (SD=0.07)</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r>
              <a:tr h="178200">
                <a:tc vMerge="1">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 pop 1</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46%</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43%</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r>
              <a:tr h="178200">
                <a:tc vMerge="1">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D2(µm²/s)</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0.1</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0.10 (SD=0.05)</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r>
              <a:tr h="178200">
                <a:tc vMerge="1">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 pop 2</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54%</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57%</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r>
              <a:tr h="178200">
                <a:tc rowSpan="4">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Mix 2 (m2)</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D1 (µm²/s)</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0.9</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0.84 (SD=0.06)</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r>
              <a:tr h="178200">
                <a:tc vMerge="1">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 pop 1</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58%</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66%</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r>
              <a:tr h="178200">
                <a:tc vMerge="1">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D2 (µm²/s)</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0.1</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0.11 (SD=0.04)</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r>
              <a:tr h="178200">
                <a:tc vMerge="1">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 pop 2</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42%</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34%</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r>
              <a:tr h="178200">
                <a:tc rowSpan="4">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Mix 3 (m3)</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noFill/>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D1(µm²/s)</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0.9</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0.90 (SD=0.07)</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r>
              <a:tr h="178200">
                <a:tc vMerge="1">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 pop 1</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25%</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23%</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B w="12700" cap="flat" cmpd="sng" algn="ctr">
                      <a:solidFill>
                        <a:schemeClr val="tx1"/>
                      </a:solidFill>
                      <a:prstDash val="solid"/>
                      <a:round/>
                      <a:headEnd type="none" w="med" len="med"/>
                      <a:tailEnd type="none" w="med" len="med"/>
                    </a:lnB>
                  </a:tcPr>
                </a:tc>
              </a:tr>
              <a:tr h="178200">
                <a:tc vMerge="1">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D2 (µm²/s)</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0.1</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0.10 (SD=0.04)</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lnT w="12700" cap="flat" cmpd="sng" algn="ctr">
                      <a:solidFill>
                        <a:schemeClr val="tx1"/>
                      </a:solidFill>
                      <a:prstDash val="solid"/>
                      <a:round/>
                      <a:headEnd type="none" w="med" len="med"/>
                      <a:tailEnd type="none" w="med" len="med"/>
                    </a:lnT>
                  </a:tcPr>
                </a:tc>
              </a:tr>
              <a:tr h="178200">
                <a:tc vMerge="1">
                  <a:tcP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 pop 2</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75%</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tc>
                <a:tc>
                  <a:txBody>
                    <a:bodyPr/>
                    <a:lstStyle/>
                    <a:p>
                      <a:pPr algn="ctr">
                        <a:lnSpc>
                          <a:spcPct val="107000"/>
                        </a:lnSpc>
                        <a:spcAft>
                          <a:spcPts val="800"/>
                        </a:spcAft>
                      </a:pPr>
                      <a:r>
                        <a:rPr lang="fr-FR" sz="1600" b="0" dirty="0">
                          <a:effectLst/>
                          <a:latin typeface="Arial" panose="020B0604020202020204" pitchFamily="34" charset="0"/>
                          <a:cs typeface="Arial" panose="020B0604020202020204" pitchFamily="34" charset="0"/>
                        </a:rPr>
                        <a:t>77%</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tc>
              </a:tr>
            </a:tbl>
          </a:graphicData>
        </a:graphic>
      </p:graphicFrame>
      <p:sp>
        <p:nvSpPr>
          <p:cNvPr id="7" name="ZoneTexte 6"/>
          <p:cNvSpPr txBox="1"/>
          <p:nvPr/>
        </p:nvSpPr>
        <p:spPr>
          <a:xfrm>
            <a:off x="1959966" y="4008886"/>
            <a:ext cx="411555" cy="397032"/>
          </a:xfrm>
          <a:prstGeom prst="rect">
            <a:avLst/>
          </a:prstGeom>
          <a:noFill/>
        </p:spPr>
        <p:txBody>
          <a:bodyPr wrap="square" rtlCol="0">
            <a:spAutoFit/>
          </a:bodyPr>
          <a:lstStyle/>
          <a:p>
            <a:r>
              <a:rPr lang="fr-FR" sz="1980" dirty="0"/>
              <a:t>B</a:t>
            </a:r>
            <a:endParaRPr lang="fr-FR" sz="1980" dirty="0"/>
          </a:p>
        </p:txBody>
      </p:sp>
      <p:graphicFrame>
        <p:nvGraphicFramePr>
          <p:cNvPr id="8" name="Tableau 7"/>
          <p:cNvGraphicFramePr>
            <a:graphicFrameLocks noGrp="1"/>
          </p:cNvGraphicFramePr>
          <p:nvPr/>
        </p:nvGraphicFramePr>
        <p:xfrm>
          <a:off x="2371521" y="7694427"/>
          <a:ext cx="7476898" cy="3406077"/>
        </p:xfrm>
        <a:graphic>
          <a:graphicData uri="http://schemas.openxmlformats.org/drawingml/2006/table">
            <a:tbl>
              <a:tblPr firstRow="1" firstCol="1" bandRow="1">
                <a:tableStyleId>{8799B23B-EC83-4686-B30A-512413B5E67A}</a:tableStyleId>
              </a:tblPr>
              <a:tblGrid>
                <a:gridCol w="1800522"/>
                <a:gridCol w="2011043"/>
                <a:gridCol w="1727200"/>
                <a:gridCol w="1938133"/>
              </a:tblGrid>
              <a:tr h="430650">
                <a:tc gridSpan="2">
                  <a:txBody>
                    <a:bodyPr/>
                    <a:lstStyle/>
                    <a:p>
                      <a:pPr marL="0" marR="0" lvl="0" indent="0" algn="ctr" defTabSz="1219200" rtl="0" eaLnBrk="1" fontAlgn="auto" latinLnBrk="0" hangingPunct="1">
                        <a:lnSpc>
                          <a:spcPct val="107000"/>
                        </a:lnSpc>
                        <a:spcBef>
                          <a:spcPts val="0"/>
                        </a:spcBef>
                        <a:spcAft>
                          <a:spcPts val="800"/>
                        </a:spcAft>
                        <a:buClrTx/>
                        <a:buSzTx/>
                        <a:buFontTx/>
                        <a:buNone/>
                        <a:defRPr/>
                      </a:pP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B w="12700" cap="flat" cmpd="sng" algn="ctr">
                      <a:solidFill>
                        <a:schemeClr val="tx1"/>
                      </a:solidFill>
                      <a:prstDash val="solid"/>
                      <a:round/>
                      <a:headEnd type="none" w="med" len="med"/>
                      <a:tailEnd type="none" w="med" len="med"/>
                    </a:lnB>
                  </a:tcPr>
                </a:tc>
                <a:tc hMerge="1">
                  <a:tcPr marL="68580" marR="68580" marT="0" marB="0" anchor="ctr" anchorCtr="1"/>
                </a:tc>
                <a:tc>
                  <a:txBody>
                    <a:bodyPr/>
                    <a:lstStyle/>
                    <a:p>
                      <a:pPr algn="ctr">
                        <a:lnSpc>
                          <a:spcPct val="107000"/>
                        </a:lnSpc>
                        <a:spcAft>
                          <a:spcPts val="0"/>
                        </a:spcAft>
                      </a:pPr>
                      <a:r>
                        <a:rPr lang="fr-FR" sz="1600" b="0" dirty="0">
                          <a:solidFill>
                            <a:schemeClr val="tx1"/>
                          </a:solidFill>
                          <a:effectLst/>
                          <a:latin typeface="Arial" panose="020B0604020202020204" pitchFamily="34" charset="0"/>
                          <a:cs typeface="Arial" panose="020B0604020202020204" pitchFamily="34" charset="0"/>
                        </a:rPr>
                        <a:t>Input</a:t>
                      </a:r>
                      <a:endPar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fr-FR" sz="1600" b="0" dirty="0" err="1">
                          <a:solidFill>
                            <a:schemeClr val="tx1"/>
                          </a:solidFill>
                          <a:effectLst/>
                          <a:latin typeface="Arial" panose="020B0604020202020204" pitchFamily="34" charset="0"/>
                          <a:cs typeface="Arial" panose="020B0604020202020204" pitchFamily="34" charset="0"/>
                        </a:rPr>
                        <a:t>Calculated</a:t>
                      </a:r>
                      <a:r>
                        <a:rPr lang="fr-FR" sz="1600" b="0" dirty="0">
                          <a:solidFill>
                            <a:schemeClr val="tx1"/>
                          </a:solidFill>
                          <a:effectLst/>
                          <a:latin typeface="Arial" panose="020B0604020202020204" pitchFamily="34" charset="0"/>
                          <a:cs typeface="Arial" panose="020B0604020202020204" pitchFamily="34" charset="0"/>
                        </a:rPr>
                        <a:t> by</a:t>
                      </a:r>
                      <a:br>
                        <a:rPr lang="fr-FR" sz="1600" b="0" dirty="0">
                          <a:solidFill>
                            <a:schemeClr val="tx1"/>
                          </a:solidFill>
                          <a:effectLst/>
                          <a:latin typeface="Arial" panose="020B0604020202020204" pitchFamily="34" charset="0"/>
                          <a:cs typeface="Arial" panose="020B0604020202020204" pitchFamily="34" charset="0"/>
                        </a:rPr>
                      </a:br>
                      <a:r>
                        <a:rPr lang="fr-FR" sz="1600" b="0" dirty="0">
                          <a:solidFill>
                            <a:schemeClr val="tx1"/>
                          </a:solidFill>
                          <a:effectLst/>
                          <a:latin typeface="Arial" panose="020B0604020202020204" pitchFamily="34" charset="0"/>
                          <a:cs typeface="Arial" panose="020B0604020202020204" pitchFamily="34" charset="0"/>
                        </a:rPr>
                        <a:t>H-MSD </a:t>
                      </a:r>
                      <a:r>
                        <a:rPr lang="fr-FR" sz="1600" b="0" dirty="0" err="1">
                          <a:solidFill>
                            <a:schemeClr val="tx1"/>
                          </a:solidFill>
                          <a:effectLst/>
                          <a:latin typeface="Arial" panose="020B0604020202020204" pitchFamily="34" charset="0"/>
                          <a:cs typeface="Arial" panose="020B0604020202020204" pitchFamily="34" charset="0"/>
                        </a:rPr>
                        <a:t>analysis</a:t>
                      </a:r>
                      <a:endPar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B w="12700" cap="flat" cmpd="sng" algn="ctr">
                      <a:solidFill>
                        <a:schemeClr val="tx1"/>
                      </a:solidFill>
                      <a:prstDash val="solid"/>
                      <a:round/>
                      <a:headEnd type="none" w="med" len="med"/>
                      <a:tailEnd type="none" w="med" len="med"/>
                    </a:lnB>
                  </a:tcPr>
                </a:tc>
              </a:tr>
              <a:tr h="177651">
                <a:tc rowSpan="4">
                  <a:txBody>
                    <a:bodyPr/>
                    <a:lstStyle/>
                    <a:p>
                      <a:pPr>
                        <a:lnSpc>
                          <a:spcPct val="107000"/>
                        </a:lnSpc>
                        <a:spcAft>
                          <a:spcPts val="0"/>
                        </a:spcAft>
                      </a:pPr>
                      <a:r>
                        <a:rPr lang="fr-FR" sz="1600" b="0" dirty="0">
                          <a:effectLst/>
                          <a:latin typeface="Arial" panose="020B0604020202020204" pitchFamily="34" charset="0"/>
                          <a:cs typeface="Arial" panose="020B0604020202020204" pitchFamily="34" charset="0"/>
                        </a:rPr>
                        <a:t>Mix 1 (m1)</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7000"/>
                        </a:lnSpc>
                        <a:spcAft>
                          <a:spcPts val="0"/>
                        </a:spcAft>
                      </a:pPr>
                      <a:r>
                        <a:rPr lang="fr-FR" sz="1600" b="0" dirty="0">
                          <a:effectLst/>
                          <a:latin typeface="Arial" panose="020B0604020202020204" pitchFamily="34" charset="0"/>
                          <a:cs typeface="Arial" panose="020B0604020202020204" pitchFamily="34" charset="0"/>
                        </a:rPr>
                        <a:t>D1 (µm²/s)</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tcPr>
                </a:tc>
                <a:tc>
                  <a:txBody>
                    <a:bodyPr/>
                    <a:lstStyle/>
                    <a:p>
                      <a:pPr>
                        <a:lnSpc>
                          <a:spcPct val="107000"/>
                        </a:lnSpc>
                        <a:spcAft>
                          <a:spcPts val="0"/>
                        </a:spcAft>
                      </a:pPr>
                      <a:r>
                        <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4.0</a:t>
                      </a:r>
                      <a:endPar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tcPr>
                </a:tc>
                <a:tc>
                  <a:txBody>
                    <a:bodyPr/>
                    <a:lstStyle/>
                    <a:p>
                      <a:pPr>
                        <a:lnSpc>
                          <a:spcPct val="107000"/>
                        </a:lnSpc>
                        <a:spcAft>
                          <a:spcPts val="0"/>
                        </a:spcAft>
                      </a:pPr>
                      <a:r>
                        <a:rPr lang="fr-FR" sz="1600" b="0" dirty="0">
                          <a:effectLst/>
                          <a:latin typeface="Arial" panose="020B0604020202020204" pitchFamily="34" charset="0"/>
                          <a:cs typeface="Arial" panose="020B0604020202020204" pitchFamily="34" charset="0"/>
                        </a:rPr>
                        <a:t>3.95 </a:t>
                      </a:r>
                      <a:r>
                        <a:rPr lang="fr-FR" sz="1600" b="0" dirty="0">
                          <a:effectLst/>
                          <a:latin typeface="Arial" panose="020B0604020202020204" pitchFamily="34" charset="0"/>
                          <a:ea typeface="Calibri" panose="020F0502020204030204" pitchFamily="34" charset="0"/>
                          <a:cs typeface="Arial" panose="020B0604020202020204" pitchFamily="34" charset="0"/>
                        </a:rPr>
                        <a:t>(SD=0.93)</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tcPr>
                </a:tc>
              </a:tr>
              <a:tr h="177651">
                <a:tc vMerge="1">
                  <a:tcPr/>
                </a:tc>
                <a:tc>
                  <a:txBody>
                    <a:bodyPr/>
                    <a:lstStyle/>
                    <a:p>
                      <a:pPr>
                        <a:lnSpc>
                          <a:spcPct val="107000"/>
                        </a:lnSpc>
                        <a:spcAft>
                          <a:spcPts val="0"/>
                        </a:spcAft>
                      </a:pPr>
                      <a:r>
                        <a:rPr lang="fr-FR" sz="1600" b="0" dirty="0">
                          <a:solidFill>
                            <a:srgbClr val="000000"/>
                          </a:solidFill>
                          <a:effectLst/>
                          <a:latin typeface="Arial" panose="020B0604020202020204" pitchFamily="34" charset="0"/>
                          <a:cs typeface="Arial" panose="020B0604020202020204" pitchFamily="34" charset="0"/>
                        </a:rPr>
                        <a:t>% pop 1</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fr-FR" sz="1600" b="0" dirty="0">
                          <a:solidFill>
                            <a:schemeClr val="tx1"/>
                          </a:solidFill>
                          <a:effectLst/>
                          <a:latin typeface="Arial" panose="020B0604020202020204" pitchFamily="34" charset="0"/>
                          <a:cs typeface="Arial" panose="020B0604020202020204" pitchFamily="34" charset="0"/>
                        </a:rPr>
                        <a:t>20%</a:t>
                      </a:r>
                      <a:endPar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fr-FR" sz="1600" b="0" dirty="0">
                          <a:solidFill>
                            <a:srgbClr val="000000"/>
                          </a:solidFill>
                          <a:effectLst/>
                          <a:latin typeface="Arial" panose="020B0604020202020204" pitchFamily="34" charset="0"/>
                          <a:cs typeface="Arial" panose="020B0604020202020204" pitchFamily="34" charset="0"/>
                        </a:rPr>
                        <a:t>15%</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B w="12700" cap="flat" cmpd="sng" algn="ctr">
                      <a:solidFill>
                        <a:schemeClr val="tx1"/>
                      </a:solidFill>
                      <a:prstDash val="solid"/>
                      <a:round/>
                      <a:headEnd type="none" w="med" len="med"/>
                      <a:tailEnd type="none" w="med" len="med"/>
                    </a:lnB>
                  </a:tcPr>
                </a:tc>
              </a:tr>
              <a:tr h="177651">
                <a:tc vMerge="1">
                  <a:tcPr/>
                </a:tc>
                <a:tc>
                  <a:txBody>
                    <a:bodyPr/>
                    <a:lstStyle/>
                    <a:p>
                      <a:pPr>
                        <a:lnSpc>
                          <a:spcPct val="107000"/>
                        </a:lnSpc>
                        <a:spcAft>
                          <a:spcPts val="0"/>
                        </a:spcAft>
                      </a:pPr>
                      <a:r>
                        <a:rPr lang="fr-FR" sz="1600" b="0" dirty="0">
                          <a:effectLst/>
                          <a:latin typeface="Arial" panose="020B0604020202020204" pitchFamily="34" charset="0"/>
                          <a:cs typeface="Arial" panose="020B0604020202020204" pitchFamily="34" charset="0"/>
                        </a:rPr>
                        <a:t>D2 (µm²/s)</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tcPr>
                </a:tc>
                <a:tc>
                  <a:txBody>
                    <a:bodyPr/>
                    <a:lstStyle/>
                    <a:p>
                      <a:pPr>
                        <a:lnSpc>
                          <a:spcPct val="107000"/>
                        </a:lnSpc>
                        <a:spcAft>
                          <a:spcPts val="0"/>
                        </a:spcAft>
                      </a:pPr>
                      <a:r>
                        <a:rPr lang="fr-FR" sz="1600" b="0" dirty="0">
                          <a:solidFill>
                            <a:schemeClr val="tx1"/>
                          </a:solidFill>
                          <a:effectLst/>
                          <a:latin typeface="Arial" panose="020B0604020202020204" pitchFamily="34" charset="0"/>
                          <a:cs typeface="Arial" panose="020B0604020202020204" pitchFamily="34" charset="0"/>
                        </a:rPr>
                        <a:t>0.9</a:t>
                      </a:r>
                      <a:endPar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tcPr>
                </a:tc>
                <a:tc>
                  <a:txBody>
                    <a:bodyPr/>
                    <a:lstStyle/>
                    <a:p>
                      <a:pPr>
                        <a:lnSpc>
                          <a:spcPct val="107000"/>
                        </a:lnSpc>
                        <a:spcAft>
                          <a:spcPts val="0"/>
                        </a:spcAft>
                      </a:pPr>
                      <a:r>
                        <a:rPr lang="fr-FR" sz="1600" b="0" dirty="0">
                          <a:effectLst/>
                          <a:latin typeface="Arial" panose="020B0604020202020204" pitchFamily="34" charset="0"/>
                          <a:cs typeface="Arial" panose="020B0604020202020204" pitchFamily="34" charset="0"/>
                        </a:rPr>
                        <a:t>0.81 </a:t>
                      </a:r>
                      <a:r>
                        <a:rPr lang="fr-FR" sz="1600" b="0" dirty="0">
                          <a:effectLst/>
                          <a:latin typeface="Arial" panose="020B0604020202020204" pitchFamily="34" charset="0"/>
                          <a:ea typeface="Calibri" panose="020F0502020204030204" pitchFamily="34" charset="0"/>
                          <a:cs typeface="Arial" panose="020B0604020202020204" pitchFamily="34" charset="0"/>
                        </a:rPr>
                        <a:t>(SD=0.04)</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tcPr>
                </a:tc>
              </a:tr>
              <a:tr h="177651">
                <a:tc vMerge="1">
                  <a:tcPr/>
                </a:tc>
                <a:tc>
                  <a:txBody>
                    <a:bodyPr/>
                    <a:lstStyle/>
                    <a:p>
                      <a:pPr>
                        <a:lnSpc>
                          <a:spcPct val="107000"/>
                        </a:lnSpc>
                        <a:spcAft>
                          <a:spcPts val="0"/>
                        </a:spcAft>
                      </a:pPr>
                      <a:r>
                        <a:rPr lang="fr-FR" sz="1600" b="0">
                          <a:solidFill>
                            <a:srgbClr val="000000"/>
                          </a:solidFill>
                          <a:effectLst/>
                          <a:latin typeface="Arial" panose="020B0604020202020204" pitchFamily="34" charset="0"/>
                          <a:cs typeface="Arial" panose="020B0604020202020204" pitchFamily="34" charset="0"/>
                        </a:rPr>
                        <a:t>% pop 2</a:t>
                      </a:r>
                      <a:endParaRPr lang="fr-FR" sz="1600" b="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fr-FR" sz="1600" b="0" dirty="0">
                          <a:solidFill>
                            <a:schemeClr val="tx1"/>
                          </a:solidFill>
                          <a:effectLst/>
                          <a:latin typeface="Arial" panose="020B0604020202020204" pitchFamily="34" charset="0"/>
                          <a:cs typeface="Arial" panose="020B0604020202020204" pitchFamily="34" charset="0"/>
                        </a:rPr>
                        <a:t>80%</a:t>
                      </a:r>
                      <a:endPar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fr-FR" sz="1600" b="0" dirty="0">
                          <a:solidFill>
                            <a:srgbClr val="000000"/>
                          </a:solidFill>
                          <a:effectLst/>
                          <a:latin typeface="Arial" panose="020B0604020202020204" pitchFamily="34" charset="0"/>
                          <a:cs typeface="Arial" panose="020B0604020202020204" pitchFamily="34" charset="0"/>
                        </a:rPr>
                        <a:t>85%</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B w="12700" cap="flat" cmpd="sng" algn="ctr">
                      <a:solidFill>
                        <a:schemeClr val="tx1"/>
                      </a:solidFill>
                      <a:prstDash val="solid"/>
                      <a:round/>
                      <a:headEnd type="none" w="med" len="med"/>
                      <a:tailEnd type="none" w="med" len="med"/>
                    </a:lnB>
                  </a:tcPr>
                </a:tc>
              </a:tr>
              <a:tr h="177651">
                <a:tc rowSpan="4">
                  <a:txBody>
                    <a:bodyPr/>
                    <a:lstStyle/>
                    <a:p>
                      <a:pPr>
                        <a:lnSpc>
                          <a:spcPct val="107000"/>
                        </a:lnSpc>
                        <a:spcAft>
                          <a:spcPts val="0"/>
                        </a:spcAft>
                      </a:pPr>
                      <a:r>
                        <a:rPr lang="fr-FR" sz="1600" b="0" dirty="0">
                          <a:solidFill>
                            <a:srgbClr val="000000"/>
                          </a:solidFill>
                          <a:effectLst/>
                          <a:latin typeface="Arial" panose="020B0604020202020204" pitchFamily="34" charset="0"/>
                          <a:cs typeface="Arial" panose="020B0604020202020204" pitchFamily="34" charset="0"/>
                        </a:rPr>
                        <a:t>Mix 2 (m2)</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7000"/>
                        </a:lnSpc>
                        <a:spcAft>
                          <a:spcPts val="0"/>
                        </a:spcAft>
                      </a:pPr>
                      <a:r>
                        <a:rPr lang="fr-FR" sz="1600" b="0" dirty="0">
                          <a:solidFill>
                            <a:srgbClr val="000000"/>
                          </a:solidFill>
                          <a:effectLst/>
                          <a:latin typeface="Arial" panose="020B0604020202020204" pitchFamily="34" charset="0"/>
                          <a:cs typeface="Arial" panose="020B0604020202020204" pitchFamily="34" charset="0"/>
                        </a:rPr>
                        <a:t>D1(µm²/s)</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tcPr>
                </a:tc>
                <a:tc>
                  <a:txBody>
                    <a:bodyPr/>
                    <a:lstStyle/>
                    <a:p>
                      <a:pPr>
                        <a:lnSpc>
                          <a:spcPct val="107000"/>
                        </a:lnSpc>
                        <a:spcAft>
                          <a:spcPts val="0"/>
                        </a:spcAft>
                      </a:pPr>
                      <a:r>
                        <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4.0</a:t>
                      </a:r>
                      <a:endPar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tcPr>
                </a:tc>
                <a:tc>
                  <a:txBody>
                    <a:bodyPr/>
                    <a:lstStyle/>
                    <a:p>
                      <a:pPr>
                        <a:lnSpc>
                          <a:spcPct val="107000"/>
                        </a:lnSpc>
                        <a:spcAft>
                          <a:spcPts val="0"/>
                        </a:spcAft>
                      </a:pPr>
                      <a:r>
                        <a:rPr lang="fr-FR" sz="1600" b="0" dirty="0">
                          <a:solidFill>
                            <a:srgbClr val="000000"/>
                          </a:solidFill>
                          <a:effectLst/>
                          <a:latin typeface="Arial" panose="020B0604020202020204" pitchFamily="34" charset="0"/>
                          <a:cs typeface="Arial" panose="020B0604020202020204" pitchFamily="34" charset="0"/>
                        </a:rPr>
                        <a:t>4.01 </a:t>
                      </a:r>
                      <a:r>
                        <a:rPr lang="fr-FR" sz="1600" b="0" dirty="0">
                          <a:effectLst/>
                          <a:latin typeface="Arial" panose="020B0604020202020204" pitchFamily="34" charset="0"/>
                          <a:ea typeface="Calibri" panose="020F0502020204030204" pitchFamily="34" charset="0"/>
                          <a:cs typeface="Arial" panose="020B0604020202020204" pitchFamily="34" charset="0"/>
                        </a:rPr>
                        <a:t>(SD=0.45)</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tcPr>
                </a:tc>
              </a:tr>
              <a:tr h="177651">
                <a:tc vMerge="1">
                  <a:tcPr/>
                </a:tc>
                <a:tc>
                  <a:txBody>
                    <a:bodyPr/>
                    <a:lstStyle/>
                    <a:p>
                      <a:pPr>
                        <a:lnSpc>
                          <a:spcPct val="107000"/>
                        </a:lnSpc>
                        <a:spcAft>
                          <a:spcPts val="0"/>
                        </a:spcAft>
                      </a:pPr>
                      <a:r>
                        <a:rPr lang="fr-FR" sz="1600" b="0" dirty="0">
                          <a:effectLst/>
                          <a:latin typeface="Arial" panose="020B0604020202020204" pitchFamily="34" charset="0"/>
                          <a:cs typeface="Arial" panose="020B0604020202020204" pitchFamily="34" charset="0"/>
                        </a:rPr>
                        <a:t>% pop 1</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fr-FR" sz="1600" b="0" dirty="0">
                          <a:solidFill>
                            <a:schemeClr val="tx1"/>
                          </a:solidFill>
                          <a:effectLst/>
                          <a:latin typeface="Arial" panose="020B0604020202020204" pitchFamily="34" charset="0"/>
                          <a:cs typeface="Arial" panose="020B0604020202020204" pitchFamily="34" charset="0"/>
                        </a:rPr>
                        <a:t>51%</a:t>
                      </a:r>
                      <a:endPar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fr-FR" sz="1600" b="0" dirty="0">
                          <a:effectLst/>
                          <a:latin typeface="Arial" panose="020B0604020202020204" pitchFamily="34" charset="0"/>
                          <a:cs typeface="Arial" panose="020B0604020202020204" pitchFamily="34" charset="0"/>
                        </a:rPr>
                        <a:t>41%</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B w="12700" cap="flat" cmpd="sng" algn="ctr">
                      <a:solidFill>
                        <a:schemeClr val="tx1"/>
                      </a:solidFill>
                      <a:prstDash val="solid"/>
                      <a:round/>
                      <a:headEnd type="none" w="med" len="med"/>
                      <a:tailEnd type="none" w="med" len="med"/>
                    </a:lnB>
                  </a:tcPr>
                </a:tc>
              </a:tr>
              <a:tr h="177651">
                <a:tc vMerge="1">
                  <a:tcPr/>
                </a:tc>
                <a:tc>
                  <a:txBody>
                    <a:bodyPr/>
                    <a:lstStyle/>
                    <a:p>
                      <a:pPr>
                        <a:lnSpc>
                          <a:spcPct val="107000"/>
                        </a:lnSpc>
                        <a:spcAft>
                          <a:spcPts val="0"/>
                        </a:spcAft>
                      </a:pPr>
                      <a:r>
                        <a:rPr lang="fr-FR" sz="1600" b="0" dirty="0">
                          <a:solidFill>
                            <a:srgbClr val="000000"/>
                          </a:solidFill>
                          <a:effectLst/>
                          <a:latin typeface="Arial" panose="020B0604020202020204" pitchFamily="34" charset="0"/>
                          <a:cs typeface="Arial" panose="020B0604020202020204" pitchFamily="34" charset="0"/>
                        </a:rPr>
                        <a:t>D2(µm²/s)</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tcPr>
                </a:tc>
                <a:tc>
                  <a:txBody>
                    <a:bodyPr/>
                    <a:lstStyle/>
                    <a:p>
                      <a:pPr>
                        <a:lnSpc>
                          <a:spcPct val="107000"/>
                        </a:lnSpc>
                        <a:spcAft>
                          <a:spcPts val="0"/>
                        </a:spcAft>
                      </a:pPr>
                      <a:r>
                        <a:rPr lang="fr-FR" sz="1600" b="0" dirty="0">
                          <a:solidFill>
                            <a:schemeClr val="tx1"/>
                          </a:solidFill>
                          <a:effectLst/>
                          <a:latin typeface="Arial" panose="020B0604020202020204" pitchFamily="34" charset="0"/>
                          <a:cs typeface="Arial" panose="020B0604020202020204" pitchFamily="34" charset="0"/>
                        </a:rPr>
                        <a:t>0.9</a:t>
                      </a:r>
                      <a:endPar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tcPr>
                </a:tc>
                <a:tc>
                  <a:txBody>
                    <a:bodyPr/>
                    <a:lstStyle/>
                    <a:p>
                      <a:pPr>
                        <a:lnSpc>
                          <a:spcPct val="107000"/>
                        </a:lnSpc>
                        <a:spcAft>
                          <a:spcPts val="0"/>
                        </a:spcAft>
                      </a:pPr>
                      <a:r>
                        <a:rPr lang="fr-FR" sz="1600" b="0" dirty="0">
                          <a:solidFill>
                            <a:srgbClr val="000000"/>
                          </a:solidFill>
                          <a:effectLst/>
                          <a:latin typeface="Arial" panose="020B0604020202020204" pitchFamily="34" charset="0"/>
                          <a:cs typeface="Arial" panose="020B0604020202020204" pitchFamily="34" charset="0"/>
                        </a:rPr>
                        <a:t>0.82 </a:t>
                      </a:r>
                      <a:r>
                        <a:rPr lang="fr-FR" sz="1600" b="0" dirty="0">
                          <a:effectLst/>
                          <a:latin typeface="Arial" panose="020B0604020202020204" pitchFamily="34" charset="0"/>
                          <a:ea typeface="Calibri" panose="020F0502020204030204" pitchFamily="34" charset="0"/>
                          <a:cs typeface="Arial" panose="020B0604020202020204" pitchFamily="34" charset="0"/>
                        </a:rPr>
                        <a:t>(SD=0.74)</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tcPr>
                </a:tc>
              </a:tr>
              <a:tr h="177651">
                <a:tc vMerge="1">
                  <a:tcPr/>
                </a:tc>
                <a:tc>
                  <a:txBody>
                    <a:bodyPr/>
                    <a:lstStyle/>
                    <a:p>
                      <a:pPr>
                        <a:lnSpc>
                          <a:spcPct val="107000"/>
                        </a:lnSpc>
                        <a:spcAft>
                          <a:spcPts val="0"/>
                        </a:spcAft>
                      </a:pPr>
                      <a:r>
                        <a:rPr lang="fr-FR" sz="1600" b="0">
                          <a:effectLst/>
                          <a:latin typeface="Arial" panose="020B0604020202020204" pitchFamily="34" charset="0"/>
                          <a:cs typeface="Arial" panose="020B0604020202020204" pitchFamily="34" charset="0"/>
                        </a:rPr>
                        <a:t>% pop 2</a:t>
                      </a:r>
                      <a:endParaRPr lang="fr-FR" sz="1600" b="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fr-FR" sz="1600" b="0" dirty="0">
                          <a:solidFill>
                            <a:schemeClr val="tx1"/>
                          </a:solidFill>
                          <a:effectLst/>
                          <a:latin typeface="Arial" panose="020B0604020202020204" pitchFamily="34" charset="0"/>
                          <a:cs typeface="Arial" panose="020B0604020202020204" pitchFamily="34" charset="0"/>
                        </a:rPr>
                        <a:t>49%</a:t>
                      </a:r>
                      <a:endPar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fr-FR" sz="1600" b="0" dirty="0">
                          <a:effectLst/>
                          <a:latin typeface="Arial" panose="020B0604020202020204" pitchFamily="34" charset="0"/>
                          <a:cs typeface="Arial" panose="020B0604020202020204" pitchFamily="34" charset="0"/>
                        </a:rPr>
                        <a:t>59%</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B w="12700" cap="flat" cmpd="sng" algn="ctr">
                      <a:solidFill>
                        <a:schemeClr val="tx1"/>
                      </a:solidFill>
                      <a:prstDash val="solid"/>
                      <a:round/>
                      <a:headEnd type="none" w="med" len="med"/>
                      <a:tailEnd type="none" w="med" len="med"/>
                    </a:lnB>
                  </a:tcPr>
                </a:tc>
              </a:tr>
              <a:tr h="177651">
                <a:tc rowSpan="4">
                  <a:txBody>
                    <a:bodyPr/>
                    <a:lstStyle/>
                    <a:p>
                      <a:pPr>
                        <a:lnSpc>
                          <a:spcPct val="107000"/>
                        </a:lnSpc>
                        <a:spcAft>
                          <a:spcPts val="0"/>
                        </a:spcAft>
                      </a:pPr>
                      <a:r>
                        <a:rPr lang="fr-FR" sz="1600" b="0" dirty="0">
                          <a:effectLst/>
                          <a:latin typeface="Arial" panose="020B0604020202020204" pitchFamily="34" charset="0"/>
                          <a:cs typeface="Arial" panose="020B0604020202020204" pitchFamily="34" charset="0"/>
                        </a:rPr>
                        <a:t>Mix 3 (m3)</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noFill/>
                  </a:tcPr>
                </a:tc>
                <a:tc>
                  <a:txBody>
                    <a:bodyPr/>
                    <a:lstStyle/>
                    <a:p>
                      <a:pPr>
                        <a:lnSpc>
                          <a:spcPct val="107000"/>
                        </a:lnSpc>
                        <a:spcAft>
                          <a:spcPts val="0"/>
                        </a:spcAft>
                      </a:pPr>
                      <a:r>
                        <a:rPr lang="fr-FR" sz="1600" b="0" dirty="0">
                          <a:effectLst/>
                          <a:latin typeface="Arial" panose="020B0604020202020204" pitchFamily="34" charset="0"/>
                          <a:cs typeface="Arial" panose="020B0604020202020204" pitchFamily="34" charset="0"/>
                        </a:rPr>
                        <a:t>D1(µm²/s)</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tcPr>
                </a:tc>
                <a:tc>
                  <a:txBody>
                    <a:bodyPr/>
                    <a:lstStyle/>
                    <a:p>
                      <a:pPr>
                        <a:lnSpc>
                          <a:spcPct val="107000"/>
                        </a:lnSpc>
                        <a:spcAft>
                          <a:spcPts val="0"/>
                        </a:spcAft>
                      </a:pPr>
                      <a:r>
                        <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4.0</a:t>
                      </a:r>
                      <a:endPar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tcPr>
                </a:tc>
                <a:tc>
                  <a:txBody>
                    <a:bodyPr/>
                    <a:lstStyle/>
                    <a:p>
                      <a:pPr>
                        <a:lnSpc>
                          <a:spcPct val="107000"/>
                        </a:lnSpc>
                        <a:spcAft>
                          <a:spcPts val="0"/>
                        </a:spcAft>
                      </a:pPr>
                      <a:r>
                        <a:rPr lang="fr-FR" sz="1600" b="0" dirty="0">
                          <a:effectLst/>
                          <a:latin typeface="Arial" panose="020B0604020202020204" pitchFamily="34" charset="0"/>
                          <a:cs typeface="Arial" panose="020B0604020202020204" pitchFamily="34" charset="0"/>
                        </a:rPr>
                        <a:t>4.10 </a:t>
                      </a:r>
                      <a:r>
                        <a:rPr lang="fr-FR" sz="1600" b="0" dirty="0">
                          <a:effectLst/>
                          <a:latin typeface="Arial" panose="020B0604020202020204" pitchFamily="34" charset="0"/>
                          <a:ea typeface="Calibri" panose="020F0502020204030204" pitchFamily="34" charset="0"/>
                          <a:cs typeface="Arial" panose="020B0604020202020204" pitchFamily="34" charset="0"/>
                        </a:rPr>
                        <a:t>(SD=0.45)</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tcPr>
                </a:tc>
              </a:tr>
              <a:tr h="177651">
                <a:tc vMerge="1">
                  <a:tcPr/>
                </a:tc>
                <a:tc>
                  <a:txBody>
                    <a:bodyPr/>
                    <a:lstStyle/>
                    <a:p>
                      <a:pPr>
                        <a:lnSpc>
                          <a:spcPct val="107000"/>
                        </a:lnSpc>
                        <a:spcAft>
                          <a:spcPts val="0"/>
                        </a:spcAft>
                      </a:pPr>
                      <a:r>
                        <a:rPr lang="fr-FR" sz="1600" b="0" dirty="0">
                          <a:solidFill>
                            <a:srgbClr val="000000"/>
                          </a:solidFill>
                          <a:effectLst/>
                          <a:latin typeface="Arial" panose="020B0604020202020204" pitchFamily="34" charset="0"/>
                          <a:cs typeface="Arial" panose="020B0604020202020204" pitchFamily="34" charset="0"/>
                        </a:rPr>
                        <a:t>% pop 1</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fr-FR" sz="1600" b="0" dirty="0">
                          <a:solidFill>
                            <a:schemeClr val="tx1"/>
                          </a:solidFill>
                          <a:effectLst/>
                          <a:latin typeface="Arial" panose="020B0604020202020204" pitchFamily="34" charset="0"/>
                          <a:cs typeface="Arial" panose="020B0604020202020204" pitchFamily="34" charset="0"/>
                        </a:rPr>
                        <a:t>78%</a:t>
                      </a:r>
                      <a:endPar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fr-FR" sz="1600" b="0" dirty="0">
                          <a:solidFill>
                            <a:srgbClr val="000000"/>
                          </a:solidFill>
                          <a:effectLst/>
                          <a:latin typeface="Arial" panose="020B0604020202020204" pitchFamily="34" charset="0"/>
                          <a:cs typeface="Arial" panose="020B0604020202020204" pitchFamily="34" charset="0"/>
                        </a:rPr>
                        <a:t>67%</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B w="12700" cap="flat" cmpd="sng" algn="ctr">
                      <a:solidFill>
                        <a:schemeClr val="tx1"/>
                      </a:solidFill>
                      <a:prstDash val="solid"/>
                      <a:round/>
                      <a:headEnd type="none" w="med" len="med"/>
                      <a:tailEnd type="none" w="med" len="med"/>
                    </a:lnB>
                  </a:tcPr>
                </a:tc>
              </a:tr>
              <a:tr h="177651">
                <a:tc vMerge="1">
                  <a:tcPr/>
                </a:tc>
                <a:tc>
                  <a:txBody>
                    <a:bodyPr/>
                    <a:lstStyle/>
                    <a:p>
                      <a:pPr>
                        <a:lnSpc>
                          <a:spcPct val="107000"/>
                        </a:lnSpc>
                        <a:spcAft>
                          <a:spcPts val="0"/>
                        </a:spcAft>
                      </a:pPr>
                      <a:r>
                        <a:rPr lang="fr-FR" sz="1600" b="0" dirty="0">
                          <a:effectLst/>
                          <a:latin typeface="Arial" panose="020B0604020202020204" pitchFamily="34" charset="0"/>
                          <a:cs typeface="Arial" panose="020B0604020202020204" pitchFamily="34" charset="0"/>
                        </a:rPr>
                        <a:t>D2 (µm²/s)</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tcPr>
                </a:tc>
                <a:tc>
                  <a:txBody>
                    <a:bodyPr/>
                    <a:lstStyle/>
                    <a:p>
                      <a:pPr>
                        <a:lnSpc>
                          <a:spcPct val="107000"/>
                        </a:lnSpc>
                        <a:spcAft>
                          <a:spcPts val="0"/>
                        </a:spcAft>
                      </a:pPr>
                      <a:r>
                        <a:rPr lang="fr-FR" sz="1600" b="0" dirty="0">
                          <a:solidFill>
                            <a:schemeClr val="tx1"/>
                          </a:solidFill>
                          <a:effectLst/>
                          <a:latin typeface="Arial" panose="020B0604020202020204" pitchFamily="34" charset="0"/>
                          <a:cs typeface="Arial" panose="020B0604020202020204" pitchFamily="34" charset="0"/>
                        </a:rPr>
                        <a:t>0.9</a:t>
                      </a:r>
                      <a:endPar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tcPr>
                </a:tc>
                <a:tc>
                  <a:txBody>
                    <a:bodyPr/>
                    <a:lstStyle/>
                    <a:p>
                      <a:pPr>
                        <a:lnSpc>
                          <a:spcPct val="107000"/>
                        </a:lnSpc>
                        <a:spcAft>
                          <a:spcPts val="0"/>
                        </a:spcAft>
                      </a:pPr>
                      <a:r>
                        <a:rPr lang="fr-FR" sz="1600" b="0" dirty="0">
                          <a:effectLst/>
                          <a:latin typeface="Arial" panose="020B0604020202020204" pitchFamily="34" charset="0"/>
                          <a:cs typeface="Arial" panose="020B0604020202020204" pitchFamily="34" charset="0"/>
                        </a:rPr>
                        <a:t>0.87 </a:t>
                      </a:r>
                      <a:r>
                        <a:rPr lang="fr-FR" sz="1600" b="0" dirty="0">
                          <a:effectLst/>
                          <a:latin typeface="Arial" panose="020B0604020202020204" pitchFamily="34" charset="0"/>
                          <a:ea typeface="Calibri" panose="020F0502020204030204" pitchFamily="34" charset="0"/>
                          <a:cs typeface="Arial" panose="020B0604020202020204" pitchFamily="34" charset="0"/>
                        </a:rPr>
                        <a:t>(SD=0.42)</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lnT w="12700" cap="flat" cmpd="sng" algn="ctr">
                      <a:solidFill>
                        <a:schemeClr val="tx1"/>
                      </a:solidFill>
                      <a:prstDash val="solid"/>
                      <a:round/>
                      <a:headEnd type="none" w="med" len="med"/>
                      <a:tailEnd type="none" w="med" len="med"/>
                    </a:lnT>
                  </a:tcPr>
                </a:tc>
              </a:tr>
              <a:tr h="177651">
                <a:tc vMerge="1">
                  <a:tcPr/>
                </a:tc>
                <a:tc>
                  <a:txBody>
                    <a:bodyPr/>
                    <a:lstStyle/>
                    <a:p>
                      <a:pPr>
                        <a:lnSpc>
                          <a:spcPct val="107000"/>
                        </a:lnSpc>
                        <a:spcAft>
                          <a:spcPts val="0"/>
                        </a:spcAft>
                      </a:pPr>
                      <a:r>
                        <a:rPr lang="fr-FR" sz="1600" b="0">
                          <a:solidFill>
                            <a:srgbClr val="000000"/>
                          </a:solidFill>
                          <a:effectLst/>
                          <a:latin typeface="Arial" panose="020B0604020202020204" pitchFamily="34" charset="0"/>
                          <a:cs typeface="Arial" panose="020B0604020202020204" pitchFamily="34" charset="0"/>
                        </a:rPr>
                        <a:t>% pop 2</a:t>
                      </a:r>
                      <a:endParaRPr lang="fr-FR" sz="1600" b="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tc>
                <a:tc>
                  <a:txBody>
                    <a:bodyPr/>
                    <a:lstStyle/>
                    <a:p>
                      <a:pPr>
                        <a:lnSpc>
                          <a:spcPct val="107000"/>
                        </a:lnSpc>
                        <a:spcAft>
                          <a:spcPts val="0"/>
                        </a:spcAft>
                      </a:pPr>
                      <a:r>
                        <a:rPr lang="fr-FR" sz="1600" b="0" dirty="0">
                          <a:solidFill>
                            <a:schemeClr val="tx1"/>
                          </a:solidFill>
                          <a:effectLst/>
                          <a:latin typeface="Arial" panose="020B0604020202020204" pitchFamily="34" charset="0"/>
                          <a:cs typeface="Arial" panose="020B0604020202020204" pitchFamily="34" charset="0"/>
                        </a:rPr>
                        <a:t>22%</a:t>
                      </a:r>
                      <a:endParaRPr lang="fr-FR"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tc>
                <a:tc>
                  <a:txBody>
                    <a:bodyPr/>
                    <a:lstStyle/>
                    <a:p>
                      <a:pPr>
                        <a:lnSpc>
                          <a:spcPct val="107000"/>
                        </a:lnSpc>
                        <a:spcAft>
                          <a:spcPts val="0"/>
                        </a:spcAft>
                      </a:pPr>
                      <a:r>
                        <a:rPr lang="fr-FR" sz="1600" b="0" dirty="0">
                          <a:solidFill>
                            <a:srgbClr val="000000"/>
                          </a:solidFill>
                          <a:effectLst/>
                          <a:latin typeface="Arial" panose="020B0604020202020204" pitchFamily="34" charset="0"/>
                          <a:cs typeface="Arial" panose="020B0604020202020204" pitchFamily="34" charset="0"/>
                        </a:rPr>
                        <a:t>33%</a:t>
                      </a:r>
                      <a:endParaRPr lang="fr-FR" sz="1600" b="0" dirty="0">
                        <a:effectLst/>
                        <a:latin typeface="Arial" panose="020B0604020202020204" pitchFamily="34" charset="0"/>
                        <a:ea typeface="Calibri" panose="020F0502020204030204" pitchFamily="34" charset="0"/>
                        <a:cs typeface="Arial" panose="020B0604020202020204" pitchFamily="34" charset="0"/>
                      </a:endParaRPr>
                    </a:p>
                  </a:txBody>
                  <a:tcPr marL="56579" marR="56579" marT="0" marB="0" anchor="ctr" anchorCtr="1"/>
                </a:tc>
              </a:tr>
            </a:tbl>
          </a:graphicData>
        </a:graphic>
      </p:graphicFrame>
      <p:sp>
        <p:nvSpPr>
          <p:cNvPr id="9" name="ZoneTexte 8"/>
          <p:cNvSpPr txBox="1"/>
          <p:nvPr/>
        </p:nvSpPr>
        <p:spPr>
          <a:xfrm>
            <a:off x="1959966" y="7534639"/>
            <a:ext cx="411555" cy="397032"/>
          </a:xfrm>
          <a:prstGeom prst="rect">
            <a:avLst/>
          </a:prstGeom>
          <a:noFill/>
        </p:spPr>
        <p:txBody>
          <a:bodyPr wrap="square" rtlCol="0">
            <a:spAutoFit/>
          </a:bodyPr>
          <a:lstStyle/>
          <a:p>
            <a:r>
              <a:rPr lang="fr-FR" sz="1980" dirty="0"/>
              <a:t>C</a:t>
            </a:r>
            <a:endParaRPr lang="fr-FR" sz="1980" dirty="0"/>
          </a:p>
        </p:txBody>
      </p:sp>
      <p:sp>
        <p:nvSpPr>
          <p:cNvPr id="10" name="ZoneTexte 9"/>
          <p:cNvSpPr txBox="1"/>
          <p:nvPr/>
        </p:nvSpPr>
        <p:spPr>
          <a:xfrm>
            <a:off x="1959966" y="11176020"/>
            <a:ext cx="411555" cy="397032"/>
          </a:xfrm>
          <a:prstGeom prst="rect">
            <a:avLst/>
          </a:prstGeom>
          <a:noFill/>
        </p:spPr>
        <p:txBody>
          <a:bodyPr wrap="square" rtlCol="0">
            <a:spAutoFit/>
          </a:bodyPr>
          <a:lstStyle/>
          <a:p>
            <a:r>
              <a:rPr lang="fr-FR" sz="1980" dirty="0"/>
              <a:t>D</a:t>
            </a:r>
            <a:endParaRPr lang="fr-FR" sz="1980" dirty="0"/>
          </a:p>
        </p:txBody>
      </p:sp>
      <p:sp>
        <p:nvSpPr>
          <p:cNvPr id="11" name="ZoneTexte 10"/>
          <p:cNvSpPr txBox="1"/>
          <p:nvPr/>
        </p:nvSpPr>
        <p:spPr>
          <a:xfrm>
            <a:off x="1723821" y="15129249"/>
            <a:ext cx="8772297" cy="645160"/>
          </a:xfrm>
          <a:prstGeom prst="rect">
            <a:avLst/>
          </a:prstGeom>
          <a:noFill/>
        </p:spPr>
        <p:txBody>
          <a:bodyPr wrap="square" rtlCol="0">
            <a:spAutoFit/>
          </a:bodyPr>
          <a:lstStyle/>
          <a:p>
            <a:pPr algn="just"/>
            <a:r>
              <a:rPr lang="fr-FR" b="1" dirty="0" err="1">
                <a:latin typeface="Arial" panose="020B0604020202020204" pitchFamily="34" charset="0"/>
                <a:cs typeface="Arial" panose="020B0604020202020204" pitchFamily="34" charset="0"/>
              </a:rPr>
              <a:t>Supplemental</a:t>
            </a:r>
            <a:r>
              <a:rPr lang="fr-FR" b="1" dirty="0">
                <a:latin typeface="Arial" panose="020B0604020202020204" pitchFamily="34" charset="0"/>
                <a:cs typeface="Arial" panose="020B0604020202020204" pitchFamily="34" charset="0"/>
              </a:rPr>
              <a:t> Table </a:t>
            </a:r>
            <a:r>
              <a:rPr lang="fr-CA" altLang="fr-FR" b="1" dirty="0">
                <a:latin typeface="Arial" panose="020B0604020202020204" pitchFamily="34" charset="0"/>
                <a:cs typeface="Arial" panose="020B0604020202020204" pitchFamily="34" charset="0"/>
              </a:rPr>
              <a:t>S2</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Comparison</a:t>
            </a:r>
            <a:r>
              <a:rPr lang="fr-FR" dirty="0">
                <a:latin typeface="Arial" panose="020B0604020202020204" pitchFamily="34" charset="0"/>
                <a:cs typeface="Arial" panose="020B0604020202020204" pitchFamily="34" charset="0"/>
              </a:rPr>
              <a:t> of input values vs h-MSD </a:t>
            </a:r>
            <a:r>
              <a:rPr lang="fr-FR" dirty="0" err="1">
                <a:latin typeface="Arial" panose="020B0604020202020204" pitchFamily="34" charset="0"/>
                <a:cs typeface="Arial" panose="020B0604020202020204" pitchFamily="34" charset="0"/>
              </a:rPr>
              <a:t>computed</a:t>
            </a:r>
            <a:r>
              <a:rPr lang="fr-FR" dirty="0">
                <a:latin typeface="Arial" panose="020B0604020202020204" pitchFamily="34" charset="0"/>
                <a:cs typeface="Arial" panose="020B0604020202020204" pitchFamily="34" charset="0"/>
              </a:rPr>
              <a:t> values </a:t>
            </a:r>
            <a:r>
              <a:rPr lang="fr-FR" dirty="0" err="1">
                <a:latin typeface="Arial" panose="020B0604020202020204" pitchFamily="34" charset="0"/>
                <a:cs typeface="Arial" panose="020B0604020202020204" pitchFamily="34" charset="0"/>
              </a:rPr>
              <a:t>after</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mixing</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batches</a:t>
            </a:r>
            <a:r>
              <a:rPr lang="fr-FR" dirty="0">
                <a:latin typeface="Arial" panose="020B0604020202020204" pitchFamily="34" charset="0"/>
                <a:cs typeface="Arial" panose="020B0604020202020204" pitchFamily="34" charset="0"/>
              </a:rPr>
              <a:t> of </a:t>
            </a:r>
            <a:r>
              <a:rPr lang="fr-FR" dirty="0" err="1">
                <a:latin typeface="Arial" panose="020B0604020202020204" pitchFamily="34" charset="0"/>
                <a:cs typeface="Arial" panose="020B0604020202020204" pitchFamily="34" charset="0"/>
              </a:rPr>
              <a:t>trajectories</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obtained</a:t>
            </a:r>
            <a:r>
              <a:rPr lang="fr-FR" dirty="0">
                <a:latin typeface="Arial" panose="020B0604020202020204" pitchFamily="34" charset="0"/>
                <a:cs typeface="Arial" panose="020B0604020202020204" pitchFamily="34" charset="0"/>
              </a:rPr>
              <a:t> in </a:t>
            </a:r>
            <a:r>
              <a:rPr lang="fr-FR" dirty="0" err="1">
                <a:latin typeface="Arial" panose="020B0604020202020204" pitchFamily="34" charset="0"/>
                <a:cs typeface="Arial" panose="020B0604020202020204" pitchFamily="34" charset="0"/>
              </a:rPr>
              <a:t>different</a:t>
            </a:r>
            <a:r>
              <a:rPr lang="fr-FR" dirty="0">
                <a:latin typeface="Arial" panose="020B0604020202020204" pitchFamily="34" charset="0"/>
                <a:cs typeface="Arial" panose="020B0604020202020204" pitchFamily="34" charset="0"/>
              </a:rPr>
              <a:t> conditions.</a:t>
            </a:r>
            <a:endParaRPr lang="fr-FR" sz="1200" dirty="0">
              <a:latin typeface="Arial" panose="020B0604020202020204" pitchFamily="34" charset="0"/>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p:cNvPicPr>
            <a:picLocks noGrp="1" noChangeAspect="1"/>
          </p:cNvPicPr>
          <p:nvPr>
            <p:ph idx="1"/>
          </p:nvPr>
        </p:nvPicPr>
        <p:blipFill>
          <a:blip r:embed="rId1"/>
          <a:srcRect b="10051"/>
          <a:stretch>
            <a:fillRect/>
          </a:stretch>
        </p:blipFill>
        <p:spPr>
          <a:xfrm>
            <a:off x="955040" y="1813560"/>
            <a:ext cx="9914255" cy="11774805"/>
          </a:xfrm>
          <a:prstGeom prst="rect">
            <a:avLst/>
          </a:prstGeom>
        </p:spPr>
      </p:pic>
      <p:sp>
        <p:nvSpPr>
          <p:cNvPr id="7" name="Zone de texte 6"/>
          <p:cNvSpPr txBox="1"/>
          <p:nvPr/>
        </p:nvSpPr>
        <p:spPr>
          <a:xfrm>
            <a:off x="1036320" y="14192250"/>
            <a:ext cx="9751695" cy="1198880"/>
          </a:xfrm>
          <a:prstGeom prst="rect">
            <a:avLst/>
          </a:prstGeom>
          <a:noFill/>
        </p:spPr>
        <p:txBody>
          <a:bodyPr wrap="square" rtlCol="0" anchor="t">
            <a:spAutoFit/>
          </a:bodyPr>
          <a:lstStyle/>
          <a:p>
            <a:pPr algn="just"/>
            <a:r>
              <a:rPr lang="fr-CA" altLang="fr-FR" b="1">
                <a:latin typeface="Arial" panose="020B0604020202020204" pitchFamily="34" charset="0"/>
                <a:cs typeface="Arial" panose="020B0604020202020204" pitchFamily="34" charset="0"/>
              </a:rPr>
              <a:t>Supplementary </a:t>
            </a:r>
            <a:r>
              <a:rPr lang="fr-FR" altLang="en-US" b="1">
                <a:latin typeface="Arial" panose="020B0604020202020204" pitchFamily="34" charset="0"/>
                <a:cs typeface="Arial" panose="020B0604020202020204" pitchFamily="34" charset="0"/>
              </a:rPr>
              <a:t>Table </a:t>
            </a:r>
            <a:r>
              <a:rPr lang="fr-CA" altLang="fr-FR" b="1">
                <a:latin typeface="Arial" panose="020B0604020202020204" pitchFamily="34" charset="0"/>
                <a:cs typeface="Arial" panose="020B0604020202020204" pitchFamily="34" charset="0"/>
              </a:rPr>
              <a:t>S3</a:t>
            </a:r>
            <a:r>
              <a:rPr lang="fr-FR" altLang="en-US">
                <a:latin typeface="Arial" panose="020B0604020202020204" pitchFamily="34" charset="0"/>
                <a:cs typeface="Arial" panose="020B0604020202020204" pitchFamily="34" charset="0"/>
              </a:rPr>
              <a:t>. Descriptions of mix used to evaluate the performance of our method. We constituted each mix conditions (m) by mixing two different batches of trajectories within glycerol contents D1 and D2 different for each condition (A,B,C). w.g. for Water / Glycerol proportion.</a:t>
            </a:r>
            <a:endParaRPr lang="fr-FR" altLang="en-US">
              <a:latin typeface="Arial" panose="020B0604020202020204" pitchFamily="34" charset="0"/>
              <a:cs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793115" y="7880159"/>
            <a:ext cx="10225474" cy="922020"/>
          </a:xfrm>
          <a:prstGeom prst="rect">
            <a:avLst/>
          </a:prstGeom>
          <a:noFill/>
        </p:spPr>
        <p:txBody>
          <a:bodyPr wrap="square" rtlCol="0">
            <a:spAutoFit/>
          </a:bodyPr>
          <a:lstStyle/>
          <a:p>
            <a:pPr algn="just"/>
            <a:r>
              <a:rPr lang="fr-FR" b="1" dirty="0" err="1">
                <a:latin typeface="Arial" panose="020B0604020202020204" pitchFamily="34" charset="0"/>
                <a:cs typeface="Arial" panose="020B0604020202020204" pitchFamily="34" charset="0"/>
              </a:rPr>
              <a:t>Supplementa</a:t>
            </a:r>
            <a:r>
              <a:rPr lang="fr-CA" altLang="fr-FR" b="1" dirty="0" err="1">
                <a:latin typeface="Arial" panose="020B0604020202020204" pitchFamily="34" charset="0"/>
                <a:cs typeface="Arial" panose="020B0604020202020204" pitchFamily="34" charset="0"/>
              </a:rPr>
              <a:t>ry</a:t>
            </a:r>
            <a:r>
              <a:rPr lang="fr-FR" b="1" dirty="0">
                <a:latin typeface="Arial" panose="020B0604020202020204" pitchFamily="34" charset="0"/>
                <a:cs typeface="Arial" panose="020B0604020202020204" pitchFamily="34" charset="0"/>
              </a:rPr>
              <a:t> Figure </a:t>
            </a:r>
            <a:r>
              <a:rPr lang="fr-CA" altLang="fr-FR" b="1" dirty="0">
                <a:latin typeface="Arial" panose="020B0604020202020204" pitchFamily="34" charset="0"/>
                <a:cs typeface="Arial" panose="020B0604020202020204" pitchFamily="34" charset="0"/>
              </a:rPr>
              <a:t>S</a:t>
            </a:r>
            <a:r>
              <a:rPr lang="fr-FR" b="1" dirty="0">
                <a:latin typeface="Arial" panose="020B0604020202020204" pitchFamily="34" charset="0"/>
                <a:cs typeface="Arial" panose="020B0604020202020204" pitchFamily="34" charset="0"/>
              </a:rPr>
              <a:t>3</a:t>
            </a:r>
            <a:r>
              <a:rPr lang="fr-FR" dirty="0">
                <a:latin typeface="Arial" panose="020B0604020202020204" pitchFamily="34" charset="0"/>
                <a:cs typeface="Arial" panose="020B0604020202020204" pitchFamily="34" charset="0"/>
              </a:rPr>
              <a:t>. </a:t>
            </a:r>
            <a:r>
              <a:rPr lang="en-US" sz="1800" b="0" i="0" u="none" strike="noStrike" baseline="0" dirty="0">
                <a:solidFill>
                  <a:srgbClr val="000000"/>
                </a:solidFill>
                <a:latin typeface="Arial" panose="020B0604020202020204" pitchFamily="34" charset="0"/>
              </a:rPr>
              <a:t>AIC (Akaike Information Criteria) (panel A) and BIC (Bayesian Information Criteria) (panel B) scores corresponding to the n-population analysis of RPB1 SPT trajectories</a:t>
            </a:r>
            <a:endParaRPr lang="fr-FR" sz="1200" dirty="0">
              <a:latin typeface="Arial" panose="020B0604020202020204" pitchFamily="34" charset="0"/>
              <a:cs typeface="Arial" panose="020B0604020202020204" pitchFamily="34" charset="0"/>
            </a:endParaRPr>
          </a:p>
        </p:txBody>
      </p:sp>
      <p:pic>
        <p:nvPicPr>
          <p:cNvPr id="5" name="Image 4"/>
          <p:cNvPicPr>
            <a:picLocks noChangeAspect="1"/>
          </p:cNvPicPr>
          <p:nvPr/>
        </p:nvPicPr>
        <p:blipFill rotWithShape="1">
          <a:blip r:embed="rId1">
            <a:extLst>
              <a:ext uri="{28A0092B-C50C-407E-A947-70E740481C1C}">
                <a14:useLocalDpi xmlns:a14="http://schemas.microsoft.com/office/drawing/2010/main" val="0"/>
              </a:ext>
            </a:extLst>
          </a:blip>
          <a:srcRect l="1951" t="2254" r="18798" b="61872"/>
          <a:stretch>
            <a:fillRect/>
          </a:stretch>
        </p:blipFill>
        <p:spPr>
          <a:xfrm>
            <a:off x="667454" y="2659618"/>
            <a:ext cx="10476796" cy="522054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738903" y="710473"/>
            <a:ext cx="3539568" cy="12102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5"/>
          <p:cNvSpPr txBox="1"/>
          <p:nvPr/>
        </p:nvSpPr>
        <p:spPr>
          <a:xfrm>
            <a:off x="967105" y="9586595"/>
            <a:ext cx="9684385" cy="922020"/>
          </a:xfrm>
          <a:prstGeom prst="rect">
            <a:avLst/>
          </a:prstGeom>
          <a:noFill/>
        </p:spPr>
        <p:txBody>
          <a:bodyPr wrap="square" rtlCol="0">
            <a:spAutoFit/>
          </a:bodyPr>
          <a:lstStyle/>
          <a:p>
            <a:pPr algn="just"/>
            <a:r>
              <a:rPr lang="fr-FR" b="1" dirty="0" err="1">
                <a:latin typeface="Arial" panose="020B0604020202020204" pitchFamily="34" charset="0"/>
                <a:cs typeface="Arial" panose="020B0604020202020204" pitchFamily="34" charset="0"/>
              </a:rPr>
              <a:t>Supplementa</a:t>
            </a:r>
            <a:r>
              <a:rPr lang="fr-CA" altLang="fr-FR" b="1" dirty="0" err="1">
                <a:latin typeface="Arial" panose="020B0604020202020204" pitchFamily="34" charset="0"/>
                <a:cs typeface="Arial" panose="020B0604020202020204" pitchFamily="34" charset="0"/>
              </a:rPr>
              <a:t>ry</a:t>
            </a:r>
            <a:r>
              <a:rPr lang="fr-FR" b="1" dirty="0">
                <a:latin typeface="Arial" panose="020B0604020202020204" pitchFamily="34" charset="0"/>
                <a:cs typeface="Arial" panose="020B0604020202020204" pitchFamily="34" charset="0"/>
              </a:rPr>
              <a:t> Figure </a:t>
            </a:r>
            <a:r>
              <a:rPr lang="fr-CA" altLang="fr-FR" b="1" dirty="0">
                <a:latin typeface="Arial" panose="020B0604020202020204" pitchFamily="34" charset="0"/>
                <a:cs typeface="Arial" panose="020B0604020202020204" pitchFamily="34" charset="0"/>
              </a:rPr>
              <a:t>S4</a:t>
            </a:r>
            <a:r>
              <a:rPr lang="fr-FR" dirty="0">
                <a:latin typeface="Arial" panose="020B0604020202020204" pitchFamily="34" charset="0"/>
                <a:cs typeface="Arial" panose="020B0604020202020204" pitchFamily="34" charset="0"/>
              </a:rPr>
              <a:t>. Diffusion </a:t>
            </a:r>
            <a:r>
              <a:rPr lang="fr-FR" dirty="0" err="1">
                <a:latin typeface="Arial" panose="020B0604020202020204" pitchFamily="34" charset="0"/>
                <a:cs typeface="Arial" panose="020B0604020202020204" pitchFamily="34" charset="0"/>
              </a:rPr>
              <a:t>parameters</a:t>
            </a:r>
            <a:r>
              <a:rPr lang="fr-FR" dirty="0">
                <a:latin typeface="Arial" panose="020B0604020202020204" pitchFamily="34" charset="0"/>
                <a:cs typeface="Arial" panose="020B0604020202020204" pitchFamily="34" charset="0"/>
              </a:rPr>
              <a:t> for RPB1 </a:t>
            </a:r>
            <a:r>
              <a:rPr lang="fr-FR" dirty="0" err="1">
                <a:latin typeface="Arial" panose="020B0604020202020204" pitchFamily="34" charset="0"/>
                <a:cs typeface="Arial" panose="020B0604020202020204" pitchFamily="34" charset="0"/>
              </a:rPr>
              <a:t>measured</a:t>
            </a:r>
            <a:r>
              <a:rPr lang="fr-FR" dirty="0">
                <a:latin typeface="Arial" panose="020B0604020202020204" pitchFamily="34" charset="0"/>
                <a:cs typeface="Arial" panose="020B0604020202020204" pitchFamily="34" charset="0"/>
              </a:rPr>
              <a:t> by FCS (</a:t>
            </a:r>
            <a:r>
              <a:rPr lang="fr-CA" altLang="fr-FR" dirty="0" err="1">
                <a:latin typeface="Arial" panose="020B0604020202020204" pitchFamily="34" charset="0"/>
                <a:cs typeface="Arial" panose="020B0604020202020204" pitchFamily="34" charset="0"/>
              </a:rPr>
              <a:t>red</a:t>
            </a:r>
            <a:r>
              <a:rPr lang="fr-FR" dirty="0">
                <a:latin typeface="Arial" panose="020B0604020202020204" pitchFamily="34" charset="0"/>
                <a:cs typeface="Arial" panose="020B0604020202020204" pitchFamily="34" charset="0"/>
              </a:rPr>
              <a:t> dots) and SPT (green dots and </a:t>
            </a:r>
            <a:r>
              <a:rPr lang="fr-CA" altLang="fr-FR" dirty="0">
                <a:latin typeface="Arial" panose="020B0604020202020204" pitchFamily="34" charset="0"/>
                <a:cs typeface="Arial" panose="020B0604020202020204" pitchFamily="34" charset="0"/>
              </a:rPr>
              <a:t>blue</a:t>
            </a:r>
            <a:r>
              <a:rPr lang="fr-FR" dirty="0">
                <a:latin typeface="Arial" panose="020B0604020202020204" pitchFamily="34" charset="0"/>
                <a:cs typeface="Arial" panose="020B0604020202020204" pitchFamily="34" charset="0"/>
              </a:rPr>
              <a:t> dots, </a:t>
            </a:r>
            <a:r>
              <a:rPr lang="fr-FR" dirty="0" err="1">
                <a:latin typeface="Arial" panose="020B0604020202020204" pitchFamily="34" charset="0"/>
                <a:cs typeface="Arial" panose="020B0604020202020204" pitchFamily="34" charset="0"/>
              </a:rPr>
              <a:t>respectively</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corresponding</a:t>
            </a:r>
            <a:r>
              <a:rPr lang="fr-FR" dirty="0">
                <a:latin typeface="Arial" panose="020B0604020202020204" pitchFamily="34" charset="0"/>
                <a:cs typeface="Arial" panose="020B0604020202020204" pitchFamily="34" charset="0"/>
              </a:rPr>
              <a:t> to the main and </a:t>
            </a:r>
            <a:r>
              <a:rPr lang="fr-FR" dirty="0" err="1">
                <a:latin typeface="Arial" panose="020B0604020202020204" pitchFamily="34" charset="0"/>
                <a:cs typeface="Arial" panose="020B0604020202020204" pitchFamily="34" charset="0"/>
              </a:rPr>
              <a:t>minority</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subpopulations</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detected</a:t>
            </a:r>
            <a:r>
              <a:rPr lang="fr-FR" dirty="0">
                <a:latin typeface="Arial" panose="020B0604020202020204" pitchFamily="34" charset="0"/>
                <a:cs typeface="Arial" panose="020B0604020202020204" pitchFamily="34" charset="0"/>
              </a:rPr>
              <a:t>) are </a:t>
            </a:r>
            <a:r>
              <a:rPr lang="fr-FR" dirty="0" err="1">
                <a:latin typeface="Arial" panose="020B0604020202020204" pitchFamily="34" charset="0"/>
                <a:cs typeface="Arial" panose="020B0604020202020204" pitchFamily="34" charset="0"/>
              </a:rPr>
              <a:t>gathered</a:t>
            </a:r>
            <a:r>
              <a:rPr lang="fr-FR" dirty="0">
                <a:latin typeface="Arial" panose="020B0604020202020204" pitchFamily="34" charset="0"/>
                <a:cs typeface="Arial" panose="020B0604020202020204" pitchFamily="34" charset="0"/>
              </a:rPr>
              <a:t> in </a:t>
            </a:r>
            <a:r>
              <a:rPr lang="fr-FR" dirty="0" err="1">
                <a:latin typeface="Arial" panose="020B0604020202020204" pitchFamily="34" charset="0"/>
                <a:cs typeface="Arial" panose="020B0604020202020204" pitchFamily="34" charset="0"/>
              </a:rPr>
              <a:t>this</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scatter</a:t>
            </a:r>
            <a:r>
              <a:rPr lang="fr-FR" dirty="0">
                <a:latin typeface="Arial" panose="020B0604020202020204" pitchFamily="34" charset="0"/>
                <a:cs typeface="Arial" panose="020B0604020202020204" pitchFamily="34" charset="0"/>
              </a:rPr>
              <a:t> plot.</a:t>
            </a:r>
            <a:endParaRPr lang="fr-FR" dirty="0">
              <a:latin typeface="Arial" panose="020B0604020202020204" pitchFamily="34" charset="0"/>
              <a:cs typeface="Arial" panose="020B0604020202020204" pitchFamily="34" charset="0"/>
            </a:endParaRPr>
          </a:p>
        </p:txBody>
      </p:sp>
      <p:grpSp>
        <p:nvGrpSpPr>
          <p:cNvPr id="26" name="Grouper 25"/>
          <p:cNvGrpSpPr/>
          <p:nvPr/>
        </p:nvGrpSpPr>
        <p:grpSpPr>
          <a:xfrm>
            <a:off x="1575435" y="1727200"/>
            <a:ext cx="9596755" cy="6781800"/>
            <a:chOff x="2767" y="11757"/>
            <a:chExt cx="15113" cy="10680"/>
          </a:xfrm>
        </p:grpSpPr>
        <p:pic>
          <p:nvPicPr>
            <p:cNvPr id="14" name="Image 13" descr="FCSvsSPT_no_scatter_plusDispersion(1)"/>
            <p:cNvPicPr>
              <a:picLocks noChangeAspect="1"/>
            </p:cNvPicPr>
            <p:nvPr/>
          </p:nvPicPr>
          <p:blipFill>
            <a:blip r:embed="rId1"/>
            <a:stretch>
              <a:fillRect/>
            </a:stretch>
          </p:blipFill>
          <p:spPr>
            <a:xfrm>
              <a:off x="2767" y="11757"/>
              <a:ext cx="14239" cy="10680"/>
            </a:xfrm>
            <a:prstGeom prst="rect">
              <a:avLst/>
            </a:prstGeom>
          </p:spPr>
        </p:pic>
        <p:sp>
          <p:nvSpPr>
            <p:cNvPr id="15" name="ZoneTexte 8"/>
            <p:cNvSpPr txBox="1"/>
            <p:nvPr/>
          </p:nvSpPr>
          <p:spPr>
            <a:xfrm rot="16200000">
              <a:off x="1331" y="16423"/>
              <a:ext cx="3958" cy="533"/>
            </a:xfrm>
            <a:prstGeom prst="rect">
              <a:avLst/>
            </a:prstGeom>
            <a:solidFill>
              <a:schemeClr val="bg1"/>
            </a:solidFill>
          </p:spPr>
          <p:txBody>
            <a:bodyPr wrap="square" rtlCol="0">
              <a:spAutoFit/>
            </a:bodyPr>
            <a:lstStyle/>
            <a:p>
              <a:r>
                <a:rPr lang="fr-FR" sz="1600" dirty="0" err="1">
                  <a:latin typeface="Arial" panose="020B0604020202020204" pitchFamily="34" charset="0"/>
                  <a:cs typeface="Arial" panose="020B0604020202020204" pitchFamily="34" charset="0"/>
                </a:rPr>
                <a:t>anomalous</a:t>
              </a:r>
              <a:r>
                <a:rPr lang="fr-FR" sz="1600" dirty="0">
                  <a:latin typeface="Arial" panose="020B0604020202020204" pitchFamily="34" charset="0"/>
                  <a:cs typeface="Arial" panose="020B0604020202020204" pitchFamily="34" charset="0"/>
                </a:rPr>
                <a:t> coefficient </a:t>
              </a:r>
              <a:r>
                <a:rPr lang="el-GR" sz="1600" dirty="0">
                  <a:latin typeface="Arial" panose="020B0604020202020204" pitchFamily="34" charset="0"/>
                  <a:cs typeface="Arial" panose="020B0604020202020204" pitchFamily="34" charset="0"/>
                </a:rPr>
                <a:t>α</a:t>
              </a:r>
              <a:endParaRPr lang="fr-FR" sz="1600" dirty="0">
                <a:latin typeface="Arial" panose="020B0604020202020204" pitchFamily="34" charset="0"/>
                <a:cs typeface="Arial" panose="020B0604020202020204" pitchFamily="34" charset="0"/>
              </a:endParaRPr>
            </a:p>
          </p:txBody>
        </p:sp>
        <p:sp>
          <p:nvSpPr>
            <p:cNvPr id="17" name="Ellipse 16"/>
            <p:cNvSpPr/>
            <p:nvPr/>
          </p:nvSpPr>
          <p:spPr>
            <a:xfrm>
              <a:off x="9197" y="14545"/>
              <a:ext cx="475" cy="54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tLang="en-US"/>
            </a:p>
          </p:txBody>
        </p:sp>
        <p:sp>
          <p:nvSpPr>
            <p:cNvPr id="18" name="Ellipse 17"/>
            <p:cNvSpPr/>
            <p:nvPr/>
          </p:nvSpPr>
          <p:spPr>
            <a:xfrm>
              <a:off x="13371" y="18570"/>
              <a:ext cx="475" cy="543"/>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tLang="en-US"/>
            </a:p>
          </p:txBody>
        </p:sp>
        <p:sp>
          <p:nvSpPr>
            <p:cNvPr id="19" name="Ellipse 18"/>
            <p:cNvSpPr/>
            <p:nvPr/>
          </p:nvSpPr>
          <p:spPr>
            <a:xfrm>
              <a:off x="5561" y="16694"/>
              <a:ext cx="475" cy="54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tLang="en-US"/>
            </a:p>
          </p:txBody>
        </p:sp>
        <p:grpSp>
          <p:nvGrpSpPr>
            <p:cNvPr id="25" name="Grouper 24"/>
            <p:cNvGrpSpPr/>
            <p:nvPr/>
          </p:nvGrpSpPr>
          <p:grpSpPr>
            <a:xfrm>
              <a:off x="11672" y="13381"/>
              <a:ext cx="6208" cy="2324"/>
              <a:chOff x="11672" y="12822"/>
              <a:chExt cx="6208" cy="2324"/>
            </a:xfrm>
          </p:grpSpPr>
          <p:sp>
            <p:nvSpPr>
              <p:cNvPr id="20" name="Zone de texte 19"/>
              <p:cNvSpPr txBox="1"/>
              <p:nvPr/>
            </p:nvSpPr>
            <p:spPr>
              <a:xfrm>
                <a:off x="12256" y="12822"/>
                <a:ext cx="5624" cy="2325"/>
              </a:xfrm>
              <a:prstGeom prst="rect">
                <a:avLst/>
              </a:prstGeom>
              <a:solidFill>
                <a:schemeClr val="bg1"/>
              </a:solidFill>
            </p:spPr>
            <p:txBody>
              <a:bodyPr wrap="none" rtlCol="0">
                <a:spAutoFit/>
              </a:bodyPr>
              <a:lstStyle/>
              <a:p>
                <a:pPr>
                  <a:lnSpc>
                    <a:spcPct val="150000"/>
                  </a:lnSpc>
                </a:pPr>
                <a:r>
                  <a:rPr lang="fr-CA" altLang="fr-FR" sz="2000"/>
                  <a:t>FCS measurement of RPB1</a:t>
                </a:r>
                <a:endParaRPr lang="fr-CA" altLang="fr-FR" sz="2000"/>
              </a:p>
              <a:p>
                <a:pPr>
                  <a:lnSpc>
                    <a:spcPct val="150000"/>
                  </a:lnSpc>
                </a:pPr>
                <a:r>
                  <a:rPr lang="fr-CA" altLang="fr-FR" sz="2000"/>
                  <a:t>SPT Measurement of RPB1 pop 1</a:t>
                </a:r>
                <a:endParaRPr lang="fr-CA" altLang="fr-FR" sz="2000"/>
              </a:p>
              <a:p>
                <a:pPr>
                  <a:lnSpc>
                    <a:spcPct val="150000"/>
                  </a:lnSpc>
                </a:pPr>
                <a:r>
                  <a:rPr lang="fr-CA" altLang="fr-FR" sz="2000"/>
                  <a:t>SPT Measuremnt of RPB1 pop 2</a:t>
                </a:r>
                <a:endParaRPr lang="fr-CA" altLang="fr-FR" sz="2000"/>
              </a:p>
            </p:txBody>
          </p:sp>
          <p:sp>
            <p:nvSpPr>
              <p:cNvPr id="21" name="Ellipse 20"/>
              <p:cNvSpPr/>
              <p:nvPr/>
            </p:nvSpPr>
            <p:spPr>
              <a:xfrm>
                <a:off x="11672" y="13126"/>
                <a:ext cx="306" cy="30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tLang="en-US"/>
              </a:p>
            </p:txBody>
          </p:sp>
          <p:sp>
            <p:nvSpPr>
              <p:cNvPr id="22" name="Ellipse 21"/>
              <p:cNvSpPr/>
              <p:nvPr/>
            </p:nvSpPr>
            <p:spPr>
              <a:xfrm>
                <a:off x="11672" y="13897"/>
                <a:ext cx="306" cy="306"/>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tLang="en-US"/>
              </a:p>
            </p:txBody>
          </p:sp>
          <p:sp>
            <p:nvSpPr>
              <p:cNvPr id="23" name="Ellipse 22"/>
              <p:cNvSpPr/>
              <p:nvPr/>
            </p:nvSpPr>
            <p:spPr>
              <a:xfrm>
                <a:off x="11672" y="14635"/>
                <a:ext cx="306" cy="306"/>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tLang="en-US"/>
              </a:p>
            </p:txBody>
          </p:sp>
        </p:grpSp>
      </p:grpSp>
    </p:spTree>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3910</Words>
  <Application>WPS Presentation</Application>
  <PresentationFormat>Personnalisé</PresentationFormat>
  <Paragraphs>562</Paragraphs>
  <Slides>7</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7</vt:i4>
      </vt:variant>
    </vt:vector>
  </HeadingPairs>
  <TitlesOfParts>
    <vt:vector size="16" baseType="lpstr">
      <vt:lpstr>Arial</vt:lpstr>
      <vt:lpstr>SimSun</vt:lpstr>
      <vt:lpstr>Wingdings</vt:lpstr>
      <vt:lpstr>Cambria Math</vt:lpstr>
      <vt:lpstr>Calibri</vt:lpstr>
      <vt:lpstr>Microsoft YaHei</vt:lpstr>
      <vt:lpstr>Arial Unicode MS</vt:lpstr>
      <vt:lpstr>Calibri Light</vt:lpstr>
      <vt:lpstr>Thème Office</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FURLAN ALESSANDRO</dc:creator>
  <cp:lastModifiedBy>Laurent</cp:lastModifiedBy>
  <cp:revision>34</cp:revision>
  <dcterms:created xsi:type="dcterms:W3CDTF">2022-02-23T18:23:00Z</dcterms:created>
  <dcterms:modified xsi:type="dcterms:W3CDTF">2023-01-09T08:19:22Z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45A0A6F79D8E4FD38AD31946F76F5A57</vt:lpwstr>
  </property>
  <property fmtid="{D5CDD505-2E9C-101B-9397-08002B2CF9AE}" pid="3" name="KSOProductBuildVer">
    <vt:lpwstr>1036-11.2.0.11440</vt:lpwstr>
  </property>
</Properties>
</file>